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ags/tag8.xml" ContentType="application/vnd.openxmlformats-officedocument.presentationml.tags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9.xml" ContentType="application/vnd.openxmlformats-officedocument.presentationml.tags+xml"/>
  <Override PartName="/ppt/notesSlides/notesSlide3.xml" ContentType="application/vnd.openxmlformats-officedocument.presentationml.notesSlide+xml"/>
  <Override PartName="/ppt/tags/tag10.xml" ContentType="application/vnd.openxmlformats-officedocument.presentationml.tags+xml"/>
  <Override PartName="/ppt/notesSlides/notesSlide4.xml" ContentType="application/vnd.openxmlformats-officedocument.presentationml.notesSlide+xml"/>
  <Override PartName="/ppt/tags/tag11.xml" ContentType="application/vnd.openxmlformats-officedocument.presentationml.tags+xml"/>
  <Override PartName="/ppt/notesSlides/notesSlide5.xml" ContentType="application/vnd.openxmlformats-officedocument.presentationml.notesSlide+xml"/>
  <Override PartName="/ppt/tags/tag12.xml" ContentType="application/vnd.openxmlformats-officedocument.presentationml.tags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853" r:id="rId2"/>
    <p:sldMasterId id="2147483862" r:id="rId3"/>
    <p:sldMasterId id="2147483885" r:id="rId4"/>
  </p:sldMasterIdLst>
  <p:notesMasterIdLst>
    <p:notesMasterId r:id="rId34"/>
  </p:notesMasterIdLst>
  <p:handoutMasterIdLst>
    <p:handoutMasterId r:id="rId35"/>
  </p:handoutMasterIdLst>
  <p:sldIdLst>
    <p:sldId id="443" r:id="rId5"/>
    <p:sldId id="471" r:id="rId6"/>
    <p:sldId id="483" r:id="rId7"/>
    <p:sldId id="480" r:id="rId8"/>
    <p:sldId id="453" r:id="rId9"/>
    <p:sldId id="454" r:id="rId10"/>
    <p:sldId id="457" r:id="rId11"/>
    <p:sldId id="484" r:id="rId12"/>
    <p:sldId id="458" r:id="rId13"/>
    <p:sldId id="461" r:id="rId14"/>
    <p:sldId id="450" r:id="rId15"/>
    <p:sldId id="489" r:id="rId16"/>
    <p:sldId id="451" r:id="rId17"/>
    <p:sldId id="452" r:id="rId18"/>
    <p:sldId id="472" r:id="rId19"/>
    <p:sldId id="478" r:id="rId20"/>
    <p:sldId id="485" r:id="rId21"/>
    <p:sldId id="469" r:id="rId22"/>
    <p:sldId id="470" r:id="rId23"/>
    <p:sldId id="448" r:id="rId24"/>
    <p:sldId id="466" r:id="rId25"/>
    <p:sldId id="481" r:id="rId26"/>
    <p:sldId id="482" r:id="rId27"/>
    <p:sldId id="462" r:id="rId28"/>
    <p:sldId id="463" r:id="rId29"/>
    <p:sldId id="464" r:id="rId30"/>
    <p:sldId id="486" r:id="rId31"/>
    <p:sldId id="487" r:id="rId32"/>
    <p:sldId id="418" r:id="rId33"/>
  </p:sldIdLst>
  <p:sldSz cx="9144000" cy="6858000" type="screen4x3"/>
  <p:notesSz cx="6819900" cy="9931400"/>
  <p:custDataLst>
    <p:tags r:id="rId36"/>
  </p:custDataLst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B7C7E"/>
    <a:srgbClr val="009EE0"/>
    <a:srgbClr val="B0B0B2"/>
    <a:srgbClr val="53CCFF"/>
    <a:srgbClr val="F8F8F8"/>
    <a:srgbClr val="000000"/>
    <a:srgbClr val="8DDDFF"/>
    <a:srgbClr val="009EFE"/>
    <a:srgbClr val="E29815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41" autoAdjust="0"/>
    <p:restoredTop sz="94698" autoAdjust="0"/>
  </p:normalViewPr>
  <p:slideViewPr>
    <p:cSldViewPr showGuides="1">
      <p:cViewPr>
        <p:scale>
          <a:sx n="75" d="100"/>
          <a:sy n="75" d="100"/>
        </p:scale>
        <p:origin x="-1944" y="-912"/>
      </p:cViewPr>
      <p:guideLst>
        <p:guide orient="horz" pos="346"/>
        <p:guide orient="horz" pos="4156"/>
        <p:guide pos="249"/>
        <p:guide pos="3379"/>
        <p:guide pos="3016"/>
      </p:guideLst>
    </p:cSldViewPr>
  </p:slideViewPr>
  <p:outlineViewPr>
    <p:cViewPr>
      <p:scale>
        <a:sx n="33" d="100"/>
        <a:sy n="33" d="100"/>
      </p:scale>
      <p:origin x="0" y="618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1020"/>
    </p:cViewPr>
  </p:sorterViewPr>
  <p:notesViewPr>
    <p:cSldViewPr showGuides="1">
      <p:cViewPr varScale="1">
        <p:scale>
          <a:sx n="52" d="100"/>
          <a:sy n="52" d="100"/>
        </p:scale>
        <p:origin x="-2628" y="-90"/>
      </p:cViewPr>
      <p:guideLst>
        <p:guide orient="horz" pos="3128"/>
        <p:guide pos="214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24AD0D-8121-4685-AF54-72CC243AC13C}" type="doc">
      <dgm:prSet loTypeId="urn:microsoft.com/office/officeart/2005/8/layout/orgChart1" loCatId="hierarchy" qsTypeId="urn:microsoft.com/office/officeart/2005/8/quickstyle/simple3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780656F5-A05D-4A79-98A1-754BBF07EA7B}">
      <dgm:prSet phldrT="[Texte]" custT="1"/>
      <dgm:spPr/>
      <dgm:t>
        <a:bodyPr/>
        <a:lstStyle/>
        <a:p>
          <a:r>
            <a:rPr lang="fr-FR" sz="1200" dirty="0" smtClean="0"/>
            <a:t>Laurence DANNET</a:t>
          </a:r>
          <a:endParaRPr lang="en-US" sz="1200" dirty="0"/>
        </a:p>
      </dgm:t>
    </dgm:pt>
    <dgm:pt modelId="{7FF9672F-4F7C-467A-BA6C-2EDCCA7C36C7}" type="parTrans" cxnId="{59CE06F2-B671-4161-9D9B-F3F2D1D4A3CA}">
      <dgm:prSet/>
      <dgm:spPr/>
      <dgm:t>
        <a:bodyPr/>
        <a:lstStyle/>
        <a:p>
          <a:endParaRPr lang="en-US" sz="1200"/>
        </a:p>
      </dgm:t>
    </dgm:pt>
    <dgm:pt modelId="{E3C61191-A56F-4ED5-A71D-CB6D3F0962F8}" type="sibTrans" cxnId="{59CE06F2-B671-4161-9D9B-F3F2D1D4A3CA}">
      <dgm:prSet/>
      <dgm:spPr/>
      <dgm:t>
        <a:bodyPr/>
        <a:lstStyle/>
        <a:p>
          <a:endParaRPr lang="en-US" sz="1200"/>
        </a:p>
      </dgm:t>
    </dgm:pt>
    <dgm:pt modelId="{38693BBB-DC66-47EA-8404-4F806DA2538A}">
      <dgm:prSet phldrT="[Texte]" custT="1"/>
      <dgm:spPr/>
      <dgm:t>
        <a:bodyPr/>
        <a:lstStyle/>
        <a:p>
          <a:r>
            <a:rPr lang="fr-FR" sz="1200" dirty="0" smtClean="0"/>
            <a:t>José Pablo LEYVA</a:t>
          </a:r>
          <a:endParaRPr lang="en-US" sz="1200" dirty="0"/>
        </a:p>
      </dgm:t>
    </dgm:pt>
    <dgm:pt modelId="{CB5BB3D7-A50B-4956-ADA9-8A756F96A480}" type="parTrans" cxnId="{DF8B3644-8D97-44B0-A7C4-EE31BFB1EA53}">
      <dgm:prSet/>
      <dgm:spPr/>
      <dgm:t>
        <a:bodyPr/>
        <a:lstStyle/>
        <a:p>
          <a:endParaRPr lang="en-US" sz="1200"/>
        </a:p>
      </dgm:t>
    </dgm:pt>
    <dgm:pt modelId="{7216ADEC-AB46-4269-A4F2-4F424AD45434}" type="sibTrans" cxnId="{DF8B3644-8D97-44B0-A7C4-EE31BFB1EA53}">
      <dgm:prSet/>
      <dgm:spPr/>
      <dgm:t>
        <a:bodyPr/>
        <a:lstStyle/>
        <a:p>
          <a:endParaRPr lang="en-US" sz="1200"/>
        </a:p>
      </dgm:t>
    </dgm:pt>
    <dgm:pt modelId="{AD794F44-DB78-4D3B-AB7A-F67BD218F9FF}">
      <dgm:prSet phldrT="[Texte]" custT="1"/>
      <dgm:spPr>
        <a:ln>
          <a:noFill/>
        </a:ln>
      </dgm:spPr>
      <dgm:t>
        <a:bodyPr/>
        <a:lstStyle/>
        <a:p>
          <a:r>
            <a:rPr lang="fr-FR" sz="1200" dirty="0" smtClean="0">
              <a:effectLst/>
            </a:rPr>
            <a:t>ZONE PERFORMANCE MANAGERS</a:t>
          </a:r>
          <a:endParaRPr lang="en-US" sz="1200" dirty="0">
            <a:effectLst/>
          </a:endParaRPr>
        </a:p>
      </dgm:t>
    </dgm:pt>
    <dgm:pt modelId="{C48E6F14-927D-4FEC-A939-84766057EC1B}" type="parTrans" cxnId="{42457EDA-7E8E-432A-8D96-DD5AFB663B56}">
      <dgm:prSet/>
      <dgm:spPr>
        <a:ln w="15875">
          <a:solidFill>
            <a:srgbClr val="B0B0B2"/>
          </a:solidFill>
          <a:prstDash val="dash"/>
        </a:ln>
      </dgm:spPr>
      <dgm:t>
        <a:bodyPr/>
        <a:lstStyle/>
        <a:p>
          <a:endParaRPr lang="en-US" sz="1200"/>
        </a:p>
      </dgm:t>
    </dgm:pt>
    <dgm:pt modelId="{31AE18BF-923B-4357-8F28-4500B7045B01}" type="sibTrans" cxnId="{42457EDA-7E8E-432A-8D96-DD5AFB663B56}">
      <dgm:prSet/>
      <dgm:spPr/>
      <dgm:t>
        <a:bodyPr/>
        <a:lstStyle/>
        <a:p>
          <a:endParaRPr lang="en-US" sz="1200"/>
        </a:p>
      </dgm:t>
    </dgm:pt>
    <dgm:pt modelId="{D9DE685C-F291-4F44-A520-2C936D47DD1F}">
      <dgm:prSet custT="1"/>
      <dgm:spPr/>
      <dgm:t>
        <a:bodyPr/>
        <a:lstStyle/>
        <a:p>
          <a:r>
            <a:rPr lang="fr-FR" sz="1200" dirty="0" smtClean="0"/>
            <a:t>NORTH AMERICA</a:t>
          </a:r>
        </a:p>
        <a:p>
          <a:r>
            <a:rPr lang="fr-FR" sz="1200" dirty="0" smtClean="0"/>
            <a:t>William KEHAYES </a:t>
          </a:r>
          <a:endParaRPr lang="en-US" sz="1200" dirty="0"/>
        </a:p>
      </dgm:t>
    </dgm:pt>
    <dgm:pt modelId="{5FEF396B-0B3A-4B68-9A3D-D03D5C527501}" type="parTrans" cxnId="{846DCC1B-8514-4FFA-B6E1-7813CF377796}">
      <dgm:prSet/>
      <dgm:spPr>
        <a:ln w="15875">
          <a:solidFill>
            <a:srgbClr val="B0B0B2"/>
          </a:solidFill>
          <a:prstDash val="dash"/>
        </a:ln>
      </dgm:spPr>
      <dgm:t>
        <a:bodyPr/>
        <a:lstStyle/>
        <a:p>
          <a:endParaRPr lang="en-US"/>
        </a:p>
      </dgm:t>
    </dgm:pt>
    <dgm:pt modelId="{ED6A06DE-CF5D-46D7-AECE-7A17D9ECA762}" type="sibTrans" cxnId="{846DCC1B-8514-4FFA-B6E1-7813CF377796}">
      <dgm:prSet/>
      <dgm:spPr/>
      <dgm:t>
        <a:bodyPr/>
        <a:lstStyle/>
        <a:p>
          <a:endParaRPr lang="en-US"/>
        </a:p>
      </dgm:t>
    </dgm:pt>
    <dgm:pt modelId="{CB34F453-4529-4801-91AF-EA0ECD637490}">
      <dgm:prSet custT="1"/>
      <dgm:spPr/>
      <dgm:t>
        <a:bodyPr/>
        <a:lstStyle/>
        <a:p>
          <a:r>
            <a:rPr lang="fr-FR" sz="1200" dirty="0" smtClean="0"/>
            <a:t>LATIN AMERICA</a:t>
          </a:r>
        </a:p>
        <a:p>
          <a:r>
            <a:rPr lang="fr-FR" sz="1200" dirty="0" err="1" smtClean="0"/>
            <a:t>Andre</a:t>
          </a:r>
          <a:r>
            <a:rPr lang="fr-FR" sz="1200" dirty="0" smtClean="0"/>
            <a:t> PINTO</a:t>
          </a:r>
          <a:endParaRPr lang="en-US" sz="1200" dirty="0"/>
        </a:p>
      </dgm:t>
    </dgm:pt>
    <dgm:pt modelId="{59743BA6-F6D5-45C5-9EAB-9A49D0DA1709}" type="parTrans" cxnId="{40F96D5F-8F8D-42B2-8145-D5141CE5BC16}">
      <dgm:prSet/>
      <dgm:spPr>
        <a:ln w="15875">
          <a:solidFill>
            <a:srgbClr val="B0B0B2"/>
          </a:solidFill>
          <a:prstDash val="dash"/>
        </a:ln>
      </dgm:spPr>
      <dgm:t>
        <a:bodyPr/>
        <a:lstStyle/>
        <a:p>
          <a:endParaRPr lang="en-US"/>
        </a:p>
      </dgm:t>
    </dgm:pt>
    <dgm:pt modelId="{CFEA10EB-CF49-4853-832D-D0A0FC02A025}" type="sibTrans" cxnId="{40F96D5F-8F8D-42B2-8145-D5141CE5BC16}">
      <dgm:prSet/>
      <dgm:spPr/>
      <dgm:t>
        <a:bodyPr/>
        <a:lstStyle/>
        <a:p>
          <a:endParaRPr lang="en-US"/>
        </a:p>
      </dgm:t>
    </dgm:pt>
    <dgm:pt modelId="{F6EC8453-C994-4D25-B8F2-C109B63FBDAA}">
      <dgm:prSet custT="1"/>
      <dgm:spPr/>
      <dgm:t>
        <a:bodyPr/>
        <a:lstStyle/>
        <a:p>
          <a:r>
            <a:rPr lang="fr-FR" sz="1200" dirty="0" smtClean="0">
              <a:latin typeface="+mj-lt"/>
            </a:rPr>
            <a:t>ASIA</a:t>
          </a:r>
        </a:p>
        <a:p>
          <a:r>
            <a:rPr lang="en-US" sz="1200" dirty="0" smtClean="0">
              <a:latin typeface="+mj-lt"/>
            </a:rPr>
            <a:t>Yoon-</a:t>
          </a:r>
          <a:r>
            <a:rPr lang="en-US" sz="1200" dirty="0" err="1" smtClean="0">
              <a:latin typeface="+mj-lt"/>
            </a:rPr>
            <a:t>Joo</a:t>
          </a:r>
          <a:r>
            <a:rPr lang="en-US" sz="1200" dirty="0" smtClean="0">
              <a:latin typeface="+mj-lt"/>
            </a:rPr>
            <a:t> CHUNG</a:t>
          </a:r>
          <a:endParaRPr lang="en-US" sz="1200" dirty="0">
            <a:latin typeface="+mj-lt"/>
          </a:endParaRPr>
        </a:p>
      </dgm:t>
    </dgm:pt>
    <dgm:pt modelId="{D1BDE23B-CEA0-4A33-AABF-B2FF5DD149C3}" type="parTrans" cxnId="{0F522551-33C1-4333-9F05-87D04B17A764}">
      <dgm:prSet/>
      <dgm:spPr>
        <a:ln w="15875">
          <a:solidFill>
            <a:srgbClr val="B0B0B2"/>
          </a:solidFill>
          <a:prstDash val="dash"/>
        </a:ln>
      </dgm:spPr>
      <dgm:t>
        <a:bodyPr/>
        <a:lstStyle/>
        <a:p>
          <a:endParaRPr lang="en-US"/>
        </a:p>
      </dgm:t>
    </dgm:pt>
    <dgm:pt modelId="{DF0FC418-D25C-44C7-8D11-033FB1C6625D}" type="sibTrans" cxnId="{0F522551-33C1-4333-9F05-87D04B17A764}">
      <dgm:prSet/>
      <dgm:spPr/>
      <dgm:t>
        <a:bodyPr/>
        <a:lstStyle/>
        <a:p>
          <a:endParaRPr lang="en-US"/>
        </a:p>
      </dgm:t>
    </dgm:pt>
    <dgm:pt modelId="{FD8CCC18-0D2F-4A33-9C0D-D32A698E3832}">
      <dgm:prSet custT="1"/>
      <dgm:spPr/>
      <dgm:t>
        <a:bodyPr/>
        <a:lstStyle/>
        <a:p>
          <a:r>
            <a:rPr lang="fr-FR" sz="1200" dirty="0" smtClean="0"/>
            <a:t>EUROPE</a:t>
          </a:r>
        </a:p>
        <a:p>
          <a:r>
            <a:rPr lang="fr-FR" sz="1200" dirty="0" smtClean="0"/>
            <a:t>Ulrich BOURDON</a:t>
          </a:r>
          <a:endParaRPr lang="en-US" sz="1200" dirty="0"/>
        </a:p>
      </dgm:t>
    </dgm:pt>
    <dgm:pt modelId="{ED4FEEE8-DE44-4F39-AB96-D1E79D1F7658}" type="parTrans" cxnId="{59E42657-EFE3-48E1-8972-9ED3DA2FC167}">
      <dgm:prSet/>
      <dgm:spPr>
        <a:ln w="15875">
          <a:solidFill>
            <a:srgbClr val="B0B0B2"/>
          </a:solidFill>
          <a:prstDash val="dash"/>
        </a:ln>
      </dgm:spPr>
      <dgm:t>
        <a:bodyPr/>
        <a:lstStyle/>
        <a:p>
          <a:endParaRPr lang="en-US"/>
        </a:p>
      </dgm:t>
    </dgm:pt>
    <dgm:pt modelId="{E13F4E04-0AC3-4315-BBD5-B68679598443}" type="sibTrans" cxnId="{59E42657-EFE3-48E1-8972-9ED3DA2FC167}">
      <dgm:prSet/>
      <dgm:spPr/>
      <dgm:t>
        <a:bodyPr/>
        <a:lstStyle/>
        <a:p>
          <a:endParaRPr lang="en-US"/>
        </a:p>
      </dgm:t>
    </dgm:pt>
    <dgm:pt modelId="{05BF70DB-1A5B-4990-BCE8-DC3DD9EDDBD3}" type="pres">
      <dgm:prSet presAssocID="{B024AD0D-8121-4685-AF54-72CC243AC13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2099942-DEB2-4C99-BA5D-BFFEAEA99CA2}" type="pres">
      <dgm:prSet presAssocID="{780656F5-A05D-4A79-98A1-754BBF07EA7B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42C7A898-F905-4B68-89DE-AFD7D1B71510}" type="pres">
      <dgm:prSet presAssocID="{780656F5-A05D-4A79-98A1-754BBF07EA7B}" presName="rootComposite1" presStyleCnt="0"/>
      <dgm:spPr/>
      <dgm:t>
        <a:bodyPr/>
        <a:lstStyle/>
        <a:p>
          <a:endParaRPr lang="en-US"/>
        </a:p>
      </dgm:t>
    </dgm:pt>
    <dgm:pt modelId="{9F26DFE3-541A-47AE-B3B1-09C76469C9BB}" type="pres">
      <dgm:prSet presAssocID="{780656F5-A05D-4A79-98A1-754BBF07EA7B}" presName="rootText1" presStyleLbl="node0" presStyleIdx="0" presStyleCnt="1" custScaleX="99527" custScaleY="58862" custLinFactNeighborX="-74968" custLinFactNeighborY="368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166CC17-FBDB-4901-B00D-CA7ACFFE10CB}" type="pres">
      <dgm:prSet presAssocID="{780656F5-A05D-4A79-98A1-754BBF07EA7B}" presName="rootConnector1" presStyleLbl="node1" presStyleIdx="0" presStyleCnt="0"/>
      <dgm:spPr/>
      <dgm:t>
        <a:bodyPr/>
        <a:lstStyle/>
        <a:p>
          <a:endParaRPr lang="en-US"/>
        </a:p>
      </dgm:t>
    </dgm:pt>
    <dgm:pt modelId="{8E9682BD-226A-4776-808A-1F4DCA534F56}" type="pres">
      <dgm:prSet presAssocID="{780656F5-A05D-4A79-98A1-754BBF07EA7B}" presName="hierChild2" presStyleCnt="0"/>
      <dgm:spPr/>
      <dgm:t>
        <a:bodyPr/>
        <a:lstStyle/>
        <a:p>
          <a:endParaRPr lang="en-US"/>
        </a:p>
      </dgm:t>
    </dgm:pt>
    <dgm:pt modelId="{494750C0-B7F0-4B3B-B15E-7ED73EC5EE56}" type="pres">
      <dgm:prSet presAssocID="{CB5BB3D7-A50B-4956-ADA9-8A756F96A480}" presName="Name37" presStyleLbl="parChTrans1D2" presStyleIdx="0" presStyleCnt="2"/>
      <dgm:spPr/>
      <dgm:t>
        <a:bodyPr/>
        <a:lstStyle/>
        <a:p>
          <a:endParaRPr lang="en-US"/>
        </a:p>
      </dgm:t>
    </dgm:pt>
    <dgm:pt modelId="{DE8F67EC-D4CE-4C3B-B021-9172C32DBE5A}" type="pres">
      <dgm:prSet presAssocID="{38693BBB-DC66-47EA-8404-4F806DA2538A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E36A4450-7DF5-4F54-BABF-36C10E50D36A}" type="pres">
      <dgm:prSet presAssocID="{38693BBB-DC66-47EA-8404-4F806DA2538A}" presName="rootComposite" presStyleCnt="0"/>
      <dgm:spPr/>
      <dgm:t>
        <a:bodyPr/>
        <a:lstStyle/>
        <a:p>
          <a:endParaRPr lang="en-US"/>
        </a:p>
      </dgm:t>
    </dgm:pt>
    <dgm:pt modelId="{90F25897-5652-4534-923C-E0D274345CE9}" type="pres">
      <dgm:prSet presAssocID="{38693BBB-DC66-47EA-8404-4F806DA2538A}" presName="rootText" presStyleLbl="node2" presStyleIdx="0" presStyleCnt="2" custScaleX="99527" custScaleY="58862" custLinFactNeighborX="-1408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B7299D8-B754-4825-98BB-4F2B45699514}" type="pres">
      <dgm:prSet presAssocID="{38693BBB-DC66-47EA-8404-4F806DA2538A}" presName="rootConnector" presStyleLbl="node2" presStyleIdx="0" presStyleCnt="2"/>
      <dgm:spPr/>
      <dgm:t>
        <a:bodyPr/>
        <a:lstStyle/>
        <a:p>
          <a:endParaRPr lang="en-US"/>
        </a:p>
      </dgm:t>
    </dgm:pt>
    <dgm:pt modelId="{77636D0B-503F-4CA9-8709-FE8D18883700}" type="pres">
      <dgm:prSet presAssocID="{38693BBB-DC66-47EA-8404-4F806DA2538A}" presName="hierChild4" presStyleCnt="0"/>
      <dgm:spPr/>
      <dgm:t>
        <a:bodyPr/>
        <a:lstStyle/>
        <a:p>
          <a:endParaRPr lang="en-US"/>
        </a:p>
      </dgm:t>
    </dgm:pt>
    <dgm:pt modelId="{79FAF326-047F-412E-9884-88D02B2A4F4E}" type="pres">
      <dgm:prSet presAssocID="{38693BBB-DC66-47EA-8404-4F806DA2538A}" presName="hierChild5" presStyleCnt="0"/>
      <dgm:spPr/>
      <dgm:t>
        <a:bodyPr/>
        <a:lstStyle/>
        <a:p>
          <a:endParaRPr lang="en-US"/>
        </a:p>
      </dgm:t>
    </dgm:pt>
    <dgm:pt modelId="{E68505D5-F524-4A36-BA47-DC748118C1D3}" type="pres">
      <dgm:prSet presAssocID="{C48E6F14-927D-4FEC-A939-84766057EC1B}" presName="Name37" presStyleLbl="parChTrans1D2" presStyleIdx="1" presStyleCnt="2"/>
      <dgm:spPr/>
      <dgm:t>
        <a:bodyPr/>
        <a:lstStyle/>
        <a:p>
          <a:endParaRPr lang="en-US"/>
        </a:p>
      </dgm:t>
    </dgm:pt>
    <dgm:pt modelId="{2111861B-D5EF-4234-9C33-5721EB149F5A}" type="pres">
      <dgm:prSet presAssocID="{AD794F44-DB78-4D3B-AB7A-F67BD218F9FF}" presName="hierRoot2" presStyleCnt="0">
        <dgm:presLayoutVars>
          <dgm:hierBranch val="l"/>
        </dgm:presLayoutVars>
      </dgm:prSet>
      <dgm:spPr/>
      <dgm:t>
        <a:bodyPr/>
        <a:lstStyle/>
        <a:p>
          <a:endParaRPr lang="en-US"/>
        </a:p>
      </dgm:t>
    </dgm:pt>
    <dgm:pt modelId="{29F00400-8147-4DBB-A66A-BB46224657C9}" type="pres">
      <dgm:prSet presAssocID="{AD794F44-DB78-4D3B-AB7A-F67BD218F9FF}" presName="rootComposite" presStyleCnt="0"/>
      <dgm:spPr/>
      <dgm:t>
        <a:bodyPr/>
        <a:lstStyle/>
        <a:p>
          <a:endParaRPr lang="en-US"/>
        </a:p>
      </dgm:t>
    </dgm:pt>
    <dgm:pt modelId="{3DAE9497-2AA5-47BF-92EA-F0D9157E6F24}" type="pres">
      <dgm:prSet presAssocID="{AD794F44-DB78-4D3B-AB7A-F67BD218F9FF}" presName="rootText" presStyleLbl="node2" presStyleIdx="1" presStyleCnt="2" custLinFactNeighborX="1468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E128B4A-1A22-4A49-89EE-61F7BD32D42D}" type="pres">
      <dgm:prSet presAssocID="{AD794F44-DB78-4D3B-AB7A-F67BD218F9FF}" presName="rootConnector" presStyleLbl="node2" presStyleIdx="1" presStyleCnt="2"/>
      <dgm:spPr/>
      <dgm:t>
        <a:bodyPr/>
        <a:lstStyle/>
        <a:p>
          <a:endParaRPr lang="en-US"/>
        </a:p>
      </dgm:t>
    </dgm:pt>
    <dgm:pt modelId="{4E144DC9-A804-49FF-AF81-DF4AFAE95B1F}" type="pres">
      <dgm:prSet presAssocID="{AD794F44-DB78-4D3B-AB7A-F67BD218F9FF}" presName="hierChild4" presStyleCnt="0"/>
      <dgm:spPr/>
      <dgm:t>
        <a:bodyPr/>
        <a:lstStyle/>
        <a:p>
          <a:endParaRPr lang="en-US"/>
        </a:p>
      </dgm:t>
    </dgm:pt>
    <dgm:pt modelId="{31ECF32E-0864-47ED-A128-52D6B52DEBB1}" type="pres">
      <dgm:prSet presAssocID="{D1BDE23B-CEA0-4A33-AABF-B2FF5DD149C3}" presName="Name50" presStyleLbl="parChTrans1D3" presStyleIdx="0" presStyleCnt="4"/>
      <dgm:spPr/>
      <dgm:t>
        <a:bodyPr/>
        <a:lstStyle/>
        <a:p>
          <a:endParaRPr lang="en-US"/>
        </a:p>
      </dgm:t>
    </dgm:pt>
    <dgm:pt modelId="{88DD9F41-468B-403B-BC0F-7DD161046AAA}" type="pres">
      <dgm:prSet presAssocID="{F6EC8453-C994-4D25-B8F2-C109B63FBDAA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29DD92B3-ADE0-47ED-97D1-5236FD89FF76}" type="pres">
      <dgm:prSet presAssocID="{F6EC8453-C994-4D25-B8F2-C109B63FBDAA}" presName="rootComposite" presStyleCnt="0"/>
      <dgm:spPr/>
      <dgm:t>
        <a:bodyPr/>
        <a:lstStyle/>
        <a:p>
          <a:endParaRPr lang="en-US"/>
        </a:p>
      </dgm:t>
    </dgm:pt>
    <dgm:pt modelId="{60F8B2D2-59F3-4FBC-9D5F-14541ED59D89}" type="pres">
      <dgm:prSet presAssocID="{F6EC8453-C994-4D25-B8F2-C109B63FBDAA}" presName="rootText" presStyleLbl="node3" presStyleIdx="0" presStyleCnt="4" custScaleX="102156" custScaleY="5899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FA037BF-A80E-4980-97FC-F992644FAD15}" type="pres">
      <dgm:prSet presAssocID="{F6EC8453-C994-4D25-B8F2-C109B63FBDAA}" presName="rootConnector" presStyleLbl="node3" presStyleIdx="0" presStyleCnt="4"/>
      <dgm:spPr/>
      <dgm:t>
        <a:bodyPr/>
        <a:lstStyle/>
        <a:p>
          <a:endParaRPr lang="en-US"/>
        </a:p>
      </dgm:t>
    </dgm:pt>
    <dgm:pt modelId="{2467B7E2-D288-4368-AF72-8159B71ECDEC}" type="pres">
      <dgm:prSet presAssocID="{F6EC8453-C994-4D25-B8F2-C109B63FBDAA}" presName="hierChild4" presStyleCnt="0"/>
      <dgm:spPr/>
      <dgm:t>
        <a:bodyPr/>
        <a:lstStyle/>
        <a:p>
          <a:endParaRPr lang="en-US"/>
        </a:p>
      </dgm:t>
    </dgm:pt>
    <dgm:pt modelId="{08B06CA5-139F-49F5-BA7C-1C380165EE4C}" type="pres">
      <dgm:prSet presAssocID="{F6EC8453-C994-4D25-B8F2-C109B63FBDAA}" presName="hierChild5" presStyleCnt="0"/>
      <dgm:spPr/>
      <dgm:t>
        <a:bodyPr/>
        <a:lstStyle/>
        <a:p>
          <a:endParaRPr lang="en-US"/>
        </a:p>
      </dgm:t>
    </dgm:pt>
    <dgm:pt modelId="{5575D553-7203-4935-AA3D-A1852220DAF1}" type="pres">
      <dgm:prSet presAssocID="{ED4FEEE8-DE44-4F39-AB96-D1E79D1F7658}" presName="Name50" presStyleLbl="parChTrans1D3" presStyleIdx="1" presStyleCnt="4"/>
      <dgm:spPr/>
      <dgm:t>
        <a:bodyPr/>
        <a:lstStyle/>
        <a:p>
          <a:endParaRPr lang="en-US"/>
        </a:p>
      </dgm:t>
    </dgm:pt>
    <dgm:pt modelId="{1202C79C-1B05-4E2D-97E7-FACA6D95D2F9}" type="pres">
      <dgm:prSet presAssocID="{FD8CCC18-0D2F-4A33-9C0D-D32A698E3832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27C532B8-CDEF-42C8-A8BD-14423D0FC8C5}" type="pres">
      <dgm:prSet presAssocID="{FD8CCC18-0D2F-4A33-9C0D-D32A698E3832}" presName="rootComposite" presStyleCnt="0"/>
      <dgm:spPr/>
      <dgm:t>
        <a:bodyPr/>
        <a:lstStyle/>
        <a:p>
          <a:endParaRPr lang="en-US"/>
        </a:p>
      </dgm:t>
    </dgm:pt>
    <dgm:pt modelId="{F9A9F49B-6695-48E3-9B03-DA19FBC4A668}" type="pres">
      <dgm:prSet presAssocID="{FD8CCC18-0D2F-4A33-9C0D-D32A698E3832}" presName="rootText" presStyleLbl="node3" presStyleIdx="1" presStyleCnt="4" custScaleX="102156" custScaleY="5899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E39DF80-6DA6-4248-8907-C5A88AC40FB0}" type="pres">
      <dgm:prSet presAssocID="{FD8CCC18-0D2F-4A33-9C0D-D32A698E3832}" presName="rootConnector" presStyleLbl="node3" presStyleIdx="1" presStyleCnt="4"/>
      <dgm:spPr/>
      <dgm:t>
        <a:bodyPr/>
        <a:lstStyle/>
        <a:p>
          <a:endParaRPr lang="en-US"/>
        </a:p>
      </dgm:t>
    </dgm:pt>
    <dgm:pt modelId="{52D45044-2272-4CC2-96A2-4AE386FE6365}" type="pres">
      <dgm:prSet presAssocID="{FD8CCC18-0D2F-4A33-9C0D-D32A698E3832}" presName="hierChild4" presStyleCnt="0"/>
      <dgm:spPr/>
      <dgm:t>
        <a:bodyPr/>
        <a:lstStyle/>
        <a:p>
          <a:endParaRPr lang="en-US"/>
        </a:p>
      </dgm:t>
    </dgm:pt>
    <dgm:pt modelId="{7AD9AF87-77E5-43F1-86D3-A3C8236E4A2C}" type="pres">
      <dgm:prSet presAssocID="{FD8CCC18-0D2F-4A33-9C0D-D32A698E3832}" presName="hierChild5" presStyleCnt="0"/>
      <dgm:spPr/>
      <dgm:t>
        <a:bodyPr/>
        <a:lstStyle/>
        <a:p>
          <a:endParaRPr lang="en-US"/>
        </a:p>
      </dgm:t>
    </dgm:pt>
    <dgm:pt modelId="{5AFA4BDE-5EFA-4D75-8413-1DDBFA0F43E3}" type="pres">
      <dgm:prSet presAssocID="{59743BA6-F6D5-45C5-9EAB-9A49D0DA1709}" presName="Name50" presStyleLbl="parChTrans1D3" presStyleIdx="2" presStyleCnt="4"/>
      <dgm:spPr/>
      <dgm:t>
        <a:bodyPr/>
        <a:lstStyle/>
        <a:p>
          <a:endParaRPr lang="en-US"/>
        </a:p>
      </dgm:t>
    </dgm:pt>
    <dgm:pt modelId="{5B9F0D6A-327E-44E0-ADA7-4133E43CDF21}" type="pres">
      <dgm:prSet presAssocID="{CB34F453-4529-4801-91AF-EA0ECD637490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643879E3-1C2A-483F-8A33-6BD04B2255AE}" type="pres">
      <dgm:prSet presAssocID="{CB34F453-4529-4801-91AF-EA0ECD637490}" presName="rootComposite" presStyleCnt="0"/>
      <dgm:spPr/>
      <dgm:t>
        <a:bodyPr/>
        <a:lstStyle/>
        <a:p>
          <a:endParaRPr lang="en-US"/>
        </a:p>
      </dgm:t>
    </dgm:pt>
    <dgm:pt modelId="{E16726C7-3E53-4EB7-8E41-B825E5A43EDC}" type="pres">
      <dgm:prSet presAssocID="{CB34F453-4529-4801-91AF-EA0ECD637490}" presName="rootText" presStyleLbl="node3" presStyleIdx="2" presStyleCnt="4" custScaleX="102156" custScaleY="5899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768A859-F775-4333-80C5-5F503823034E}" type="pres">
      <dgm:prSet presAssocID="{CB34F453-4529-4801-91AF-EA0ECD637490}" presName="rootConnector" presStyleLbl="node3" presStyleIdx="2" presStyleCnt="4"/>
      <dgm:spPr/>
      <dgm:t>
        <a:bodyPr/>
        <a:lstStyle/>
        <a:p>
          <a:endParaRPr lang="en-US"/>
        </a:p>
      </dgm:t>
    </dgm:pt>
    <dgm:pt modelId="{EFED9A7F-EF8E-498A-AA55-F6C323DF9441}" type="pres">
      <dgm:prSet presAssocID="{CB34F453-4529-4801-91AF-EA0ECD637490}" presName="hierChild4" presStyleCnt="0"/>
      <dgm:spPr/>
      <dgm:t>
        <a:bodyPr/>
        <a:lstStyle/>
        <a:p>
          <a:endParaRPr lang="en-US"/>
        </a:p>
      </dgm:t>
    </dgm:pt>
    <dgm:pt modelId="{67AC18D0-B084-41C5-9E49-2EB5148EC61F}" type="pres">
      <dgm:prSet presAssocID="{CB34F453-4529-4801-91AF-EA0ECD637490}" presName="hierChild5" presStyleCnt="0"/>
      <dgm:spPr/>
      <dgm:t>
        <a:bodyPr/>
        <a:lstStyle/>
        <a:p>
          <a:endParaRPr lang="en-US"/>
        </a:p>
      </dgm:t>
    </dgm:pt>
    <dgm:pt modelId="{515F6FD4-8448-4449-B9BF-1A6BD6107F28}" type="pres">
      <dgm:prSet presAssocID="{5FEF396B-0B3A-4B68-9A3D-D03D5C527501}" presName="Name50" presStyleLbl="parChTrans1D3" presStyleIdx="3" presStyleCnt="4"/>
      <dgm:spPr/>
      <dgm:t>
        <a:bodyPr/>
        <a:lstStyle/>
        <a:p>
          <a:endParaRPr lang="en-US"/>
        </a:p>
      </dgm:t>
    </dgm:pt>
    <dgm:pt modelId="{71CC9F88-9307-4271-83A9-03B2A4D51EF5}" type="pres">
      <dgm:prSet presAssocID="{D9DE685C-F291-4F44-A520-2C936D47DD1F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D78FFAE4-970E-4C91-9A7B-9F163319C7DC}" type="pres">
      <dgm:prSet presAssocID="{D9DE685C-F291-4F44-A520-2C936D47DD1F}" presName="rootComposite" presStyleCnt="0"/>
      <dgm:spPr/>
      <dgm:t>
        <a:bodyPr/>
        <a:lstStyle/>
        <a:p>
          <a:endParaRPr lang="en-US"/>
        </a:p>
      </dgm:t>
    </dgm:pt>
    <dgm:pt modelId="{EB7DB559-ACF1-4611-B554-7E323BF04281}" type="pres">
      <dgm:prSet presAssocID="{D9DE685C-F291-4F44-A520-2C936D47DD1F}" presName="rootText" presStyleLbl="node3" presStyleIdx="3" presStyleCnt="4" custScaleX="102156" custScaleY="5899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62F25C5-9682-4029-BF47-1194E09CC93B}" type="pres">
      <dgm:prSet presAssocID="{D9DE685C-F291-4F44-A520-2C936D47DD1F}" presName="rootConnector" presStyleLbl="node3" presStyleIdx="3" presStyleCnt="4"/>
      <dgm:spPr/>
      <dgm:t>
        <a:bodyPr/>
        <a:lstStyle/>
        <a:p>
          <a:endParaRPr lang="en-US"/>
        </a:p>
      </dgm:t>
    </dgm:pt>
    <dgm:pt modelId="{3FF29B64-BD1F-45C4-BBB4-C7AA711922A4}" type="pres">
      <dgm:prSet presAssocID="{D9DE685C-F291-4F44-A520-2C936D47DD1F}" presName="hierChild4" presStyleCnt="0"/>
      <dgm:spPr/>
      <dgm:t>
        <a:bodyPr/>
        <a:lstStyle/>
        <a:p>
          <a:endParaRPr lang="en-US"/>
        </a:p>
      </dgm:t>
    </dgm:pt>
    <dgm:pt modelId="{74E16934-5F0F-4D70-B851-75DE646E2684}" type="pres">
      <dgm:prSet presAssocID="{D9DE685C-F291-4F44-A520-2C936D47DD1F}" presName="hierChild5" presStyleCnt="0"/>
      <dgm:spPr/>
      <dgm:t>
        <a:bodyPr/>
        <a:lstStyle/>
        <a:p>
          <a:endParaRPr lang="en-US"/>
        </a:p>
      </dgm:t>
    </dgm:pt>
    <dgm:pt modelId="{F3353701-2C7B-4314-ACCB-CA2863A3246D}" type="pres">
      <dgm:prSet presAssocID="{AD794F44-DB78-4D3B-AB7A-F67BD218F9FF}" presName="hierChild5" presStyleCnt="0"/>
      <dgm:spPr/>
      <dgm:t>
        <a:bodyPr/>
        <a:lstStyle/>
        <a:p>
          <a:endParaRPr lang="en-US"/>
        </a:p>
      </dgm:t>
    </dgm:pt>
    <dgm:pt modelId="{CF47501D-016C-462B-AC08-D3A39E52D633}" type="pres">
      <dgm:prSet presAssocID="{780656F5-A05D-4A79-98A1-754BBF07EA7B}" presName="hierChild3" presStyleCnt="0"/>
      <dgm:spPr/>
      <dgm:t>
        <a:bodyPr/>
        <a:lstStyle/>
        <a:p>
          <a:endParaRPr lang="en-US"/>
        </a:p>
      </dgm:t>
    </dgm:pt>
  </dgm:ptLst>
  <dgm:cxnLst>
    <dgm:cxn modelId="{40F96D5F-8F8D-42B2-8145-D5141CE5BC16}" srcId="{AD794F44-DB78-4D3B-AB7A-F67BD218F9FF}" destId="{CB34F453-4529-4801-91AF-EA0ECD637490}" srcOrd="2" destOrd="0" parTransId="{59743BA6-F6D5-45C5-9EAB-9A49D0DA1709}" sibTransId="{CFEA10EB-CF49-4853-832D-D0A0FC02A025}"/>
    <dgm:cxn modelId="{45B394A8-5596-4681-8AD4-4486F94D35D9}" type="presOf" srcId="{780656F5-A05D-4A79-98A1-754BBF07EA7B}" destId="{B166CC17-FBDB-4901-B00D-CA7ACFFE10CB}" srcOrd="1" destOrd="0" presId="urn:microsoft.com/office/officeart/2005/8/layout/orgChart1"/>
    <dgm:cxn modelId="{4DD0821B-F89A-498B-9C3C-060647C2A6A4}" type="presOf" srcId="{59743BA6-F6D5-45C5-9EAB-9A49D0DA1709}" destId="{5AFA4BDE-5EFA-4D75-8413-1DDBFA0F43E3}" srcOrd="0" destOrd="0" presId="urn:microsoft.com/office/officeart/2005/8/layout/orgChart1"/>
    <dgm:cxn modelId="{50591409-261C-4F02-9BBA-DD8D743845FF}" type="presOf" srcId="{780656F5-A05D-4A79-98A1-754BBF07EA7B}" destId="{9F26DFE3-541A-47AE-B3B1-09C76469C9BB}" srcOrd="0" destOrd="0" presId="urn:microsoft.com/office/officeart/2005/8/layout/orgChart1"/>
    <dgm:cxn modelId="{DF8B3644-8D97-44B0-A7C4-EE31BFB1EA53}" srcId="{780656F5-A05D-4A79-98A1-754BBF07EA7B}" destId="{38693BBB-DC66-47EA-8404-4F806DA2538A}" srcOrd="0" destOrd="0" parTransId="{CB5BB3D7-A50B-4956-ADA9-8A756F96A480}" sibTransId="{7216ADEC-AB46-4269-A4F2-4F424AD45434}"/>
    <dgm:cxn modelId="{F4D71E36-66D4-49A9-A977-26DA136B2EEC}" type="presOf" srcId="{F6EC8453-C994-4D25-B8F2-C109B63FBDAA}" destId="{60F8B2D2-59F3-4FBC-9D5F-14541ED59D89}" srcOrd="0" destOrd="0" presId="urn:microsoft.com/office/officeart/2005/8/layout/orgChart1"/>
    <dgm:cxn modelId="{4665CEFF-A35F-489A-BEB2-F60A68D80392}" type="presOf" srcId="{ED4FEEE8-DE44-4F39-AB96-D1E79D1F7658}" destId="{5575D553-7203-4935-AA3D-A1852220DAF1}" srcOrd="0" destOrd="0" presId="urn:microsoft.com/office/officeart/2005/8/layout/orgChart1"/>
    <dgm:cxn modelId="{BFF12BA9-9BFA-4676-B034-9B2CF53CE155}" type="presOf" srcId="{AD794F44-DB78-4D3B-AB7A-F67BD218F9FF}" destId="{5E128B4A-1A22-4A49-89EE-61F7BD32D42D}" srcOrd="1" destOrd="0" presId="urn:microsoft.com/office/officeart/2005/8/layout/orgChart1"/>
    <dgm:cxn modelId="{59E42657-EFE3-48E1-8972-9ED3DA2FC167}" srcId="{AD794F44-DB78-4D3B-AB7A-F67BD218F9FF}" destId="{FD8CCC18-0D2F-4A33-9C0D-D32A698E3832}" srcOrd="1" destOrd="0" parTransId="{ED4FEEE8-DE44-4F39-AB96-D1E79D1F7658}" sibTransId="{E13F4E04-0AC3-4315-BBD5-B68679598443}"/>
    <dgm:cxn modelId="{FCE969DD-B738-44E8-B92C-C6AD39920CF1}" type="presOf" srcId="{D1BDE23B-CEA0-4A33-AABF-B2FF5DD149C3}" destId="{31ECF32E-0864-47ED-A128-52D6B52DEBB1}" srcOrd="0" destOrd="0" presId="urn:microsoft.com/office/officeart/2005/8/layout/orgChart1"/>
    <dgm:cxn modelId="{89AADFB3-45A0-4395-B8AD-7D3E3E276C22}" type="presOf" srcId="{AD794F44-DB78-4D3B-AB7A-F67BD218F9FF}" destId="{3DAE9497-2AA5-47BF-92EA-F0D9157E6F24}" srcOrd="0" destOrd="0" presId="urn:microsoft.com/office/officeart/2005/8/layout/orgChart1"/>
    <dgm:cxn modelId="{42457EDA-7E8E-432A-8D96-DD5AFB663B56}" srcId="{780656F5-A05D-4A79-98A1-754BBF07EA7B}" destId="{AD794F44-DB78-4D3B-AB7A-F67BD218F9FF}" srcOrd="1" destOrd="0" parTransId="{C48E6F14-927D-4FEC-A939-84766057EC1B}" sibTransId="{31AE18BF-923B-4357-8F28-4500B7045B01}"/>
    <dgm:cxn modelId="{F222232A-F16A-4F71-8545-46F85F7B441C}" type="presOf" srcId="{D9DE685C-F291-4F44-A520-2C936D47DD1F}" destId="{262F25C5-9682-4029-BF47-1194E09CC93B}" srcOrd="1" destOrd="0" presId="urn:microsoft.com/office/officeart/2005/8/layout/orgChart1"/>
    <dgm:cxn modelId="{96CFBF01-3AEC-44CF-9542-48CC6329F4DA}" type="presOf" srcId="{FD8CCC18-0D2F-4A33-9C0D-D32A698E3832}" destId="{F9A9F49B-6695-48E3-9B03-DA19FBC4A668}" srcOrd="0" destOrd="0" presId="urn:microsoft.com/office/officeart/2005/8/layout/orgChart1"/>
    <dgm:cxn modelId="{BF943497-A723-4EAA-B57E-53251355E61A}" type="presOf" srcId="{38693BBB-DC66-47EA-8404-4F806DA2538A}" destId="{AB7299D8-B754-4825-98BB-4F2B45699514}" srcOrd="1" destOrd="0" presId="urn:microsoft.com/office/officeart/2005/8/layout/orgChart1"/>
    <dgm:cxn modelId="{0F522551-33C1-4333-9F05-87D04B17A764}" srcId="{AD794F44-DB78-4D3B-AB7A-F67BD218F9FF}" destId="{F6EC8453-C994-4D25-B8F2-C109B63FBDAA}" srcOrd="0" destOrd="0" parTransId="{D1BDE23B-CEA0-4A33-AABF-B2FF5DD149C3}" sibTransId="{DF0FC418-D25C-44C7-8D11-033FB1C6625D}"/>
    <dgm:cxn modelId="{59CE06F2-B671-4161-9D9B-F3F2D1D4A3CA}" srcId="{B024AD0D-8121-4685-AF54-72CC243AC13C}" destId="{780656F5-A05D-4A79-98A1-754BBF07EA7B}" srcOrd="0" destOrd="0" parTransId="{7FF9672F-4F7C-467A-BA6C-2EDCCA7C36C7}" sibTransId="{E3C61191-A56F-4ED5-A71D-CB6D3F0962F8}"/>
    <dgm:cxn modelId="{91B2374B-EDEA-46D5-84BC-657DD922A50F}" type="presOf" srcId="{CB5BB3D7-A50B-4956-ADA9-8A756F96A480}" destId="{494750C0-B7F0-4B3B-B15E-7ED73EC5EE56}" srcOrd="0" destOrd="0" presId="urn:microsoft.com/office/officeart/2005/8/layout/orgChart1"/>
    <dgm:cxn modelId="{ED2CD92F-DC5B-4B13-90F4-646A563CD6E0}" type="presOf" srcId="{FD8CCC18-0D2F-4A33-9C0D-D32A698E3832}" destId="{DE39DF80-6DA6-4248-8907-C5A88AC40FB0}" srcOrd="1" destOrd="0" presId="urn:microsoft.com/office/officeart/2005/8/layout/orgChart1"/>
    <dgm:cxn modelId="{CB8AC905-8ACE-4827-8808-84893E92BB5D}" type="presOf" srcId="{F6EC8453-C994-4D25-B8F2-C109B63FBDAA}" destId="{5FA037BF-A80E-4980-97FC-F992644FAD15}" srcOrd="1" destOrd="0" presId="urn:microsoft.com/office/officeart/2005/8/layout/orgChart1"/>
    <dgm:cxn modelId="{1FCDA08C-62A8-4229-A8D9-2DC94722A692}" type="presOf" srcId="{CB34F453-4529-4801-91AF-EA0ECD637490}" destId="{D768A859-F775-4333-80C5-5F503823034E}" srcOrd="1" destOrd="0" presId="urn:microsoft.com/office/officeart/2005/8/layout/orgChart1"/>
    <dgm:cxn modelId="{6C49B67F-D6CE-4F82-BD58-9CDC8903CBC0}" type="presOf" srcId="{B024AD0D-8121-4685-AF54-72CC243AC13C}" destId="{05BF70DB-1A5B-4990-BCE8-DC3DD9EDDBD3}" srcOrd="0" destOrd="0" presId="urn:microsoft.com/office/officeart/2005/8/layout/orgChart1"/>
    <dgm:cxn modelId="{846DCC1B-8514-4FFA-B6E1-7813CF377796}" srcId="{AD794F44-DB78-4D3B-AB7A-F67BD218F9FF}" destId="{D9DE685C-F291-4F44-A520-2C936D47DD1F}" srcOrd="3" destOrd="0" parTransId="{5FEF396B-0B3A-4B68-9A3D-D03D5C527501}" sibTransId="{ED6A06DE-CF5D-46D7-AECE-7A17D9ECA762}"/>
    <dgm:cxn modelId="{430FB627-8447-4E5D-A4C3-9AE304D43952}" type="presOf" srcId="{38693BBB-DC66-47EA-8404-4F806DA2538A}" destId="{90F25897-5652-4534-923C-E0D274345CE9}" srcOrd="0" destOrd="0" presId="urn:microsoft.com/office/officeart/2005/8/layout/orgChart1"/>
    <dgm:cxn modelId="{B5E2A8A6-4452-455E-809E-D8FDB9E6B554}" type="presOf" srcId="{D9DE685C-F291-4F44-A520-2C936D47DD1F}" destId="{EB7DB559-ACF1-4611-B554-7E323BF04281}" srcOrd="0" destOrd="0" presId="urn:microsoft.com/office/officeart/2005/8/layout/orgChart1"/>
    <dgm:cxn modelId="{F3BFED08-2122-49B2-95A2-166D5B315383}" type="presOf" srcId="{5FEF396B-0B3A-4B68-9A3D-D03D5C527501}" destId="{515F6FD4-8448-4449-B9BF-1A6BD6107F28}" srcOrd="0" destOrd="0" presId="urn:microsoft.com/office/officeart/2005/8/layout/orgChart1"/>
    <dgm:cxn modelId="{F8588274-A7A0-4CD1-9226-2A1DC13D7528}" type="presOf" srcId="{CB34F453-4529-4801-91AF-EA0ECD637490}" destId="{E16726C7-3E53-4EB7-8E41-B825E5A43EDC}" srcOrd="0" destOrd="0" presId="urn:microsoft.com/office/officeart/2005/8/layout/orgChart1"/>
    <dgm:cxn modelId="{FFB67F4D-4962-439A-B8A8-0EBE649EE938}" type="presOf" srcId="{C48E6F14-927D-4FEC-A939-84766057EC1B}" destId="{E68505D5-F524-4A36-BA47-DC748118C1D3}" srcOrd="0" destOrd="0" presId="urn:microsoft.com/office/officeart/2005/8/layout/orgChart1"/>
    <dgm:cxn modelId="{3091C87A-B15A-478B-B793-1A90AAFE3A8D}" type="presParOf" srcId="{05BF70DB-1A5B-4990-BCE8-DC3DD9EDDBD3}" destId="{C2099942-DEB2-4C99-BA5D-BFFEAEA99CA2}" srcOrd="0" destOrd="0" presId="urn:microsoft.com/office/officeart/2005/8/layout/orgChart1"/>
    <dgm:cxn modelId="{5827176C-9BB4-4E52-B74C-F9E1E0C73413}" type="presParOf" srcId="{C2099942-DEB2-4C99-BA5D-BFFEAEA99CA2}" destId="{42C7A898-F905-4B68-89DE-AFD7D1B71510}" srcOrd="0" destOrd="0" presId="urn:microsoft.com/office/officeart/2005/8/layout/orgChart1"/>
    <dgm:cxn modelId="{08191102-4D43-429B-BC19-EADC6CA6587E}" type="presParOf" srcId="{42C7A898-F905-4B68-89DE-AFD7D1B71510}" destId="{9F26DFE3-541A-47AE-B3B1-09C76469C9BB}" srcOrd="0" destOrd="0" presId="urn:microsoft.com/office/officeart/2005/8/layout/orgChart1"/>
    <dgm:cxn modelId="{B8C28CBE-5533-4861-B2B9-7F1A708F2927}" type="presParOf" srcId="{42C7A898-F905-4B68-89DE-AFD7D1B71510}" destId="{B166CC17-FBDB-4901-B00D-CA7ACFFE10CB}" srcOrd="1" destOrd="0" presId="urn:microsoft.com/office/officeart/2005/8/layout/orgChart1"/>
    <dgm:cxn modelId="{20227CC0-DE3B-4319-8096-C1B90E01F072}" type="presParOf" srcId="{C2099942-DEB2-4C99-BA5D-BFFEAEA99CA2}" destId="{8E9682BD-226A-4776-808A-1F4DCA534F56}" srcOrd="1" destOrd="0" presId="urn:microsoft.com/office/officeart/2005/8/layout/orgChart1"/>
    <dgm:cxn modelId="{DF18E31E-BBC3-4DE6-8467-19A90976D507}" type="presParOf" srcId="{8E9682BD-226A-4776-808A-1F4DCA534F56}" destId="{494750C0-B7F0-4B3B-B15E-7ED73EC5EE56}" srcOrd="0" destOrd="0" presId="urn:microsoft.com/office/officeart/2005/8/layout/orgChart1"/>
    <dgm:cxn modelId="{9F0B3FC6-B487-41AE-9938-A588B1B187B6}" type="presParOf" srcId="{8E9682BD-226A-4776-808A-1F4DCA534F56}" destId="{DE8F67EC-D4CE-4C3B-B021-9172C32DBE5A}" srcOrd="1" destOrd="0" presId="urn:microsoft.com/office/officeart/2005/8/layout/orgChart1"/>
    <dgm:cxn modelId="{BC43B50C-54FC-4176-AA68-D895455C594C}" type="presParOf" srcId="{DE8F67EC-D4CE-4C3B-B021-9172C32DBE5A}" destId="{E36A4450-7DF5-4F54-BABF-36C10E50D36A}" srcOrd="0" destOrd="0" presId="urn:microsoft.com/office/officeart/2005/8/layout/orgChart1"/>
    <dgm:cxn modelId="{43234B6C-4EAE-4D9D-9C75-2DDD289D8B17}" type="presParOf" srcId="{E36A4450-7DF5-4F54-BABF-36C10E50D36A}" destId="{90F25897-5652-4534-923C-E0D274345CE9}" srcOrd="0" destOrd="0" presId="urn:microsoft.com/office/officeart/2005/8/layout/orgChart1"/>
    <dgm:cxn modelId="{12638193-12FD-4E8D-98B6-8A2122DD003C}" type="presParOf" srcId="{E36A4450-7DF5-4F54-BABF-36C10E50D36A}" destId="{AB7299D8-B754-4825-98BB-4F2B45699514}" srcOrd="1" destOrd="0" presId="urn:microsoft.com/office/officeart/2005/8/layout/orgChart1"/>
    <dgm:cxn modelId="{FECC720D-29FC-471F-812F-3F18234C409A}" type="presParOf" srcId="{DE8F67EC-D4CE-4C3B-B021-9172C32DBE5A}" destId="{77636D0B-503F-4CA9-8709-FE8D18883700}" srcOrd="1" destOrd="0" presId="urn:microsoft.com/office/officeart/2005/8/layout/orgChart1"/>
    <dgm:cxn modelId="{420BF1B2-1170-47B3-8239-399A8A1D0903}" type="presParOf" srcId="{DE8F67EC-D4CE-4C3B-B021-9172C32DBE5A}" destId="{79FAF326-047F-412E-9884-88D02B2A4F4E}" srcOrd="2" destOrd="0" presId="urn:microsoft.com/office/officeart/2005/8/layout/orgChart1"/>
    <dgm:cxn modelId="{63903374-3E41-406B-8D81-4D41292692A8}" type="presParOf" srcId="{8E9682BD-226A-4776-808A-1F4DCA534F56}" destId="{E68505D5-F524-4A36-BA47-DC748118C1D3}" srcOrd="2" destOrd="0" presId="urn:microsoft.com/office/officeart/2005/8/layout/orgChart1"/>
    <dgm:cxn modelId="{4EA69454-A851-4659-BFF0-25CA7EEDDFA4}" type="presParOf" srcId="{8E9682BD-226A-4776-808A-1F4DCA534F56}" destId="{2111861B-D5EF-4234-9C33-5721EB149F5A}" srcOrd="3" destOrd="0" presId="urn:microsoft.com/office/officeart/2005/8/layout/orgChart1"/>
    <dgm:cxn modelId="{C29A9E72-3262-4DBE-A24D-46E1691FD50B}" type="presParOf" srcId="{2111861B-D5EF-4234-9C33-5721EB149F5A}" destId="{29F00400-8147-4DBB-A66A-BB46224657C9}" srcOrd="0" destOrd="0" presId="urn:microsoft.com/office/officeart/2005/8/layout/orgChart1"/>
    <dgm:cxn modelId="{E836C7CF-087C-49EE-8F23-F367D1CEB887}" type="presParOf" srcId="{29F00400-8147-4DBB-A66A-BB46224657C9}" destId="{3DAE9497-2AA5-47BF-92EA-F0D9157E6F24}" srcOrd="0" destOrd="0" presId="urn:microsoft.com/office/officeart/2005/8/layout/orgChart1"/>
    <dgm:cxn modelId="{6A6532A7-98CC-444D-ABF4-2DDD06EABCDA}" type="presParOf" srcId="{29F00400-8147-4DBB-A66A-BB46224657C9}" destId="{5E128B4A-1A22-4A49-89EE-61F7BD32D42D}" srcOrd="1" destOrd="0" presId="urn:microsoft.com/office/officeart/2005/8/layout/orgChart1"/>
    <dgm:cxn modelId="{20271929-728F-48EB-B0E5-895265D2C59D}" type="presParOf" srcId="{2111861B-D5EF-4234-9C33-5721EB149F5A}" destId="{4E144DC9-A804-49FF-AF81-DF4AFAE95B1F}" srcOrd="1" destOrd="0" presId="urn:microsoft.com/office/officeart/2005/8/layout/orgChart1"/>
    <dgm:cxn modelId="{38EA7040-24E8-4E03-858F-3A7D145AB558}" type="presParOf" srcId="{4E144DC9-A804-49FF-AF81-DF4AFAE95B1F}" destId="{31ECF32E-0864-47ED-A128-52D6B52DEBB1}" srcOrd="0" destOrd="0" presId="urn:microsoft.com/office/officeart/2005/8/layout/orgChart1"/>
    <dgm:cxn modelId="{8F82D976-7130-42F9-8C4F-EEF700DCA508}" type="presParOf" srcId="{4E144DC9-A804-49FF-AF81-DF4AFAE95B1F}" destId="{88DD9F41-468B-403B-BC0F-7DD161046AAA}" srcOrd="1" destOrd="0" presId="urn:microsoft.com/office/officeart/2005/8/layout/orgChart1"/>
    <dgm:cxn modelId="{76824A2C-1A49-4BAE-BFF8-9E617C16D12C}" type="presParOf" srcId="{88DD9F41-468B-403B-BC0F-7DD161046AAA}" destId="{29DD92B3-ADE0-47ED-97D1-5236FD89FF76}" srcOrd="0" destOrd="0" presId="urn:microsoft.com/office/officeart/2005/8/layout/orgChart1"/>
    <dgm:cxn modelId="{8DAAFD29-0F94-4C8E-98A7-40CB47D0F64D}" type="presParOf" srcId="{29DD92B3-ADE0-47ED-97D1-5236FD89FF76}" destId="{60F8B2D2-59F3-4FBC-9D5F-14541ED59D89}" srcOrd="0" destOrd="0" presId="urn:microsoft.com/office/officeart/2005/8/layout/orgChart1"/>
    <dgm:cxn modelId="{C7BCC811-614B-4D7C-B3F3-995A43ACB334}" type="presParOf" srcId="{29DD92B3-ADE0-47ED-97D1-5236FD89FF76}" destId="{5FA037BF-A80E-4980-97FC-F992644FAD15}" srcOrd="1" destOrd="0" presId="urn:microsoft.com/office/officeart/2005/8/layout/orgChart1"/>
    <dgm:cxn modelId="{902877D4-5389-4D31-9C27-061EC0C5B948}" type="presParOf" srcId="{88DD9F41-468B-403B-BC0F-7DD161046AAA}" destId="{2467B7E2-D288-4368-AF72-8159B71ECDEC}" srcOrd="1" destOrd="0" presId="urn:microsoft.com/office/officeart/2005/8/layout/orgChart1"/>
    <dgm:cxn modelId="{B2B7D46E-E851-49AD-951D-6252E65C0DF1}" type="presParOf" srcId="{88DD9F41-468B-403B-BC0F-7DD161046AAA}" destId="{08B06CA5-139F-49F5-BA7C-1C380165EE4C}" srcOrd="2" destOrd="0" presId="urn:microsoft.com/office/officeart/2005/8/layout/orgChart1"/>
    <dgm:cxn modelId="{B73A4BBF-3C7F-4C04-B419-0CF912F4AF53}" type="presParOf" srcId="{4E144DC9-A804-49FF-AF81-DF4AFAE95B1F}" destId="{5575D553-7203-4935-AA3D-A1852220DAF1}" srcOrd="2" destOrd="0" presId="urn:microsoft.com/office/officeart/2005/8/layout/orgChart1"/>
    <dgm:cxn modelId="{712A5B4D-D9D1-4F0D-97E9-BCC7F8DEF5A8}" type="presParOf" srcId="{4E144DC9-A804-49FF-AF81-DF4AFAE95B1F}" destId="{1202C79C-1B05-4E2D-97E7-FACA6D95D2F9}" srcOrd="3" destOrd="0" presId="urn:microsoft.com/office/officeart/2005/8/layout/orgChart1"/>
    <dgm:cxn modelId="{82FF416C-6BBA-4C46-8E6E-C15580168766}" type="presParOf" srcId="{1202C79C-1B05-4E2D-97E7-FACA6D95D2F9}" destId="{27C532B8-CDEF-42C8-A8BD-14423D0FC8C5}" srcOrd="0" destOrd="0" presId="urn:microsoft.com/office/officeart/2005/8/layout/orgChart1"/>
    <dgm:cxn modelId="{1E453A01-5921-41D7-88B4-1973965A21B0}" type="presParOf" srcId="{27C532B8-CDEF-42C8-A8BD-14423D0FC8C5}" destId="{F9A9F49B-6695-48E3-9B03-DA19FBC4A668}" srcOrd="0" destOrd="0" presId="urn:microsoft.com/office/officeart/2005/8/layout/orgChart1"/>
    <dgm:cxn modelId="{CE1C1656-ABE1-42C9-8A1E-A2472938A1A8}" type="presParOf" srcId="{27C532B8-CDEF-42C8-A8BD-14423D0FC8C5}" destId="{DE39DF80-6DA6-4248-8907-C5A88AC40FB0}" srcOrd="1" destOrd="0" presId="urn:microsoft.com/office/officeart/2005/8/layout/orgChart1"/>
    <dgm:cxn modelId="{06328D21-7A16-4009-B0BD-35E8938C1A7F}" type="presParOf" srcId="{1202C79C-1B05-4E2D-97E7-FACA6D95D2F9}" destId="{52D45044-2272-4CC2-96A2-4AE386FE6365}" srcOrd="1" destOrd="0" presId="urn:microsoft.com/office/officeart/2005/8/layout/orgChart1"/>
    <dgm:cxn modelId="{8128A518-1A90-41FE-8CFB-926B75568EA3}" type="presParOf" srcId="{1202C79C-1B05-4E2D-97E7-FACA6D95D2F9}" destId="{7AD9AF87-77E5-43F1-86D3-A3C8236E4A2C}" srcOrd="2" destOrd="0" presId="urn:microsoft.com/office/officeart/2005/8/layout/orgChart1"/>
    <dgm:cxn modelId="{8293AEBC-1729-4B28-93C7-4A916D033B51}" type="presParOf" srcId="{4E144DC9-A804-49FF-AF81-DF4AFAE95B1F}" destId="{5AFA4BDE-5EFA-4D75-8413-1DDBFA0F43E3}" srcOrd="4" destOrd="0" presId="urn:microsoft.com/office/officeart/2005/8/layout/orgChart1"/>
    <dgm:cxn modelId="{F59CD36B-E849-46CB-B940-6729875D8356}" type="presParOf" srcId="{4E144DC9-A804-49FF-AF81-DF4AFAE95B1F}" destId="{5B9F0D6A-327E-44E0-ADA7-4133E43CDF21}" srcOrd="5" destOrd="0" presId="urn:microsoft.com/office/officeart/2005/8/layout/orgChart1"/>
    <dgm:cxn modelId="{0AB3D007-4B45-4624-A754-24AA1098D9FB}" type="presParOf" srcId="{5B9F0D6A-327E-44E0-ADA7-4133E43CDF21}" destId="{643879E3-1C2A-483F-8A33-6BD04B2255AE}" srcOrd="0" destOrd="0" presId="urn:microsoft.com/office/officeart/2005/8/layout/orgChart1"/>
    <dgm:cxn modelId="{826FCE3D-3658-473C-A821-458751BBA0C1}" type="presParOf" srcId="{643879E3-1C2A-483F-8A33-6BD04B2255AE}" destId="{E16726C7-3E53-4EB7-8E41-B825E5A43EDC}" srcOrd="0" destOrd="0" presId="urn:microsoft.com/office/officeart/2005/8/layout/orgChart1"/>
    <dgm:cxn modelId="{5D34B50A-5934-4FA4-9E11-9893A60EA6B8}" type="presParOf" srcId="{643879E3-1C2A-483F-8A33-6BD04B2255AE}" destId="{D768A859-F775-4333-80C5-5F503823034E}" srcOrd="1" destOrd="0" presId="urn:microsoft.com/office/officeart/2005/8/layout/orgChart1"/>
    <dgm:cxn modelId="{EBA6A5B4-A771-4076-85B9-9AA07A232E8E}" type="presParOf" srcId="{5B9F0D6A-327E-44E0-ADA7-4133E43CDF21}" destId="{EFED9A7F-EF8E-498A-AA55-F6C323DF9441}" srcOrd="1" destOrd="0" presId="urn:microsoft.com/office/officeart/2005/8/layout/orgChart1"/>
    <dgm:cxn modelId="{E0FDF133-AC79-40BD-AABF-064965873C5E}" type="presParOf" srcId="{5B9F0D6A-327E-44E0-ADA7-4133E43CDF21}" destId="{67AC18D0-B084-41C5-9E49-2EB5148EC61F}" srcOrd="2" destOrd="0" presId="urn:microsoft.com/office/officeart/2005/8/layout/orgChart1"/>
    <dgm:cxn modelId="{9C8629DB-9BFA-426A-99A7-FB66849585F4}" type="presParOf" srcId="{4E144DC9-A804-49FF-AF81-DF4AFAE95B1F}" destId="{515F6FD4-8448-4449-B9BF-1A6BD6107F28}" srcOrd="6" destOrd="0" presId="urn:microsoft.com/office/officeart/2005/8/layout/orgChart1"/>
    <dgm:cxn modelId="{FAF7671D-BD1D-43E3-B51F-DBA9C2C11B15}" type="presParOf" srcId="{4E144DC9-A804-49FF-AF81-DF4AFAE95B1F}" destId="{71CC9F88-9307-4271-83A9-03B2A4D51EF5}" srcOrd="7" destOrd="0" presId="urn:microsoft.com/office/officeart/2005/8/layout/orgChart1"/>
    <dgm:cxn modelId="{D7262ED1-9C3F-47BC-9F5F-3382194B4DAB}" type="presParOf" srcId="{71CC9F88-9307-4271-83A9-03B2A4D51EF5}" destId="{D78FFAE4-970E-4C91-9A7B-9F163319C7DC}" srcOrd="0" destOrd="0" presId="urn:microsoft.com/office/officeart/2005/8/layout/orgChart1"/>
    <dgm:cxn modelId="{F708892E-80C4-441C-8FF2-9F73744EA84A}" type="presParOf" srcId="{D78FFAE4-970E-4C91-9A7B-9F163319C7DC}" destId="{EB7DB559-ACF1-4611-B554-7E323BF04281}" srcOrd="0" destOrd="0" presId="urn:microsoft.com/office/officeart/2005/8/layout/orgChart1"/>
    <dgm:cxn modelId="{33BD00D3-3D72-4AC8-B8BE-0E572800F4B9}" type="presParOf" srcId="{D78FFAE4-970E-4C91-9A7B-9F163319C7DC}" destId="{262F25C5-9682-4029-BF47-1194E09CC93B}" srcOrd="1" destOrd="0" presId="urn:microsoft.com/office/officeart/2005/8/layout/orgChart1"/>
    <dgm:cxn modelId="{8DB76D8B-28A7-4B80-A84E-59D57A698070}" type="presParOf" srcId="{71CC9F88-9307-4271-83A9-03B2A4D51EF5}" destId="{3FF29B64-BD1F-45C4-BBB4-C7AA711922A4}" srcOrd="1" destOrd="0" presId="urn:microsoft.com/office/officeart/2005/8/layout/orgChart1"/>
    <dgm:cxn modelId="{8F1EEC0A-FF8A-4A52-A1A2-726A259B7395}" type="presParOf" srcId="{71CC9F88-9307-4271-83A9-03B2A4D51EF5}" destId="{74E16934-5F0F-4D70-B851-75DE646E2684}" srcOrd="2" destOrd="0" presId="urn:microsoft.com/office/officeart/2005/8/layout/orgChart1"/>
    <dgm:cxn modelId="{3B7AA0B9-90FE-46EE-9EA6-9902DDF5DA98}" type="presParOf" srcId="{2111861B-D5EF-4234-9C33-5721EB149F5A}" destId="{F3353701-2C7B-4314-ACCB-CA2863A3246D}" srcOrd="2" destOrd="0" presId="urn:microsoft.com/office/officeart/2005/8/layout/orgChart1"/>
    <dgm:cxn modelId="{E6FBF497-4949-4366-B7D6-B699BCEBE0EF}" type="presParOf" srcId="{C2099942-DEB2-4C99-BA5D-BFFEAEA99CA2}" destId="{CF47501D-016C-462B-AC08-D3A39E52D63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5F6FD4-8448-4449-B9BF-1A6BD6107F28}">
      <dsp:nvSpPr>
        <dsp:cNvPr id="0" name=""/>
        <dsp:cNvSpPr/>
      </dsp:nvSpPr>
      <dsp:spPr>
        <a:xfrm>
          <a:off x="4345579" y="1528170"/>
          <a:ext cx="450922" cy="2844610"/>
        </a:xfrm>
        <a:custGeom>
          <a:avLst/>
          <a:gdLst/>
          <a:ahLst/>
          <a:cxnLst/>
          <a:rect l="0" t="0" r="0" b="0"/>
          <a:pathLst>
            <a:path>
              <a:moveTo>
                <a:pt x="450922" y="0"/>
              </a:moveTo>
              <a:lnTo>
                <a:pt x="450922" y="2844610"/>
              </a:lnTo>
              <a:lnTo>
                <a:pt x="0" y="2844610"/>
              </a:lnTo>
            </a:path>
          </a:pathLst>
        </a:custGeom>
        <a:noFill/>
        <a:ln w="15875" cap="flat" cmpd="sng" algn="ctr">
          <a:solidFill>
            <a:srgbClr val="B0B0B2"/>
          </a:solidFill>
          <a:prstDash val="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FA4BDE-5EFA-4D75-8413-1DDBFA0F43E3}">
      <dsp:nvSpPr>
        <dsp:cNvPr id="0" name=""/>
        <dsp:cNvSpPr/>
      </dsp:nvSpPr>
      <dsp:spPr>
        <a:xfrm>
          <a:off x="4345579" y="1528170"/>
          <a:ext cx="450922" cy="2077439"/>
        </a:xfrm>
        <a:custGeom>
          <a:avLst/>
          <a:gdLst/>
          <a:ahLst/>
          <a:cxnLst/>
          <a:rect l="0" t="0" r="0" b="0"/>
          <a:pathLst>
            <a:path>
              <a:moveTo>
                <a:pt x="450922" y="0"/>
              </a:moveTo>
              <a:lnTo>
                <a:pt x="450922" y="2077439"/>
              </a:lnTo>
              <a:lnTo>
                <a:pt x="0" y="2077439"/>
              </a:lnTo>
            </a:path>
          </a:pathLst>
        </a:custGeom>
        <a:noFill/>
        <a:ln w="15875" cap="flat" cmpd="sng" algn="ctr">
          <a:solidFill>
            <a:srgbClr val="B0B0B2"/>
          </a:solidFill>
          <a:prstDash val="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75D553-7203-4935-AA3D-A1852220DAF1}">
      <dsp:nvSpPr>
        <dsp:cNvPr id="0" name=""/>
        <dsp:cNvSpPr/>
      </dsp:nvSpPr>
      <dsp:spPr>
        <a:xfrm>
          <a:off x="4345579" y="1528170"/>
          <a:ext cx="450922" cy="1310269"/>
        </a:xfrm>
        <a:custGeom>
          <a:avLst/>
          <a:gdLst/>
          <a:ahLst/>
          <a:cxnLst/>
          <a:rect l="0" t="0" r="0" b="0"/>
          <a:pathLst>
            <a:path>
              <a:moveTo>
                <a:pt x="450922" y="0"/>
              </a:moveTo>
              <a:lnTo>
                <a:pt x="450922" y="1310269"/>
              </a:lnTo>
              <a:lnTo>
                <a:pt x="0" y="1310269"/>
              </a:lnTo>
            </a:path>
          </a:pathLst>
        </a:custGeom>
        <a:noFill/>
        <a:ln w="15875" cap="flat" cmpd="sng" algn="ctr">
          <a:solidFill>
            <a:srgbClr val="B0B0B2"/>
          </a:solidFill>
          <a:prstDash val="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ECF32E-0864-47ED-A128-52D6B52DEBB1}">
      <dsp:nvSpPr>
        <dsp:cNvPr id="0" name=""/>
        <dsp:cNvSpPr/>
      </dsp:nvSpPr>
      <dsp:spPr>
        <a:xfrm>
          <a:off x="4345579" y="1528170"/>
          <a:ext cx="450922" cy="543099"/>
        </a:xfrm>
        <a:custGeom>
          <a:avLst/>
          <a:gdLst/>
          <a:ahLst/>
          <a:cxnLst/>
          <a:rect l="0" t="0" r="0" b="0"/>
          <a:pathLst>
            <a:path>
              <a:moveTo>
                <a:pt x="450922" y="0"/>
              </a:moveTo>
              <a:lnTo>
                <a:pt x="450922" y="543099"/>
              </a:lnTo>
              <a:lnTo>
                <a:pt x="0" y="543099"/>
              </a:lnTo>
            </a:path>
          </a:pathLst>
        </a:custGeom>
        <a:noFill/>
        <a:ln w="15875" cap="flat" cmpd="sng" algn="ctr">
          <a:solidFill>
            <a:srgbClr val="B0B0B2"/>
          </a:solidFill>
          <a:prstDash val="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8505D5-F524-4A36-BA47-DC748118C1D3}">
      <dsp:nvSpPr>
        <dsp:cNvPr id="0" name=""/>
        <dsp:cNvSpPr/>
      </dsp:nvSpPr>
      <dsp:spPr>
        <a:xfrm>
          <a:off x="1911375" y="477566"/>
          <a:ext cx="2277455" cy="2910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1500"/>
              </a:lnTo>
              <a:lnTo>
                <a:pt x="2277455" y="131500"/>
              </a:lnTo>
              <a:lnTo>
                <a:pt x="2277455" y="291014"/>
              </a:lnTo>
            </a:path>
          </a:pathLst>
        </a:custGeom>
        <a:noFill/>
        <a:ln w="15875" cap="flat" cmpd="sng" algn="ctr">
          <a:solidFill>
            <a:srgbClr val="B0B0B2"/>
          </a:solidFill>
          <a:prstDash val="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4750C0-B7F0-4B3B-B15E-7ED73EC5EE56}">
      <dsp:nvSpPr>
        <dsp:cNvPr id="0" name=""/>
        <dsp:cNvSpPr/>
      </dsp:nvSpPr>
      <dsp:spPr>
        <a:xfrm>
          <a:off x="1865655" y="477566"/>
          <a:ext cx="91440" cy="29101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31500"/>
              </a:lnTo>
              <a:lnTo>
                <a:pt x="51523" y="131500"/>
              </a:lnTo>
              <a:lnTo>
                <a:pt x="51523" y="291014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26DFE3-541A-47AE-B3B1-09C76469C9BB}">
      <dsp:nvSpPr>
        <dsp:cNvPr id="0" name=""/>
        <dsp:cNvSpPr/>
      </dsp:nvSpPr>
      <dsp:spPr>
        <a:xfrm>
          <a:off x="1155378" y="30456"/>
          <a:ext cx="1511993" cy="44710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/>
            <a:t>Laurence DANNET</a:t>
          </a:r>
          <a:endParaRPr lang="en-US" sz="1200" kern="1200" dirty="0"/>
        </a:p>
      </dsp:txBody>
      <dsp:txXfrm>
        <a:off x="1155378" y="30456"/>
        <a:ext cx="1511993" cy="447109"/>
      </dsp:txXfrm>
    </dsp:sp>
    <dsp:sp modelId="{90F25897-5652-4534-923C-E0D274345CE9}">
      <dsp:nvSpPr>
        <dsp:cNvPr id="0" name=""/>
        <dsp:cNvSpPr/>
      </dsp:nvSpPr>
      <dsp:spPr>
        <a:xfrm>
          <a:off x="1161181" y="768580"/>
          <a:ext cx="1511993" cy="44710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/>
            <a:t>José Pablo LEYVA</a:t>
          </a:r>
          <a:endParaRPr lang="en-US" sz="1200" kern="1200" dirty="0"/>
        </a:p>
      </dsp:txBody>
      <dsp:txXfrm>
        <a:off x="1161181" y="768580"/>
        <a:ext cx="1511993" cy="447109"/>
      </dsp:txXfrm>
    </dsp:sp>
    <dsp:sp modelId="{3DAE9497-2AA5-47BF-92EA-F0D9157E6F24}">
      <dsp:nvSpPr>
        <dsp:cNvPr id="0" name=""/>
        <dsp:cNvSpPr/>
      </dsp:nvSpPr>
      <dsp:spPr>
        <a:xfrm>
          <a:off x="3429240" y="768580"/>
          <a:ext cx="1519179" cy="75958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>
              <a:effectLst/>
            </a:rPr>
            <a:t>ZONE PERFORMANCE MANAGERS</a:t>
          </a:r>
          <a:endParaRPr lang="en-US" sz="1200" kern="1200" dirty="0">
            <a:effectLst/>
          </a:endParaRPr>
        </a:p>
      </dsp:txBody>
      <dsp:txXfrm>
        <a:off x="3429240" y="768580"/>
        <a:ext cx="1519179" cy="759589"/>
      </dsp:txXfrm>
    </dsp:sp>
    <dsp:sp modelId="{60F8B2D2-59F3-4FBC-9D5F-14541ED59D89}">
      <dsp:nvSpPr>
        <dsp:cNvPr id="0" name=""/>
        <dsp:cNvSpPr/>
      </dsp:nvSpPr>
      <dsp:spPr>
        <a:xfrm>
          <a:off x="2793646" y="1847197"/>
          <a:ext cx="1551932" cy="44814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>
              <a:latin typeface="+mj-lt"/>
            </a:rPr>
            <a:t>ASIA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+mj-lt"/>
            </a:rPr>
            <a:t>Yoon-</a:t>
          </a:r>
          <a:r>
            <a:rPr lang="en-US" sz="1200" kern="1200" dirty="0" err="1" smtClean="0">
              <a:latin typeface="+mj-lt"/>
            </a:rPr>
            <a:t>Joo</a:t>
          </a:r>
          <a:r>
            <a:rPr lang="en-US" sz="1200" kern="1200" dirty="0" smtClean="0">
              <a:latin typeface="+mj-lt"/>
            </a:rPr>
            <a:t> CHUNG</a:t>
          </a:r>
          <a:endParaRPr lang="en-US" sz="1200" kern="1200" dirty="0">
            <a:latin typeface="+mj-lt"/>
          </a:endParaRPr>
        </a:p>
      </dsp:txBody>
      <dsp:txXfrm>
        <a:off x="2793646" y="1847197"/>
        <a:ext cx="1551932" cy="448142"/>
      </dsp:txXfrm>
    </dsp:sp>
    <dsp:sp modelId="{F9A9F49B-6695-48E3-9B03-DA19FBC4A668}">
      <dsp:nvSpPr>
        <dsp:cNvPr id="0" name=""/>
        <dsp:cNvSpPr/>
      </dsp:nvSpPr>
      <dsp:spPr>
        <a:xfrm>
          <a:off x="2793646" y="2614368"/>
          <a:ext cx="1551932" cy="44814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/>
            <a:t>EUROPE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/>
            <a:t>Ulrich BOURDON</a:t>
          </a:r>
          <a:endParaRPr lang="en-US" sz="1200" kern="1200" dirty="0"/>
        </a:p>
      </dsp:txBody>
      <dsp:txXfrm>
        <a:off x="2793646" y="2614368"/>
        <a:ext cx="1551932" cy="448142"/>
      </dsp:txXfrm>
    </dsp:sp>
    <dsp:sp modelId="{E16726C7-3E53-4EB7-8E41-B825E5A43EDC}">
      <dsp:nvSpPr>
        <dsp:cNvPr id="0" name=""/>
        <dsp:cNvSpPr/>
      </dsp:nvSpPr>
      <dsp:spPr>
        <a:xfrm>
          <a:off x="2793646" y="3381538"/>
          <a:ext cx="1551932" cy="44814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/>
            <a:t>LATIN AMERICA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err="1" smtClean="0"/>
            <a:t>Andre</a:t>
          </a:r>
          <a:r>
            <a:rPr lang="fr-FR" sz="1200" kern="1200" dirty="0" smtClean="0"/>
            <a:t> PINTO</a:t>
          </a:r>
          <a:endParaRPr lang="en-US" sz="1200" kern="1200" dirty="0"/>
        </a:p>
      </dsp:txBody>
      <dsp:txXfrm>
        <a:off x="2793646" y="3381538"/>
        <a:ext cx="1551932" cy="448142"/>
      </dsp:txXfrm>
    </dsp:sp>
    <dsp:sp modelId="{EB7DB559-ACF1-4611-B554-7E323BF04281}">
      <dsp:nvSpPr>
        <dsp:cNvPr id="0" name=""/>
        <dsp:cNvSpPr/>
      </dsp:nvSpPr>
      <dsp:spPr>
        <a:xfrm>
          <a:off x="2793646" y="4148709"/>
          <a:ext cx="1551932" cy="44814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/>
            <a:t>NORTH AMERICA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/>
            <a:t>William KEHAYES </a:t>
          </a:r>
          <a:endParaRPr lang="en-US" sz="1200" kern="1200" dirty="0"/>
        </a:p>
      </dsp:txBody>
      <dsp:txXfrm>
        <a:off x="2793646" y="4148709"/>
        <a:ext cx="1551932" cy="4481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9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Performance Tracking – Calculation Rules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62388" y="0"/>
            <a:ext cx="29559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FA1A3104-9EEB-41AD-8DA3-9EC9707750DC}" type="datetimeFigureOut">
              <a:rPr lang="en-US"/>
              <a:pPr>
                <a:defRPr/>
              </a:pPr>
              <a:t>10/3/2017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5592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62388" y="9432925"/>
            <a:ext cx="295592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2628F118-AD81-494D-8DD5-DC6CA22C33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476123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592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r>
              <a:rPr lang="fr-FR"/>
              <a:t>Performance Tracking – Calculation Rules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2388" y="0"/>
            <a:ext cx="295592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55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71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2625" y="4718050"/>
            <a:ext cx="5454650" cy="446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2925"/>
            <a:ext cx="295592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2388" y="9432925"/>
            <a:ext cx="295592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1192D270-E737-4983-ADFA-732F323F57D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8721638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4BCEAE-93DE-4F7C-A2A2-49D8007DFB2F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5232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EA98B-8E54-4CD0-82BB-B61F2ACC55F5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1355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4FD1B294-7A5C-44D9-BC20-F8FBFF8DE46E}" type="slidenum">
              <a:rPr lang="en-US" smtClean="0"/>
              <a:pPr eaLnBrk="1" hangingPunct="1">
                <a:defRPr/>
              </a:pPr>
              <a:t>24</a:t>
            </a:fld>
            <a:endParaRPr lang="en-US" smtClean="0"/>
          </a:p>
        </p:txBody>
      </p:sp>
      <p:sp>
        <p:nvSpPr>
          <p:cNvPr id="6963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30275" y="744538"/>
            <a:ext cx="4964113" cy="3724275"/>
          </a:xfrm>
          <a:ln/>
        </p:spPr>
      </p:sp>
      <p:sp>
        <p:nvSpPr>
          <p:cNvPr id="69636" name="Notes Placeholder 2"/>
          <p:cNvSpPr>
            <a:spLocks noGrp="1"/>
          </p:cNvSpPr>
          <p:nvPr>
            <p:ph type="body" idx="1"/>
          </p:nvPr>
        </p:nvSpPr>
        <p:spPr>
          <a:xfrm>
            <a:off x="681038" y="4718050"/>
            <a:ext cx="5457825" cy="4468813"/>
          </a:xfrm>
          <a:noFill/>
        </p:spPr>
        <p:txBody>
          <a:bodyPr lIns="93320" tIns="46660" rIns="93320" bIns="46660"/>
          <a:lstStyle/>
          <a:p>
            <a:pPr eaLnBrk="1" hangingPunct="1"/>
            <a:endParaRPr lang="en-US" smtClean="0"/>
          </a:p>
        </p:txBody>
      </p:sp>
      <p:sp>
        <p:nvSpPr>
          <p:cNvPr id="69637" name="Slide Number Placeholder 3"/>
          <p:cNvSpPr txBox="1">
            <a:spLocks noGrp="1"/>
          </p:cNvSpPr>
          <p:nvPr/>
        </p:nvSpPr>
        <p:spPr bwMode="auto">
          <a:xfrm>
            <a:off x="3862388" y="9432925"/>
            <a:ext cx="295592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3320" tIns="46660" rIns="93320" bIns="46660" anchor="b"/>
          <a:lstStyle>
            <a:lvl1pPr defTabSz="9334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334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334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334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334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/>
            <a:fld id="{20DBC912-1D25-46A6-A529-14861EB4315A}" type="slidenum">
              <a:rPr lang="en-GB" sz="1200"/>
              <a:pPr algn="r" eaLnBrk="1" hangingPunct="1"/>
              <a:t>24</a:t>
            </a:fld>
            <a:endParaRPr lang="en-GB" sz="1200"/>
          </a:p>
        </p:txBody>
      </p:sp>
      <p:sp>
        <p:nvSpPr>
          <p:cNvPr id="60422" name="Espace réservé de l'en-tête 1"/>
          <p:cNvSpPr>
            <a:spLocks noGrp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fr-FR" smtClean="0"/>
              <a:t>Performance Tracking – Calculation Rules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4FD1B294-7A5C-44D9-BC20-F8FBFF8DE46E}" type="slidenum">
              <a:rPr lang="en-US" smtClean="0"/>
              <a:pPr eaLnBrk="1" hangingPunct="1">
                <a:defRPr/>
              </a:pPr>
              <a:t>25</a:t>
            </a:fld>
            <a:endParaRPr lang="en-US" smtClean="0"/>
          </a:p>
        </p:txBody>
      </p:sp>
      <p:sp>
        <p:nvSpPr>
          <p:cNvPr id="6963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30275" y="744538"/>
            <a:ext cx="4964113" cy="3724275"/>
          </a:xfrm>
          <a:ln/>
        </p:spPr>
      </p:sp>
      <p:sp>
        <p:nvSpPr>
          <p:cNvPr id="69636" name="Notes Placeholder 2"/>
          <p:cNvSpPr>
            <a:spLocks noGrp="1"/>
          </p:cNvSpPr>
          <p:nvPr>
            <p:ph type="body" idx="1"/>
          </p:nvPr>
        </p:nvSpPr>
        <p:spPr>
          <a:xfrm>
            <a:off x="681038" y="4718050"/>
            <a:ext cx="5457825" cy="4468813"/>
          </a:xfrm>
          <a:noFill/>
        </p:spPr>
        <p:txBody>
          <a:bodyPr lIns="93320" tIns="46660" rIns="93320" bIns="46660"/>
          <a:lstStyle/>
          <a:p>
            <a:pPr eaLnBrk="1" hangingPunct="1"/>
            <a:endParaRPr lang="en-US" smtClean="0"/>
          </a:p>
        </p:txBody>
      </p:sp>
      <p:sp>
        <p:nvSpPr>
          <p:cNvPr id="69637" name="Slide Number Placeholder 3"/>
          <p:cNvSpPr txBox="1">
            <a:spLocks noGrp="1"/>
          </p:cNvSpPr>
          <p:nvPr/>
        </p:nvSpPr>
        <p:spPr bwMode="auto">
          <a:xfrm>
            <a:off x="3862388" y="9432925"/>
            <a:ext cx="295592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3320" tIns="46660" rIns="93320" bIns="46660" anchor="b"/>
          <a:lstStyle>
            <a:lvl1pPr defTabSz="9334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334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334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334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334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/>
            <a:fld id="{20DBC912-1D25-46A6-A529-14861EB4315A}" type="slidenum">
              <a:rPr lang="en-GB" sz="1200"/>
              <a:pPr algn="r" eaLnBrk="1" hangingPunct="1"/>
              <a:t>25</a:t>
            </a:fld>
            <a:endParaRPr lang="en-GB" sz="1200"/>
          </a:p>
        </p:txBody>
      </p:sp>
      <p:sp>
        <p:nvSpPr>
          <p:cNvPr id="60422" name="Espace réservé de l'en-tête 1"/>
          <p:cNvSpPr>
            <a:spLocks noGrp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fr-FR" smtClean="0"/>
              <a:t>Performance Tracking – Calculation Rules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4BCEAE-93DE-4F7C-A2A2-49D8007DFB2F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9853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4BCEAE-93DE-4F7C-A2A2-49D8007DFB2F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9853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1DB6FAB-5D78-41F5-B8D9-1F7A2953FA12}" type="slidenum">
              <a:rPr/>
              <a:pPr>
                <a:defRPr/>
              </a:pPr>
              <a:t>6</a:t>
            </a:fld>
            <a:endParaRPr lang="en-US"/>
          </a:p>
        </p:txBody>
      </p:sp>
      <p:sp>
        <p:nvSpPr>
          <p:cNvPr id="7782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28688" y="744538"/>
            <a:ext cx="4965700" cy="3724275"/>
          </a:xfrm>
          <a:ln/>
        </p:spPr>
      </p:sp>
      <p:sp>
        <p:nvSpPr>
          <p:cNvPr id="77828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 lIns="95699" tIns="47849" rIns="95699" bIns="47849"/>
          <a:lstStyle/>
          <a:p>
            <a:endParaRPr lang="en-US" smtClean="0"/>
          </a:p>
        </p:txBody>
      </p:sp>
      <p:sp>
        <p:nvSpPr>
          <p:cNvPr id="77829" name="Slide Number Placeholder 3"/>
          <p:cNvSpPr txBox="1">
            <a:spLocks noGrp="1"/>
          </p:cNvSpPr>
          <p:nvPr/>
        </p:nvSpPr>
        <p:spPr bwMode="auto">
          <a:xfrm>
            <a:off x="3863975" y="9432925"/>
            <a:ext cx="2954338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699" tIns="47849" rIns="95699" bIns="47849" anchor="b"/>
          <a:lstStyle>
            <a:lvl1pPr defTabSz="955675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55675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55675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55675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55675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/>
            <a:fld id="{8865A471-142C-42AF-9299-D09C1CC3D08E}" type="slidenum">
              <a:rPr lang="en-GB" sz="1300"/>
              <a:pPr algn="r" eaLnBrk="1" hangingPunct="1"/>
              <a:t>6</a:t>
            </a:fld>
            <a:endParaRPr lang="en-GB" sz="13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3CD51EA-6F0C-421D-9EEC-72AE41C83370}" type="slidenum">
              <a:rPr/>
              <a:pPr>
                <a:defRPr/>
              </a:pPr>
              <a:t>9</a:t>
            </a:fld>
            <a:endParaRPr lang="en-US"/>
          </a:p>
        </p:txBody>
      </p:sp>
      <p:sp>
        <p:nvSpPr>
          <p:cNvPr id="7885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28688" y="744538"/>
            <a:ext cx="4965700" cy="3724275"/>
          </a:xfrm>
          <a:ln/>
        </p:spPr>
      </p:sp>
      <p:sp>
        <p:nvSpPr>
          <p:cNvPr id="78852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 lIns="95699" tIns="47849" rIns="95699" bIns="47849"/>
          <a:lstStyle/>
          <a:p>
            <a:endParaRPr lang="en-US" smtClean="0"/>
          </a:p>
        </p:txBody>
      </p:sp>
      <p:sp>
        <p:nvSpPr>
          <p:cNvPr id="78853" name="Slide Number Placeholder 3"/>
          <p:cNvSpPr txBox="1">
            <a:spLocks noGrp="1"/>
          </p:cNvSpPr>
          <p:nvPr/>
        </p:nvSpPr>
        <p:spPr bwMode="auto">
          <a:xfrm>
            <a:off x="3863975" y="9432925"/>
            <a:ext cx="2954338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699" tIns="47849" rIns="95699" bIns="47849" anchor="b"/>
          <a:lstStyle>
            <a:lvl1pPr defTabSz="955675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55675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55675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55675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55675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/>
            <a:fld id="{6FF4105F-B11B-47D7-8E0B-705CF7ADAE92}" type="slidenum">
              <a:rPr lang="en-GB" sz="1300"/>
              <a:pPr algn="r" eaLnBrk="1" hangingPunct="1"/>
              <a:t>9</a:t>
            </a:fld>
            <a:endParaRPr lang="en-GB" sz="13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3CD51EA-6F0C-421D-9EEC-72AE41C83370}" type="slidenum">
              <a:rPr/>
              <a:pPr>
                <a:defRPr/>
              </a:pPr>
              <a:t>10</a:t>
            </a:fld>
            <a:endParaRPr lang="en-US"/>
          </a:p>
        </p:txBody>
      </p:sp>
      <p:sp>
        <p:nvSpPr>
          <p:cNvPr id="7885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28688" y="744538"/>
            <a:ext cx="4965700" cy="3724275"/>
          </a:xfrm>
          <a:ln/>
        </p:spPr>
      </p:sp>
      <p:sp>
        <p:nvSpPr>
          <p:cNvPr id="78852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 lIns="95699" tIns="47849" rIns="95699" bIns="47849"/>
          <a:lstStyle/>
          <a:p>
            <a:endParaRPr lang="en-US" smtClean="0"/>
          </a:p>
        </p:txBody>
      </p:sp>
      <p:sp>
        <p:nvSpPr>
          <p:cNvPr id="78853" name="Slide Number Placeholder 3"/>
          <p:cNvSpPr txBox="1">
            <a:spLocks noGrp="1"/>
          </p:cNvSpPr>
          <p:nvPr/>
        </p:nvSpPr>
        <p:spPr bwMode="auto">
          <a:xfrm>
            <a:off x="3863975" y="9432925"/>
            <a:ext cx="2954338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699" tIns="47849" rIns="95699" bIns="47849" anchor="b"/>
          <a:lstStyle>
            <a:lvl1pPr defTabSz="955675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55675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55675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55675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55675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/>
            <a:fld id="{6FF4105F-B11B-47D7-8E0B-705CF7ADAE92}" type="slidenum">
              <a:rPr lang="en-GB" sz="1300"/>
              <a:pPr algn="r" eaLnBrk="1" hangingPunct="1"/>
              <a:t>10</a:t>
            </a:fld>
            <a:endParaRPr lang="en-GB" sz="13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4BCEAE-93DE-4F7C-A2A2-49D8007DFB2F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9853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4BCEAE-93DE-4F7C-A2A2-49D8007DFB2F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5232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52BEFAE3-529D-49C0-8E22-05762589901B}" type="slidenum">
              <a:rPr lang="en-US" smtClean="0"/>
              <a:pPr eaLnBrk="1" hangingPunct="1">
                <a:defRPr/>
              </a:pPr>
              <a:t>22</a:t>
            </a:fld>
            <a:endParaRPr lang="en-US" smtClean="0"/>
          </a:p>
        </p:txBody>
      </p:sp>
      <p:sp>
        <p:nvSpPr>
          <p:cNvPr id="7168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30275" y="744538"/>
            <a:ext cx="4964113" cy="3724275"/>
          </a:xfrm>
          <a:ln/>
        </p:spPr>
      </p:sp>
      <p:sp>
        <p:nvSpPr>
          <p:cNvPr id="71684" name="Notes Placeholder 2"/>
          <p:cNvSpPr>
            <a:spLocks noGrp="1"/>
          </p:cNvSpPr>
          <p:nvPr>
            <p:ph type="body" idx="1"/>
          </p:nvPr>
        </p:nvSpPr>
        <p:spPr>
          <a:xfrm>
            <a:off x="681038" y="4718050"/>
            <a:ext cx="5457825" cy="4468813"/>
          </a:xfrm>
          <a:noFill/>
        </p:spPr>
        <p:txBody>
          <a:bodyPr lIns="93320" tIns="46660" rIns="93320" bIns="46660"/>
          <a:lstStyle/>
          <a:p>
            <a:pPr eaLnBrk="1" hangingPunct="1"/>
            <a:endParaRPr lang="en-US" smtClean="0"/>
          </a:p>
        </p:txBody>
      </p:sp>
      <p:sp>
        <p:nvSpPr>
          <p:cNvPr id="71685" name="Slide Number Placeholder 3"/>
          <p:cNvSpPr txBox="1">
            <a:spLocks noGrp="1"/>
          </p:cNvSpPr>
          <p:nvPr/>
        </p:nvSpPr>
        <p:spPr bwMode="auto">
          <a:xfrm>
            <a:off x="3862388" y="9432925"/>
            <a:ext cx="295592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3320" tIns="46660" rIns="93320" bIns="46660" anchor="b"/>
          <a:lstStyle>
            <a:lvl1pPr defTabSz="9334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334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334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334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334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/>
            <a:fld id="{A29A0012-EA06-49C7-8317-7788E03AEBBB}" type="slidenum">
              <a:rPr lang="en-GB" sz="1200"/>
              <a:pPr algn="r" eaLnBrk="1" hangingPunct="1"/>
              <a:t>22</a:t>
            </a:fld>
            <a:endParaRPr lang="en-GB" sz="1200"/>
          </a:p>
        </p:txBody>
      </p:sp>
      <p:sp>
        <p:nvSpPr>
          <p:cNvPr id="63494" name="Espace réservé de l'en-tête 1"/>
          <p:cNvSpPr>
            <a:spLocks noGrp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fr-FR" smtClean="0"/>
              <a:t>Performance Tracking – Calculation Rules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jpeg"/><Relationship Id="rId5" Type="http://schemas.openxmlformats.org/officeDocument/2006/relationships/image" Target="../media/image4.emf"/><Relationship Id="rId4" Type="http://schemas.openxmlformats.org/officeDocument/2006/relationships/oleObject" Target="../embeddings/oleObject2.bin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 descr="SOLVAY_styles_ppt_G_EXE-2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268538" y="2708275"/>
            <a:ext cx="4608512" cy="1470025"/>
          </a:xfrm>
        </p:spPr>
        <p:txBody>
          <a:bodyPr/>
          <a:lstStyle>
            <a:lvl1pPr algn="r">
              <a:defRPr sz="4000"/>
            </a:lvl1pPr>
          </a:lstStyle>
          <a:p>
            <a:pPr lvl="0"/>
            <a:r>
              <a:rPr lang="fr-FR" noProof="0" smtClean="0"/>
              <a:t>Cliquez pour modifier le style du titre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68538" y="4508500"/>
            <a:ext cx="4535487" cy="1320800"/>
          </a:xfrm>
        </p:spPr>
        <p:txBody>
          <a:bodyPr/>
          <a:lstStyle>
            <a:lvl1pPr marL="0" indent="0" algn="r">
              <a:buFontTx/>
              <a:buNone/>
              <a:defRPr sz="2600" b="1">
                <a:solidFill>
                  <a:srgbClr val="009EFE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des sous-titres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179388" y="6381750"/>
            <a:ext cx="2133600" cy="26035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2A66B7D1-5C3A-4BD6-8CB2-6A2807A52BA5}" type="datetime1">
              <a:rPr lang="fr-FR"/>
              <a:pPr>
                <a:defRPr/>
              </a:pPr>
              <a:t>03/10/2017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7708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 b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5" name="Line 9"/>
          <p:cNvSpPr>
            <a:spLocks noChangeShapeType="1"/>
          </p:cNvSpPr>
          <p:nvPr userDrawn="1"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smtClean="0">
              <a:solidFill>
                <a:sysClr val="windowText" lastClr="000000"/>
              </a:solidFill>
              <a:latin typeface="Arial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053301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alific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ocID"/>
          <p:cNvSpPr txBox="1"/>
          <p:nvPr/>
        </p:nvSpPr>
        <p:spPr>
          <a:xfrm>
            <a:off x="1206901" y="6547859"/>
            <a:ext cx="65" cy="92654"/>
          </a:xfrm>
          <a:prstGeom prst="rect">
            <a:avLst/>
          </a:prstGeom>
          <a:noFill/>
        </p:spPr>
        <p:txBody>
          <a:bodyPr vert="horz" wrap="none" lIns="0" tIns="0" rIns="0" bIns="0" rtlCol="0" anchor="b">
            <a:spAutoFit/>
          </a:bodyPr>
          <a:lstStyle/>
          <a:p>
            <a:pPr>
              <a:lnSpc>
                <a:spcPct val="86000"/>
              </a:lnSpc>
            </a:pPr>
            <a:endParaRPr lang="de-DE" sz="700">
              <a:solidFill>
                <a:srgbClr val="5B5B5B"/>
              </a:solidFill>
              <a:latin typeface="Arial" charset="0"/>
              <a:cs typeface="+mn-cs"/>
            </a:endParaRPr>
          </a:p>
        </p:txBody>
      </p:sp>
      <p:sp>
        <p:nvSpPr>
          <p:cNvPr id="4" name="DocID"/>
          <p:cNvSpPr txBox="1"/>
          <p:nvPr userDrawn="1"/>
        </p:nvSpPr>
        <p:spPr>
          <a:xfrm>
            <a:off x="1206901" y="6547859"/>
            <a:ext cx="65" cy="92654"/>
          </a:xfrm>
          <a:prstGeom prst="rect">
            <a:avLst/>
          </a:prstGeom>
          <a:noFill/>
        </p:spPr>
        <p:txBody>
          <a:bodyPr vert="horz" wrap="none" lIns="0" tIns="0" rIns="0" bIns="0" rtlCol="0" anchor="b">
            <a:spAutoFit/>
          </a:bodyPr>
          <a:lstStyle/>
          <a:p>
            <a:pPr>
              <a:lnSpc>
                <a:spcPct val="86000"/>
              </a:lnSpc>
            </a:pPr>
            <a:endParaRPr lang="de-DE" sz="700">
              <a:solidFill>
                <a:srgbClr val="5B5B5B"/>
              </a:solidFill>
              <a:latin typeface="Arial" charset="0"/>
              <a:cs typeface="+mn-cs"/>
            </a:endParaRPr>
          </a:p>
        </p:txBody>
      </p:sp>
      <p:sp>
        <p:nvSpPr>
          <p:cNvPr id="8" name="Line 9"/>
          <p:cNvSpPr>
            <a:spLocks noChangeShapeType="1"/>
          </p:cNvSpPr>
          <p:nvPr userDrawn="1"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smtClean="0">
              <a:solidFill>
                <a:sysClr val="windowText" lastClr="000000"/>
              </a:solidFill>
              <a:latin typeface="Arial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11460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fidential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ocID"/>
          <p:cNvSpPr txBox="1"/>
          <p:nvPr/>
        </p:nvSpPr>
        <p:spPr>
          <a:xfrm>
            <a:off x="1206901" y="6547859"/>
            <a:ext cx="65" cy="92654"/>
          </a:xfrm>
          <a:prstGeom prst="rect">
            <a:avLst/>
          </a:prstGeom>
          <a:noFill/>
        </p:spPr>
        <p:txBody>
          <a:bodyPr vert="horz" wrap="none" lIns="0" tIns="0" rIns="0" bIns="0" rtlCol="0" anchor="b">
            <a:spAutoFit/>
          </a:bodyPr>
          <a:lstStyle/>
          <a:p>
            <a:pPr>
              <a:lnSpc>
                <a:spcPct val="86000"/>
              </a:lnSpc>
            </a:pPr>
            <a:endParaRPr lang="de-DE" sz="700">
              <a:solidFill>
                <a:srgbClr val="5B5B5B"/>
              </a:solidFill>
              <a:latin typeface="Arial" charset="0"/>
              <a:cs typeface="+mn-cs"/>
            </a:endParaRPr>
          </a:p>
        </p:txBody>
      </p:sp>
      <p:sp>
        <p:nvSpPr>
          <p:cNvPr id="4" name="DocID"/>
          <p:cNvSpPr txBox="1"/>
          <p:nvPr userDrawn="1"/>
        </p:nvSpPr>
        <p:spPr>
          <a:xfrm>
            <a:off x="1206901" y="6547859"/>
            <a:ext cx="65" cy="92654"/>
          </a:xfrm>
          <a:prstGeom prst="rect">
            <a:avLst/>
          </a:prstGeom>
          <a:noFill/>
        </p:spPr>
        <p:txBody>
          <a:bodyPr vert="horz" wrap="none" lIns="0" tIns="0" rIns="0" bIns="0" rtlCol="0" anchor="b">
            <a:spAutoFit/>
          </a:bodyPr>
          <a:lstStyle/>
          <a:p>
            <a:pPr>
              <a:lnSpc>
                <a:spcPct val="86000"/>
              </a:lnSpc>
            </a:pPr>
            <a:endParaRPr lang="de-DE" sz="700">
              <a:solidFill>
                <a:srgbClr val="5B5B5B"/>
              </a:solidFill>
              <a:latin typeface="Arial" charset="0"/>
              <a:cs typeface="+mn-cs"/>
            </a:endParaRPr>
          </a:p>
        </p:txBody>
      </p:sp>
      <p:sp>
        <p:nvSpPr>
          <p:cNvPr id="8" name="Line 9"/>
          <p:cNvSpPr>
            <a:spLocks noChangeShapeType="1"/>
          </p:cNvSpPr>
          <p:nvPr userDrawn="1"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smtClean="0">
              <a:solidFill>
                <a:sysClr val="windowText" lastClr="000000"/>
              </a:solidFill>
              <a:latin typeface="Arial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968802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 bwMode="gray">
          <a:xfrm>
            <a:off x="722313" y="4406936"/>
            <a:ext cx="7772400" cy="136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t"/>
          <a:lstStyle>
            <a:lvl1pPr algn="l">
              <a:defRPr sz="4000" b="1" cap="all">
                <a:solidFill>
                  <a:schemeClr val="accent1"/>
                </a:soli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all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Click to edit Master title style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Click to edit Master text styles</a:t>
            </a:r>
          </a:p>
        </p:txBody>
      </p:sp>
      <p:sp>
        <p:nvSpPr>
          <p:cNvPr id="18" name="Line 9"/>
          <p:cNvSpPr>
            <a:spLocks noChangeShapeType="1"/>
          </p:cNvSpPr>
          <p:nvPr userDrawn="1"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smtClean="0">
              <a:solidFill>
                <a:sysClr val="windowText" lastClr="000000"/>
              </a:solidFill>
              <a:latin typeface="Arial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7959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 userDrawn="1"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smtClean="0">
              <a:solidFill>
                <a:sysClr val="windowText" lastClr="000000"/>
              </a:solidFill>
              <a:latin typeface="Arial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97383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24038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6875463" y="0"/>
            <a:ext cx="2268537" cy="5016500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4737100"/>
            <a:ext cx="9144000" cy="2120900"/>
          </a:xfrm>
          <a:prstGeom prst="rect">
            <a:avLst/>
          </a:prstGeom>
          <a:solidFill>
            <a:srgbClr val="009EE0">
              <a:alpha val="3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858000" y="4737100"/>
            <a:ext cx="2298700" cy="2120900"/>
          </a:xfrm>
          <a:prstGeom prst="rect">
            <a:avLst/>
          </a:prstGeom>
          <a:solidFill>
            <a:schemeClr val="tx2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609280" y="4989302"/>
            <a:ext cx="6044784" cy="1303832"/>
          </a:xfrm>
        </p:spPr>
        <p:txBody>
          <a:bodyPr anchor="t">
            <a:normAutofit/>
          </a:bodyPr>
          <a:lstStyle>
            <a:lvl1pPr algn="r">
              <a:lnSpc>
                <a:spcPct val="90000"/>
              </a:lnSpc>
              <a:defRPr lang="en-US" sz="4000" b="1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187325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772965A-9579-4941-A942-D00AF022EE54}" type="datetime1">
              <a:rPr lang="nl-BE" smtClean="0">
                <a:solidFill>
                  <a:srgbClr val="FFFFFF"/>
                </a:solidFill>
              </a:rPr>
              <a:pPr>
                <a:defRPr/>
              </a:pPr>
              <a:t>3/10/2017</a:t>
            </a:fld>
            <a:endParaRPr dirty="0">
              <a:solidFill>
                <a:srgbClr val="FFFFFF"/>
              </a:solidFill>
            </a:endParaRPr>
          </a:p>
        </p:txBody>
      </p:sp>
      <p:pic>
        <p:nvPicPr>
          <p:cNvPr id="14" name="Picture 18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548680"/>
            <a:ext cx="1260000" cy="1664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49289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6875463" y="0"/>
            <a:ext cx="2268537" cy="6858000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14" name="Picture 18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548680"/>
            <a:ext cx="1260000" cy="1664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39255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-10544" y="0"/>
            <a:ext cx="6742968" cy="689079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rgbClr val="2D2D86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6732424" y="0"/>
            <a:ext cx="2411576" cy="689079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-10544" y="3861048"/>
            <a:ext cx="9154544" cy="3024336"/>
          </a:xfrm>
          <a:prstGeom prst="rect">
            <a:avLst/>
          </a:prstGeom>
          <a:solidFill>
            <a:schemeClr val="accent1">
              <a:lumMod val="7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rgbClr val="FFFFFF"/>
              </a:solidFill>
            </a:endParaRPr>
          </a:p>
        </p:txBody>
      </p:sp>
      <p:pic>
        <p:nvPicPr>
          <p:cNvPr id="8" name="Picture 18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304" y="548680"/>
            <a:ext cx="1260000" cy="1664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1441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-107003" y="-87549"/>
            <a:ext cx="6839428" cy="6978341"/>
          </a:xfrm>
          <a:prstGeom prst="rect">
            <a:avLst/>
          </a:prstGeom>
          <a:solidFill>
            <a:srgbClr val="5529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rgbClr val="2D2D86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6732424" y="0"/>
            <a:ext cx="2411576" cy="689079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-10544" y="3861048"/>
            <a:ext cx="9154544" cy="3024336"/>
          </a:xfrm>
          <a:prstGeom prst="rect">
            <a:avLst/>
          </a:prstGeom>
          <a:solidFill>
            <a:srgbClr val="6A33B3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rgbClr val="FFFFFF"/>
              </a:solidFill>
            </a:endParaRPr>
          </a:p>
        </p:txBody>
      </p:sp>
      <p:pic>
        <p:nvPicPr>
          <p:cNvPr id="8" name="Picture 18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304" y="548680"/>
            <a:ext cx="1260000" cy="1664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27933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251520" y="6453336"/>
            <a:ext cx="575568" cy="360214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19491DBB-5608-4997-AD3A-B80551F70DC7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00112" y="6453189"/>
            <a:ext cx="2591767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Purchasing Excellence Program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455210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8887689" y="0"/>
            <a:ext cx="256310" cy="6181487"/>
          </a:xfrm>
          <a:prstGeom prst="rect">
            <a:avLst/>
          </a:prstGeom>
          <a:solidFill>
            <a:srgbClr val="5529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8887689" y="6163151"/>
            <a:ext cx="256310" cy="731838"/>
          </a:xfrm>
          <a:prstGeom prst="rect">
            <a:avLst/>
          </a:prstGeom>
          <a:solidFill>
            <a:srgbClr val="6A33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rgbClr val="FFFFFF"/>
              </a:solidFill>
            </a:endParaRPr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225622" y="1372168"/>
            <a:ext cx="8325098" cy="4753996"/>
          </a:xfrm>
        </p:spPr>
        <p:txBody>
          <a:bodyPr/>
          <a:lstStyle>
            <a:lvl1pPr>
              <a:defRPr sz="2400">
                <a:solidFill>
                  <a:srgbClr val="3B3B3B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000">
                <a:solidFill>
                  <a:srgbClr val="3B3B3B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600">
                <a:solidFill>
                  <a:srgbClr val="3B3B3B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400">
                <a:solidFill>
                  <a:srgbClr val="3B3B3B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200">
                <a:solidFill>
                  <a:srgbClr val="3B3B3B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5" name="Title Placeholder 2"/>
          <p:cNvSpPr>
            <a:spLocks noGrp="1"/>
          </p:cNvSpPr>
          <p:nvPr>
            <p:ph type="title"/>
          </p:nvPr>
        </p:nvSpPr>
        <p:spPr>
          <a:xfrm>
            <a:off x="172011" y="9971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BE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580197" y="6495468"/>
            <a:ext cx="5760700" cy="175332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lang="en-US" sz="900" kern="1200">
                <a:solidFill>
                  <a:srgbClr val="5C5D5F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4BCF9659-A28E-46F9-B1BC-1D0EAB446B94}" type="datetime1">
              <a:rPr lang="nl-BE" smtClean="0"/>
              <a:pPr>
                <a:defRPr/>
              </a:pPr>
              <a:t>3/10/2017</a:t>
            </a:fld>
            <a:endParaRPr lang="fr-FR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0197" y="6302496"/>
            <a:ext cx="5760700" cy="260315"/>
          </a:xfrm>
          <a:prstGeom prst="rect">
            <a:avLst/>
          </a:prstGeom>
        </p:spPr>
        <p:txBody>
          <a:bodyPr vert="horz" wrap="square" lIns="0" tIns="0" rIns="0" bIns="0" rtlCol="0" anchor="t" anchorCtr="0"/>
          <a:lstStyle>
            <a:lvl1pPr algn="l" fontAlgn="auto">
              <a:spcBef>
                <a:spcPts val="300"/>
              </a:spcBef>
              <a:spcAft>
                <a:spcPts val="0"/>
              </a:spcAft>
              <a:defRPr lang="en-US" sz="1000" kern="1200">
                <a:solidFill>
                  <a:srgbClr val="5C5D5F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r>
              <a:rPr smtClean="0"/>
              <a:t>Solvay Purchasing Process Handbook 2016</a:t>
            </a:r>
            <a:endParaRPr lang="nl-BE" b="1" dirty="0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17" y="6302496"/>
            <a:ext cx="432164" cy="360000"/>
          </a:xfrm>
          <a:prstGeom prst="rect">
            <a:avLst/>
          </a:prstGeom>
        </p:spPr>
        <p:txBody>
          <a:bodyPr vert="horz" wrap="square" lIns="0" tIns="0" rIns="0" bIns="0" rtlCol="0" anchor="ctr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lang="en-US" kern="1200">
                <a:solidFill>
                  <a:srgbClr val="5C5D5F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A75CE9DE-E751-47DE-8807-CBB85A5F4B0A}" type="slidenum">
              <a:rPr smtClean="0"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65238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8887689" y="0"/>
            <a:ext cx="256310" cy="618148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8887689" y="6163151"/>
            <a:ext cx="256310" cy="73183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rgbClr val="FFFFFF"/>
              </a:solidFill>
            </a:endParaRPr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225622" y="1372168"/>
            <a:ext cx="8325098" cy="4753996"/>
          </a:xfrm>
        </p:spPr>
        <p:txBody>
          <a:bodyPr/>
          <a:lstStyle>
            <a:lvl1pPr>
              <a:defRPr sz="2400">
                <a:solidFill>
                  <a:srgbClr val="3B3B3B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000">
                <a:solidFill>
                  <a:srgbClr val="3B3B3B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600">
                <a:solidFill>
                  <a:srgbClr val="3B3B3B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400">
                <a:solidFill>
                  <a:srgbClr val="3B3B3B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200">
                <a:solidFill>
                  <a:srgbClr val="3B3B3B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5" name="Title Placeholder 2"/>
          <p:cNvSpPr>
            <a:spLocks noGrp="1"/>
          </p:cNvSpPr>
          <p:nvPr>
            <p:ph type="title"/>
          </p:nvPr>
        </p:nvSpPr>
        <p:spPr>
          <a:xfrm>
            <a:off x="172011" y="9971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BE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580197" y="6495468"/>
            <a:ext cx="5760700" cy="175332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lang="en-US" sz="900" kern="1200">
                <a:solidFill>
                  <a:srgbClr val="5C5D5F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B5D0AC54-5589-4A17-B25A-C48548E8F024}" type="datetime1">
              <a:rPr lang="nl-BE" smtClean="0"/>
              <a:pPr>
                <a:defRPr/>
              </a:pPr>
              <a:t>3/10/2017</a:t>
            </a:fld>
            <a:endParaRPr lang="fr-FR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0197" y="6302496"/>
            <a:ext cx="5760700" cy="260315"/>
          </a:xfrm>
          <a:prstGeom prst="rect">
            <a:avLst/>
          </a:prstGeom>
        </p:spPr>
        <p:txBody>
          <a:bodyPr vert="horz" wrap="square" lIns="0" tIns="0" rIns="0" bIns="0" rtlCol="0" anchor="t" anchorCtr="0"/>
          <a:lstStyle>
            <a:lvl1pPr algn="l" fontAlgn="auto">
              <a:spcBef>
                <a:spcPts val="300"/>
              </a:spcBef>
              <a:spcAft>
                <a:spcPts val="0"/>
              </a:spcAft>
              <a:defRPr lang="en-US" sz="1000" kern="1200">
                <a:solidFill>
                  <a:srgbClr val="5C5D5F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r>
              <a:rPr smtClean="0"/>
              <a:t>Solvay Purchasing Process Handbook 2016</a:t>
            </a:r>
            <a:endParaRPr lang="nl-BE" b="1" dirty="0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17" y="6302496"/>
            <a:ext cx="432164" cy="360000"/>
          </a:xfrm>
          <a:prstGeom prst="rect">
            <a:avLst/>
          </a:prstGeom>
        </p:spPr>
        <p:txBody>
          <a:bodyPr vert="horz" wrap="square" lIns="0" tIns="0" rIns="0" bIns="0" rtlCol="0" anchor="ctr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lang="en-US" kern="1200">
                <a:solidFill>
                  <a:srgbClr val="5C5D5F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A75CE9DE-E751-47DE-8807-CBB85A5F4B0A}" type="slidenum">
              <a:rPr smtClean="0"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8899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8887689" y="0"/>
            <a:ext cx="256310" cy="6181487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8887689" y="6163151"/>
            <a:ext cx="256310" cy="731838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rgbClr val="FFFFFF"/>
              </a:solidFill>
            </a:endParaRPr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225622" y="1372168"/>
            <a:ext cx="8325098" cy="4753996"/>
          </a:xfrm>
        </p:spPr>
        <p:txBody>
          <a:bodyPr/>
          <a:lstStyle>
            <a:lvl1pPr>
              <a:defRPr sz="2400">
                <a:solidFill>
                  <a:srgbClr val="3B3B3B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000">
                <a:solidFill>
                  <a:srgbClr val="3B3B3B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600">
                <a:solidFill>
                  <a:srgbClr val="3B3B3B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400">
                <a:solidFill>
                  <a:srgbClr val="3B3B3B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200">
                <a:solidFill>
                  <a:srgbClr val="3B3B3B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5" name="Title Placeholder 2"/>
          <p:cNvSpPr>
            <a:spLocks noGrp="1"/>
          </p:cNvSpPr>
          <p:nvPr>
            <p:ph type="title"/>
          </p:nvPr>
        </p:nvSpPr>
        <p:spPr>
          <a:xfrm>
            <a:off x="172011" y="9971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BE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580197" y="6495468"/>
            <a:ext cx="5760700" cy="175332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lang="en-US" sz="900" kern="1200">
                <a:solidFill>
                  <a:srgbClr val="5C5D5F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5B7F9F19-DE58-4F2B-B0F9-0AF79AFE57D9}" type="datetime1">
              <a:rPr lang="nl-BE" smtClean="0"/>
              <a:pPr>
                <a:defRPr/>
              </a:pPr>
              <a:t>3/10/2017</a:t>
            </a:fld>
            <a:endParaRPr lang="fr-FR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0197" y="6302496"/>
            <a:ext cx="5760700" cy="260315"/>
          </a:xfrm>
          <a:prstGeom prst="rect">
            <a:avLst/>
          </a:prstGeom>
        </p:spPr>
        <p:txBody>
          <a:bodyPr vert="horz" wrap="square" lIns="0" tIns="0" rIns="0" bIns="0" rtlCol="0" anchor="t" anchorCtr="0"/>
          <a:lstStyle>
            <a:lvl1pPr algn="l" fontAlgn="auto">
              <a:spcBef>
                <a:spcPts val="300"/>
              </a:spcBef>
              <a:spcAft>
                <a:spcPts val="0"/>
              </a:spcAft>
              <a:defRPr lang="en-US" sz="1000" kern="1200">
                <a:solidFill>
                  <a:srgbClr val="5C5D5F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r>
              <a:rPr smtClean="0"/>
              <a:t>Solvay Purchasing Process Handbook 2016</a:t>
            </a:r>
            <a:endParaRPr lang="nl-BE" b="1" dirty="0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17" y="6302496"/>
            <a:ext cx="432164" cy="360000"/>
          </a:xfrm>
          <a:prstGeom prst="rect">
            <a:avLst/>
          </a:prstGeom>
        </p:spPr>
        <p:txBody>
          <a:bodyPr vert="horz" wrap="square" lIns="0" tIns="0" rIns="0" bIns="0" rtlCol="0" anchor="ctr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lang="en-US" kern="1200">
                <a:solidFill>
                  <a:srgbClr val="5C5D5F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A75CE9DE-E751-47DE-8807-CBB85A5F4B0A}" type="slidenum">
              <a:rPr smtClean="0"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27882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3997" y="0"/>
            <a:ext cx="6728427" cy="6890792"/>
          </a:xfrm>
          <a:prstGeom prst="rect">
            <a:avLst/>
          </a:prstGeom>
          <a:solidFill>
            <a:srgbClr val="7ABC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rgbClr val="2D2D86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6732424" y="0"/>
            <a:ext cx="2411576" cy="689079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-10544" y="3861048"/>
            <a:ext cx="9154544" cy="3024336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rgbClr val="FFFFFF"/>
              </a:solidFill>
            </a:endParaRPr>
          </a:p>
        </p:txBody>
      </p:sp>
      <p:pic>
        <p:nvPicPr>
          <p:cNvPr id="8" name="Picture 18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304" y="548680"/>
            <a:ext cx="1260000" cy="1664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33495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225622" y="1372168"/>
            <a:ext cx="8325098" cy="4753996"/>
          </a:xfrm>
        </p:spPr>
        <p:txBody>
          <a:bodyPr/>
          <a:lstStyle>
            <a:lvl1pPr>
              <a:defRPr sz="2400">
                <a:solidFill>
                  <a:srgbClr val="3B3B3B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000">
                <a:solidFill>
                  <a:srgbClr val="3B3B3B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600">
                <a:solidFill>
                  <a:srgbClr val="3B3B3B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400">
                <a:solidFill>
                  <a:srgbClr val="3B3B3B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200">
                <a:solidFill>
                  <a:srgbClr val="3B3B3B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9" name="Rectangle 8"/>
          <p:cNvSpPr/>
          <p:nvPr userDrawn="1"/>
        </p:nvSpPr>
        <p:spPr>
          <a:xfrm>
            <a:off x="8887689" y="0"/>
            <a:ext cx="256310" cy="6181487"/>
          </a:xfrm>
          <a:prstGeom prst="rect">
            <a:avLst/>
          </a:prstGeom>
          <a:solidFill>
            <a:srgbClr val="7ABC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rgbClr val="FFFFFF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8887689" y="6163151"/>
            <a:ext cx="256310" cy="731838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rgbClr val="FFFFFF"/>
              </a:solidFill>
            </a:endParaRPr>
          </a:p>
        </p:txBody>
      </p:sp>
      <p:sp>
        <p:nvSpPr>
          <p:cNvPr id="12" name="Title Placeholder 2"/>
          <p:cNvSpPr>
            <a:spLocks noGrp="1"/>
          </p:cNvSpPr>
          <p:nvPr>
            <p:ph type="title"/>
          </p:nvPr>
        </p:nvSpPr>
        <p:spPr>
          <a:xfrm>
            <a:off x="172011" y="9971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92D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BE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580197" y="6495468"/>
            <a:ext cx="5760700" cy="175332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lang="en-US" sz="900" kern="1200">
                <a:solidFill>
                  <a:srgbClr val="5C5D5F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176E9D1A-DFAB-4DDB-A510-AF08455923F8}" type="datetime1">
              <a:rPr lang="nl-BE" smtClean="0"/>
              <a:pPr>
                <a:defRPr/>
              </a:pPr>
              <a:t>3/10/2017</a:t>
            </a:fld>
            <a:endParaRPr lang="fr-FR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0197" y="6302496"/>
            <a:ext cx="5760700" cy="260315"/>
          </a:xfrm>
          <a:prstGeom prst="rect">
            <a:avLst/>
          </a:prstGeom>
        </p:spPr>
        <p:txBody>
          <a:bodyPr vert="horz" wrap="square" lIns="0" tIns="0" rIns="0" bIns="0" rtlCol="0" anchor="t" anchorCtr="0"/>
          <a:lstStyle>
            <a:lvl1pPr algn="l" fontAlgn="auto">
              <a:spcBef>
                <a:spcPts val="300"/>
              </a:spcBef>
              <a:spcAft>
                <a:spcPts val="0"/>
              </a:spcAft>
              <a:defRPr lang="en-US" sz="1000" kern="1200">
                <a:solidFill>
                  <a:srgbClr val="5C5D5F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r>
              <a:rPr smtClean="0"/>
              <a:t>Solvay Purchasing Process Handbook 2016</a:t>
            </a:r>
            <a:endParaRPr lang="nl-BE" b="1" dirty="0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17" y="6302496"/>
            <a:ext cx="432164" cy="360000"/>
          </a:xfrm>
          <a:prstGeom prst="rect">
            <a:avLst/>
          </a:prstGeom>
        </p:spPr>
        <p:txBody>
          <a:bodyPr vert="horz" wrap="square" lIns="0" tIns="0" rIns="0" bIns="0" rtlCol="0" anchor="ctr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lang="en-US" kern="1200">
                <a:solidFill>
                  <a:srgbClr val="5C5D5F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A75CE9DE-E751-47DE-8807-CBB85A5F4B0A}" type="slidenum">
              <a:rPr smtClean="0"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88774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3997" y="0"/>
            <a:ext cx="6728427" cy="6890792"/>
          </a:xfrm>
          <a:prstGeom prst="rect">
            <a:avLst/>
          </a:prstGeom>
          <a:solidFill>
            <a:srgbClr val="EF4E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rgbClr val="2D2D86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6732424" y="0"/>
            <a:ext cx="2411576" cy="689079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-10544" y="3861048"/>
            <a:ext cx="9154544" cy="3024336"/>
          </a:xfrm>
          <a:prstGeom prst="rect">
            <a:avLst/>
          </a:prstGeom>
          <a:solidFill>
            <a:srgbClr val="ED335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rgbClr val="FFFFFF"/>
              </a:solidFill>
            </a:endParaRPr>
          </a:p>
        </p:txBody>
      </p:sp>
      <p:pic>
        <p:nvPicPr>
          <p:cNvPr id="8" name="Picture 18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304" y="548680"/>
            <a:ext cx="1260000" cy="1664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23034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225622" y="1372168"/>
            <a:ext cx="8325098" cy="4753996"/>
          </a:xfrm>
        </p:spPr>
        <p:txBody>
          <a:bodyPr/>
          <a:lstStyle>
            <a:lvl1pPr>
              <a:defRPr sz="2400">
                <a:solidFill>
                  <a:srgbClr val="3B3B3B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000">
                <a:solidFill>
                  <a:srgbClr val="3B3B3B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600">
                <a:solidFill>
                  <a:srgbClr val="3B3B3B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400">
                <a:solidFill>
                  <a:srgbClr val="3B3B3B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200">
                <a:solidFill>
                  <a:srgbClr val="3B3B3B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8896316" y="0"/>
            <a:ext cx="247684" cy="6181487"/>
          </a:xfrm>
          <a:prstGeom prst="rect">
            <a:avLst/>
          </a:prstGeom>
          <a:solidFill>
            <a:srgbClr val="DF13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rgbClr val="FFFFFF"/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8896316" y="6169729"/>
            <a:ext cx="247684" cy="731838"/>
          </a:xfrm>
          <a:prstGeom prst="rect">
            <a:avLst/>
          </a:prstGeom>
          <a:solidFill>
            <a:srgbClr val="EF4E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rgbClr val="FFFFFF"/>
              </a:solidFill>
            </a:endParaRPr>
          </a:p>
        </p:txBody>
      </p:sp>
      <p:sp>
        <p:nvSpPr>
          <p:cNvPr id="9" name="Title Placeholder 2"/>
          <p:cNvSpPr>
            <a:spLocks noGrp="1"/>
          </p:cNvSpPr>
          <p:nvPr>
            <p:ph type="title"/>
          </p:nvPr>
        </p:nvSpPr>
        <p:spPr>
          <a:xfrm>
            <a:off x="172011" y="9971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EF4E68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BE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2"/>
          </p:nvPr>
        </p:nvSpPr>
        <p:spPr>
          <a:xfrm>
            <a:off x="580197" y="6495468"/>
            <a:ext cx="5760700" cy="175332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lang="en-US" sz="900" kern="1200">
                <a:solidFill>
                  <a:srgbClr val="5C5D5F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57BE35F1-0DEF-49D5-84C4-1170E04AB4B5}" type="datetime1">
              <a:rPr lang="nl-BE" smtClean="0"/>
              <a:pPr>
                <a:defRPr/>
              </a:pPr>
              <a:t>3/10/2017</a:t>
            </a:fld>
            <a:endParaRPr lang="fr-FR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0197" y="6302496"/>
            <a:ext cx="5760700" cy="260315"/>
          </a:xfrm>
          <a:prstGeom prst="rect">
            <a:avLst/>
          </a:prstGeom>
        </p:spPr>
        <p:txBody>
          <a:bodyPr vert="horz" wrap="square" lIns="0" tIns="0" rIns="0" bIns="0" rtlCol="0" anchor="t" anchorCtr="0"/>
          <a:lstStyle>
            <a:lvl1pPr algn="l" fontAlgn="auto">
              <a:spcBef>
                <a:spcPts val="300"/>
              </a:spcBef>
              <a:spcAft>
                <a:spcPts val="0"/>
              </a:spcAft>
              <a:defRPr lang="en-US" sz="1000" kern="1200">
                <a:solidFill>
                  <a:srgbClr val="5C5D5F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r>
              <a:rPr smtClean="0"/>
              <a:t>Solvay Purchasing Process Handbook 2016</a:t>
            </a:r>
            <a:endParaRPr lang="nl-BE" b="1" dirty="0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17" y="6302496"/>
            <a:ext cx="432164" cy="360000"/>
          </a:xfrm>
          <a:prstGeom prst="rect">
            <a:avLst/>
          </a:prstGeom>
        </p:spPr>
        <p:txBody>
          <a:bodyPr vert="horz" wrap="square" lIns="0" tIns="0" rIns="0" bIns="0" rtlCol="0" anchor="ctr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lang="en-US" kern="1200">
                <a:solidFill>
                  <a:srgbClr val="5C5D5F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A75CE9DE-E751-47DE-8807-CBB85A5F4B0A}" type="slidenum">
              <a:rPr smtClean="0"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24603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3997" y="0"/>
            <a:ext cx="6728427" cy="68907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rgbClr val="2D2D86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6732424" y="0"/>
            <a:ext cx="2411576" cy="689079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-10544" y="3861048"/>
            <a:ext cx="9154544" cy="3024336"/>
          </a:xfrm>
          <a:prstGeom prst="rect">
            <a:avLst/>
          </a:prstGeom>
          <a:solidFill>
            <a:schemeClr val="accent6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rgbClr val="FFFFFF"/>
              </a:solidFill>
            </a:endParaRPr>
          </a:p>
        </p:txBody>
      </p:sp>
      <p:pic>
        <p:nvPicPr>
          <p:cNvPr id="8" name="Picture 18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304" y="548680"/>
            <a:ext cx="1260000" cy="1664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89677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225622" y="1372168"/>
            <a:ext cx="8325098" cy="4753996"/>
          </a:xfrm>
        </p:spPr>
        <p:txBody>
          <a:bodyPr/>
          <a:lstStyle>
            <a:lvl1pPr>
              <a:defRPr sz="2400">
                <a:solidFill>
                  <a:srgbClr val="3B3B3B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000">
                <a:solidFill>
                  <a:srgbClr val="3B3B3B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600">
                <a:solidFill>
                  <a:srgbClr val="3B3B3B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400">
                <a:solidFill>
                  <a:srgbClr val="3B3B3B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200">
                <a:solidFill>
                  <a:srgbClr val="3B3B3B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8896316" y="0"/>
            <a:ext cx="247684" cy="618148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rgbClr val="0070C0"/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8896316" y="6169729"/>
            <a:ext cx="247684" cy="73183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rgbClr val="FFFFFF"/>
              </a:solidFill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580197" y="6495468"/>
            <a:ext cx="5760700" cy="175332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lang="en-US" sz="900" kern="1200">
                <a:solidFill>
                  <a:srgbClr val="5C5D5F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15155F17-AE0F-4C8F-9A57-B68453FAF7E8}" type="datetime1">
              <a:rPr lang="nl-BE" smtClean="0"/>
              <a:pPr>
                <a:defRPr/>
              </a:pPr>
              <a:t>3/10/2017</a:t>
            </a:fld>
            <a:endParaRPr lang="fr-FR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0197" y="6302496"/>
            <a:ext cx="5760700" cy="260315"/>
          </a:xfrm>
          <a:prstGeom prst="rect">
            <a:avLst/>
          </a:prstGeom>
        </p:spPr>
        <p:txBody>
          <a:bodyPr vert="horz" wrap="square" lIns="0" tIns="0" rIns="0" bIns="0" rtlCol="0" anchor="t" anchorCtr="0"/>
          <a:lstStyle>
            <a:lvl1pPr algn="l" fontAlgn="auto">
              <a:spcBef>
                <a:spcPts val="300"/>
              </a:spcBef>
              <a:spcAft>
                <a:spcPts val="0"/>
              </a:spcAft>
              <a:defRPr lang="en-US" sz="1000" kern="1200">
                <a:solidFill>
                  <a:srgbClr val="5C5D5F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r>
              <a:rPr smtClean="0"/>
              <a:t>Solvay Purchasing Process Handbook 2016</a:t>
            </a:r>
            <a:endParaRPr lang="nl-BE" b="1" dirty="0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17" y="6302496"/>
            <a:ext cx="432164" cy="360000"/>
          </a:xfrm>
          <a:prstGeom prst="rect">
            <a:avLst/>
          </a:prstGeom>
        </p:spPr>
        <p:txBody>
          <a:bodyPr vert="horz" wrap="square" lIns="0" tIns="0" rIns="0" bIns="0" rtlCol="0" anchor="ctr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lang="en-US" kern="1200">
                <a:solidFill>
                  <a:srgbClr val="5C5D5F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A75CE9DE-E751-47DE-8807-CBB85A5F4B0A}" type="slidenum">
              <a:rPr smtClean="0"/>
              <a:pPr>
                <a:defRPr/>
              </a:pPr>
              <a:t>‹#›</a:t>
            </a:fld>
            <a:endParaRPr dirty="0"/>
          </a:p>
        </p:txBody>
      </p:sp>
      <p:sp>
        <p:nvSpPr>
          <p:cNvPr id="19" name="Line 9"/>
          <p:cNvSpPr>
            <a:spLocks noChangeShapeType="1"/>
          </p:cNvSpPr>
          <p:nvPr userDrawn="1"/>
        </p:nvSpPr>
        <p:spPr bwMode="auto">
          <a:xfrm>
            <a:off x="508189" y="6315468"/>
            <a:ext cx="0" cy="360000"/>
          </a:xfrm>
          <a:prstGeom prst="line">
            <a:avLst/>
          </a:prstGeom>
          <a:noFill/>
          <a:ln w="9525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 vert="horz" wrap="square" anchor="ctr" anchorCtr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5C5D5F"/>
              </a:solidFill>
              <a:latin typeface="Arial"/>
            </a:endParaRPr>
          </a:p>
        </p:txBody>
      </p:sp>
      <p:sp>
        <p:nvSpPr>
          <p:cNvPr id="20" name="Title Placeholder 2"/>
          <p:cNvSpPr>
            <a:spLocks noGrp="1"/>
          </p:cNvSpPr>
          <p:nvPr>
            <p:ph type="title"/>
          </p:nvPr>
        </p:nvSpPr>
        <p:spPr>
          <a:xfrm>
            <a:off x="172011" y="9971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80349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lvl1pPr>
            <a:lvl2pPr marL="717750" indent="-285750"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lvl2pPr>
            <a:lvl3pPr marL="963450" indent="-171450"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lvl3pPr>
            <a:lvl4pPr marL="1323450" indent="-171450"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lvl4pPr>
            <a:lvl5pPr marL="1683450" indent="-171450"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 bwMode="auto">
          <a:xfrm>
            <a:off x="259472" y="466845"/>
            <a:ext cx="8280000" cy="720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580197" y="6495468"/>
            <a:ext cx="5760700" cy="175332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lang="en-US" sz="900" kern="1200">
                <a:solidFill>
                  <a:srgbClr val="5C5D5F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4C5D11B5-AB20-49CD-9D99-80BAA46B103E}" type="datetime1">
              <a:rPr lang="nl-BE" smtClean="0"/>
              <a:pPr>
                <a:defRPr/>
              </a:pPr>
              <a:t>3/10/2017</a:t>
            </a:fld>
            <a:endParaRPr lang="fr-FR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0197" y="6302496"/>
            <a:ext cx="5760700" cy="260315"/>
          </a:xfrm>
          <a:prstGeom prst="rect">
            <a:avLst/>
          </a:prstGeom>
        </p:spPr>
        <p:txBody>
          <a:bodyPr vert="horz" wrap="square" lIns="0" tIns="0" rIns="0" bIns="0" rtlCol="0" anchor="t" anchorCtr="0"/>
          <a:lstStyle>
            <a:lvl1pPr algn="l" fontAlgn="auto">
              <a:spcBef>
                <a:spcPts val="300"/>
              </a:spcBef>
              <a:spcAft>
                <a:spcPts val="0"/>
              </a:spcAft>
              <a:defRPr lang="en-US" sz="1000" kern="1200">
                <a:solidFill>
                  <a:srgbClr val="5C5D5F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r>
              <a:rPr smtClean="0"/>
              <a:t>Solvay Purchasing Process Handbook 2016</a:t>
            </a:r>
            <a:endParaRPr lang="nl-BE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17" y="6302496"/>
            <a:ext cx="432164" cy="360000"/>
          </a:xfrm>
          <a:prstGeom prst="rect">
            <a:avLst/>
          </a:prstGeom>
        </p:spPr>
        <p:txBody>
          <a:bodyPr vert="horz" wrap="square" lIns="0" tIns="0" rIns="0" bIns="0" rtlCol="0" anchor="ctr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lang="en-US" kern="1200">
                <a:solidFill>
                  <a:srgbClr val="5C5D5F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A75CE9DE-E751-47DE-8807-CBB85A5F4B0A}" type="slidenum">
              <a:rPr smtClean="0"/>
              <a:pPr>
                <a:defRPr/>
              </a:pPr>
              <a:t>‹#›</a:t>
            </a:fld>
            <a:endParaRPr dirty="0"/>
          </a:p>
        </p:txBody>
      </p:sp>
      <p:sp>
        <p:nvSpPr>
          <p:cNvPr id="11" name="Line 9"/>
          <p:cNvSpPr>
            <a:spLocks noChangeShapeType="1"/>
          </p:cNvSpPr>
          <p:nvPr userDrawn="1"/>
        </p:nvSpPr>
        <p:spPr bwMode="auto">
          <a:xfrm>
            <a:off x="508189" y="6315468"/>
            <a:ext cx="0" cy="360000"/>
          </a:xfrm>
          <a:prstGeom prst="line">
            <a:avLst/>
          </a:prstGeom>
          <a:noFill/>
          <a:ln w="9525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 vert="horz" wrap="square" anchor="ctr" anchorCtr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5C5D5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59481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79B9B8-55C2-4287-AE77-3A85D30623B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142441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8892480" y="0"/>
            <a:ext cx="251520" cy="6858000"/>
          </a:xfrm>
          <a:prstGeom prst="rect">
            <a:avLst/>
          </a:prstGeom>
          <a:solidFill>
            <a:schemeClr val="tx2"/>
          </a:solidFill>
          <a:ln w="25400" cap="flat" cmpd="sng" algn="ctr">
            <a:noFill/>
            <a:prstDash val="solid"/>
          </a:ln>
          <a:effectLst/>
        </p:spPr>
        <p:txBody>
          <a:bodyPr vert="horz" wrap="square" anchor="ctr" anchorCtr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1988840"/>
            <a:ext cx="9144000" cy="4869160"/>
          </a:xfrm>
          <a:prstGeom prst="rect">
            <a:avLst/>
          </a:prstGeom>
          <a:solidFill>
            <a:schemeClr val="bg2">
              <a:alpha val="23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14" name="Picture 18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28530" y="4190024"/>
            <a:ext cx="1440000" cy="1903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4"/>
          <p:cNvSpPr txBox="1">
            <a:spLocks noChangeArrowheads="1"/>
          </p:cNvSpPr>
          <p:nvPr userDrawn="1"/>
        </p:nvSpPr>
        <p:spPr bwMode="auto">
          <a:xfrm>
            <a:off x="556321" y="5503662"/>
            <a:ext cx="1800130" cy="301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>
            <a:lvl1pPr>
              <a:defRPr sz="2000"/>
            </a:lvl1pPr>
          </a:lstStyle>
          <a:p>
            <a:pPr fontAlgn="auto">
              <a:lnSpc>
                <a:spcPct val="95000"/>
              </a:lnSpc>
              <a:spcAft>
                <a:spcPts val="0"/>
              </a:spcAft>
              <a:defRPr/>
            </a:pPr>
            <a:r>
              <a:rPr lang="fr-FR" sz="1600" b="1" dirty="0" smtClean="0">
                <a:solidFill>
                  <a:srgbClr val="009EE0"/>
                </a:solidFill>
                <a:latin typeface="Arial"/>
                <a:ea typeface="+mj-ea"/>
                <a:cs typeface="+mj-cs"/>
              </a:rPr>
              <a:t>www.solvay.com</a:t>
            </a:r>
          </a:p>
        </p:txBody>
      </p:sp>
    </p:spTree>
    <p:extLst>
      <p:ext uri="{BB962C8B-B14F-4D97-AF65-F5344CB8AC3E}">
        <p14:creationId xmlns:p14="http://schemas.microsoft.com/office/powerpoint/2010/main" val="498397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lvl1pPr>
            <a:lvl2pPr marL="717750" indent="-285750"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lvl2pPr>
            <a:lvl3pPr marL="963450" indent="-171450"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lvl3pPr>
            <a:lvl4pPr marL="1323450" indent="-171450"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lvl4pPr>
            <a:lvl5pPr marL="1683450" indent="-171450"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Title Placeholder 2"/>
          <p:cNvSpPr>
            <a:spLocks noGrp="1"/>
          </p:cNvSpPr>
          <p:nvPr>
            <p:ph type="title"/>
          </p:nvPr>
        </p:nvSpPr>
        <p:spPr>
          <a:xfrm>
            <a:off x="172011" y="9971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nl-BE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2"/>
          </p:nvPr>
        </p:nvSpPr>
        <p:spPr>
          <a:xfrm>
            <a:off x="580197" y="6495468"/>
            <a:ext cx="5760700" cy="175332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lang="en-US" sz="900" kern="1200">
                <a:solidFill>
                  <a:srgbClr val="5C5D5F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B4435515-5358-4390-9730-5EFAF4B72F2B}" type="datetime1">
              <a:rPr lang="nl-BE" smtClean="0"/>
              <a:pPr>
                <a:defRPr/>
              </a:pPr>
              <a:t>3/10/2017</a:t>
            </a:fld>
            <a:endParaRPr lang="fr-FR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0197" y="6302496"/>
            <a:ext cx="5760700" cy="260315"/>
          </a:xfrm>
          <a:prstGeom prst="rect">
            <a:avLst/>
          </a:prstGeom>
        </p:spPr>
        <p:txBody>
          <a:bodyPr vert="horz" wrap="square" lIns="0" tIns="0" rIns="0" bIns="0" rtlCol="0" anchor="t" anchorCtr="0"/>
          <a:lstStyle>
            <a:lvl1pPr algn="l" fontAlgn="auto">
              <a:spcBef>
                <a:spcPts val="300"/>
              </a:spcBef>
              <a:spcAft>
                <a:spcPts val="0"/>
              </a:spcAft>
              <a:defRPr lang="en-US" sz="1000" kern="1200">
                <a:solidFill>
                  <a:srgbClr val="5C5D5F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r>
              <a:rPr smtClean="0"/>
              <a:t>Solvay Purchasing Process Handbook 2016</a:t>
            </a:r>
            <a:endParaRPr lang="nl-BE" b="1" dirty="0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17" y="6302496"/>
            <a:ext cx="432164" cy="360000"/>
          </a:xfrm>
          <a:prstGeom prst="rect">
            <a:avLst/>
          </a:prstGeom>
        </p:spPr>
        <p:txBody>
          <a:bodyPr vert="horz" wrap="square" lIns="0" tIns="0" rIns="0" bIns="0" rtlCol="0" anchor="ctr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lang="en-US" kern="1200">
                <a:solidFill>
                  <a:srgbClr val="5C5D5F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A75CE9DE-E751-47DE-8807-CBB85A5F4B0A}" type="slidenum">
              <a:rPr smtClean="0"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13421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378" y="149900"/>
            <a:ext cx="8229600" cy="1073258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7378" y="1175946"/>
            <a:ext cx="8229600" cy="392113"/>
          </a:xfrm>
        </p:spPr>
        <p:txBody>
          <a:bodyPr/>
          <a:lstStyle>
            <a:lvl1pPr>
              <a:buNone/>
              <a:defRPr sz="2000" b="1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>
          <a:xfrm>
            <a:off x="827088" y="6496050"/>
            <a:ext cx="2133600" cy="25241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11479A42-EC07-4ADD-84EA-5B24C3B4C4B6}" type="datetime1">
              <a:rPr lang="nl-BE" smtClean="0"/>
              <a:pPr>
                <a:defRPr/>
              </a:pPr>
              <a:t>3/10/2017</a:t>
            </a:fld>
            <a:endParaRPr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827088" y="6154738"/>
            <a:ext cx="2895600" cy="2508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smtClean="0"/>
              <a:t>Solvay Purchasing Process Handbook 2016</a:t>
            </a:r>
            <a:endParaRPr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225425" y="6205538"/>
            <a:ext cx="598488" cy="4508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34F1653E-7157-45F8-B0BD-FB336AD5C3FE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23972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378" y="149900"/>
            <a:ext cx="8229600" cy="1073258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7378" y="1175946"/>
            <a:ext cx="8229600" cy="392113"/>
          </a:xfrm>
        </p:spPr>
        <p:txBody>
          <a:bodyPr/>
          <a:lstStyle>
            <a:lvl1pPr>
              <a:buNone/>
              <a:defRPr sz="2000" b="1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>
          <a:xfrm>
            <a:off x="827088" y="6496050"/>
            <a:ext cx="2133600" cy="25241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219253F7-2ECC-463A-9362-0F773F9A1466}" type="datetime1">
              <a:rPr lang="nl-BE" smtClean="0"/>
              <a:pPr>
                <a:defRPr/>
              </a:pPr>
              <a:t>3/10/2017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827088" y="6154738"/>
            <a:ext cx="2895600" cy="2508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smtClean="0"/>
              <a:t>Solvay Purchasing Process Handbook 2016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225425" y="6205538"/>
            <a:ext cx="598488" cy="4508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F8E4BAD5-4811-4656-A388-697DA5F4944B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85511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 +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378" y="1499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7378" y="1600201"/>
            <a:ext cx="4038600" cy="426621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26621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7378" y="1175946"/>
            <a:ext cx="4040238" cy="392113"/>
          </a:xfrm>
        </p:spPr>
        <p:txBody>
          <a:bodyPr/>
          <a:lstStyle>
            <a:lvl1pPr>
              <a:buNone/>
              <a:defRPr sz="2000" b="1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4640625" y="1175946"/>
            <a:ext cx="4040238" cy="392113"/>
          </a:xfrm>
        </p:spPr>
        <p:txBody>
          <a:bodyPr/>
          <a:lstStyle>
            <a:lvl1pPr>
              <a:buNone/>
              <a:defRPr sz="2000" b="1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>
          <a:xfrm>
            <a:off x="827088" y="6496050"/>
            <a:ext cx="2133600" cy="2524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551F8A-DAFE-4A54-A541-8283279B1A80}" type="datetime1">
              <a:rPr lang="nl-BE" smtClean="0"/>
              <a:pPr>
                <a:defRPr/>
              </a:pPr>
              <a:t>3/10/2017</a:t>
            </a:fld>
            <a:endParaRPr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6"/>
          </p:nvPr>
        </p:nvSpPr>
        <p:spPr>
          <a:xfrm>
            <a:off x="827088" y="6154738"/>
            <a:ext cx="2895600" cy="250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smtClean="0"/>
              <a:t>Solvay Purchasing Process Handbook 2016</a:t>
            </a:r>
            <a:endParaRPr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7"/>
          </p:nvPr>
        </p:nvSpPr>
        <p:spPr>
          <a:xfrm>
            <a:off x="225425" y="6205538"/>
            <a:ext cx="598488" cy="450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3527F-CE8A-42CE-AD3F-9FD80026E249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03119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1887538"/>
            <a:ext cx="9144000" cy="4970462"/>
          </a:xfrm>
          <a:prstGeom prst="rect">
            <a:avLst/>
          </a:prstGeom>
          <a:solidFill>
            <a:srgbClr val="BDC7C8">
              <a:alpha val="23137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8813800" y="0"/>
            <a:ext cx="330200" cy="6858000"/>
          </a:xfrm>
          <a:prstGeom prst="rect">
            <a:avLst/>
          </a:prstGeom>
          <a:solidFill>
            <a:srgbClr val="009EE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8813800" y="1885950"/>
            <a:ext cx="330200" cy="4972050"/>
          </a:xfrm>
          <a:prstGeom prst="rect">
            <a:avLst/>
          </a:prstGeom>
          <a:solidFill>
            <a:srgbClr val="0096D2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12" name="Picture 18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28530" y="4190024"/>
            <a:ext cx="1440000" cy="1903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4"/>
          <p:cNvSpPr txBox="1">
            <a:spLocks noChangeArrowheads="1"/>
          </p:cNvSpPr>
          <p:nvPr userDrawn="1"/>
        </p:nvSpPr>
        <p:spPr bwMode="auto">
          <a:xfrm>
            <a:off x="556321" y="5503662"/>
            <a:ext cx="1800130" cy="301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>
            <a:lvl1pPr>
              <a:defRPr sz="2000"/>
            </a:lvl1pPr>
          </a:lstStyle>
          <a:p>
            <a:pPr fontAlgn="auto">
              <a:lnSpc>
                <a:spcPct val="95000"/>
              </a:lnSpc>
              <a:spcAft>
                <a:spcPts val="0"/>
              </a:spcAft>
              <a:defRPr/>
            </a:pPr>
            <a:r>
              <a:rPr lang="fr-FR" sz="1600" b="1" dirty="0" smtClean="0">
                <a:solidFill>
                  <a:srgbClr val="009EE0"/>
                </a:solidFill>
                <a:latin typeface="Arial"/>
                <a:ea typeface="+mj-ea"/>
                <a:cs typeface="+mj-cs"/>
              </a:rPr>
              <a:t>www.solvay.com</a:t>
            </a:r>
          </a:p>
        </p:txBody>
      </p:sp>
    </p:spTree>
    <p:extLst>
      <p:ext uri="{BB962C8B-B14F-4D97-AF65-F5344CB8AC3E}">
        <p14:creationId xmlns:p14="http://schemas.microsoft.com/office/powerpoint/2010/main" val="183526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951288" y="6462713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January 2013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00113" y="6507163"/>
            <a:ext cx="2735262" cy="3063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Solvay’s procurement program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251520" y="6453336"/>
            <a:ext cx="575568" cy="360214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19491DBB-5608-4997-AD3A-B80551F70DC7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911818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79B9B8-55C2-4287-AE77-3A85D30623B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308736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SOLVAY_styles_ppt_J_EXE-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5003800" y="6308725"/>
            <a:ext cx="17272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6" tIns="45718" rIns="91436" bIns="45718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fr-FR" sz="1400" b="1" smtClean="0">
              <a:solidFill>
                <a:srgbClr val="0000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268538" y="2708276"/>
            <a:ext cx="4608512" cy="1470025"/>
          </a:xfrm>
        </p:spPr>
        <p:txBody>
          <a:bodyPr/>
          <a:lstStyle>
            <a:lvl1pPr algn="r">
              <a:defRPr sz="40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du titre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68538" y="4508501"/>
            <a:ext cx="4535487" cy="1320800"/>
          </a:xfrm>
        </p:spPr>
        <p:txBody>
          <a:bodyPr/>
          <a:lstStyle>
            <a:lvl1pPr marL="0" indent="0" algn="r">
              <a:buFontTx/>
              <a:buNone/>
              <a:defRPr sz="26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des sous-titres du masque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179388" y="6381750"/>
            <a:ext cx="2133600" cy="260350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9/20/2013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6948488" y="6381750"/>
            <a:ext cx="2016125" cy="338138"/>
          </a:xfrm>
        </p:spPr>
        <p:txBody>
          <a:bodyPr>
            <a:spAutoFit/>
          </a:bodyPr>
          <a:lstStyle>
            <a:lvl1pPr>
              <a:defRPr sz="1600" b="1"/>
            </a:lvl1pPr>
          </a:lstStyle>
          <a:p>
            <a:pPr>
              <a:defRPr/>
            </a:pPr>
            <a:r>
              <a:rPr lang="en-US">
                <a:solidFill>
                  <a:srgbClr val="808080">
                    <a:lumMod val="50000"/>
                  </a:srgbClr>
                </a:solidFill>
              </a:rPr>
              <a:t>Supply Chain Excellence / Saving Program</a:t>
            </a:r>
            <a:endParaRPr lang="fr-FR">
              <a:solidFill>
                <a:srgbClr val="808080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15640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808080">
                    <a:lumMod val="50000"/>
                  </a:srgbClr>
                </a:solidFill>
              </a:rPr>
              <a:t>9/20/2013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808080">
                    <a:lumMod val="50000"/>
                  </a:srgbClr>
                </a:solidFill>
              </a:rPr>
              <a:t>Supply Chain Excellence / Saving Program</a:t>
            </a:r>
            <a:endParaRPr lang="fr-FR">
              <a:solidFill>
                <a:srgbClr val="808080">
                  <a:lumMod val="50000"/>
                </a:srgbClr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79248B-4D98-4242-AB39-D5760BCD3186}" type="slidenum">
              <a:rPr lang="fr-FR">
                <a:solidFill>
                  <a:srgbClr val="808080">
                    <a:lumMod val="50000"/>
                  </a:srgbClr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808080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8730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378" y="149900"/>
            <a:ext cx="8229600" cy="1073258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7378" y="1175946"/>
            <a:ext cx="8229600" cy="392113"/>
          </a:xfrm>
        </p:spPr>
        <p:txBody>
          <a:bodyPr/>
          <a:lstStyle>
            <a:lvl1pPr>
              <a:buNone/>
              <a:defRPr sz="2000" b="1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900112" y="6525344"/>
            <a:ext cx="3095823" cy="288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0" smtClean="0">
                <a:cs typeface="+mn-cs"/>
              </a:defRPr>
            </a:lvl1pPr>
          </a:lstStyle>
          <a:p>
            <a:r>
              <a:rPr>
                <a:solidFill>
                  <a:srgbClr val="000000"/>
                </a:solidFill>
              </a:rPr>
              <a:t>Performance Road Map – Laurence DANNET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10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251520" y="6453336"/>
            <a:ext cx="575568" cy="360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fr-FR" sz="1400" b="1" smtClean="0">
                <a:solidFill>
                  <a:srgbClr val="0079BA"/>
                </a:solidFill>
                <a:cs typeface="+mn-cs"/>
              </a:defRPr>
            </a:lvl1pPr>
          </a:lstStyle>
          <a:p>
            <a:pPr algn="r"/>
            <a:fld id="{19491DBB-5608-4997-AD3A-B80551F70DC7}" type="slidenum">
              <a:rPr lang="en-US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86028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79" indent="0">
              <a:buNone/>
              <a:defRPr sz="1800"/>
            </a:lvl2pPr>
            <a:lvl3pPr marL="914358" indent="0">
              <a:buNone/>
              <a:defRPr sz="1600"/>
            </a:lvl3pPr>
            <a:lvl4pPr marL="1371538" indent="0">
              <a:buNone/>
              <a:defRPr sz="1400"/>
            </a:lvl4pPr>
            <a:lvl5pPr marL="1828717" indent="0">
              <a:buNone/>
              <a:defRPr sz="1400"/>
            </a:lvl5pPr>
            <a:lvl6pPr marL="2285896" indent="0">
              <a:buNone/>
              <a:defRPr sz="1400"/>
            </a:lvl6pPr>
            <a:lvl7pPr marL="2743075" indent="0">
              <a:buNone/>
              <a:defRPr sz="1400"/>
            </a:lvl7pPr>
            <a:lvl8pPr marL="3200254" indent="0">
              <a:buNone/>
              <a:defRPr sz="1400"/>
            </a:lvl8pPr>
            <a:lvl9pPr marL="3657434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808080">
                    <a:lumMod val="50000"/>
                  </a:srgbClr>
                </a:solidFill>
              </a:rPr>
              <a:t>9/20/2013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808080">
                    <a:lumMod val="50000"/>
                  </a:srgbClr>
                </a:solidFill>
              </a:rPr>
              <a:t>Supply Chain Excellence / Saving Program</a:t>
            </a:r>
            <a:endParaRPr lang="fr-FR">
              <a:solidFill>
                <a:srgbClr val="808080">
                  <a:lumMod val="50000"/>
                </a:srgbClr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32D2E3-3678-4219-BD8E-71D05BA0A3D1}" type="slidenum">
              <a:rPr lang="fr-FR">
                <a:solidFill>
                  <a:srgbClr val="808080">
                    <a:lumMod val="50000"/>
                  </a:srgbClr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808080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388696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851" y="1557338"/>
            <a:ext cx="4110038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6289" y="1557338"/>
            <a:ext cx="4111625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808080">
                    <a:lumMod val="50000"/>
                  </a:srgbClr>
                </a:solidFill>
              </a:rPr>
              <a:t>9/20/2013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808080">
                    <a:lumMod val="50000"/>
                  </a:srgbClr>
                </a:solidFill>
              </a:rPr>
              <a:t>Supply Chain Excellence / Saving Program</a:t>
            </a:r>
            <a:endParaRPr lang="fr-FR">
              <a:solidFill>
                <a:srgbClr val="808080">
                  <a:lumMod val="50000"/>
                </a:srgbClr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5C18A0-86AE-41AC-92F8-230AA27378B0}" type="slidenum">
              <a:rPr lang="fr-FR">
                <a:solidFill>
                  <a:srgbClr val="808080">
                    <a:lumMod val="50000"/>
                  </a:srgbClr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808080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35632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9" indent="0">
              <a:buNone/>
              <a:defRPr sz="2000" b="1"/>
            </a:lvl2pPr>
            <a:lvl3pPr marL="914358" indent="0">
              <a:buNone/>
              <a:defRPr sz="1800" b="1"/>
            </a:lvl3pPr>
            <a:lvl4pPr marL="1371538" indent="0">
              <a:buNone/>
              <a:defRPr sz="1600" b="1"/>
            </a:lvl4pPr>
            <a:lvl5pPr marL="1828717" indent="0">
              <a:buNone/>
              <a:defRPr sz="1600" b="1"/>
            </a:lvl5pPr>
            <a:lvl6pPr marL="2285896" indent="0">
              <a:buNone/>
              <a:defRPr sz="1600" b="1"/>
            </a:lvl6pPr>
            <a:lvl7pPr marL="2743075" indent="0">
              <a:buNone/>
              <a:defRPr sz="1600" b="1"/>
            </a:lvl7pPr>
            <a:lvl8pPr marL="3200254" indent="0">
              <a:buNone/>
              <a:defRPr sz="1600" b="1"/>
            </a:lvl8pPr>
            <a:lvl9pPr marL="365743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9" indent="0">
              <a:buNone/>
              <a:defRPr sz="2000" b="1"/>
            </a:lvl2pPr>
            <a:lvl3pPr marL="914358" indent="0">
              <a:buNone/>
              <a:defRPr sz="1800" b="1"/>
            </a:lvl3pPr>
            <a:lvl4pPr marL="1371538" indent="0">
              <a:buNone/>
              <a:defRPr sz="1600" b="1"/>
            </a:lvl4pPr>
            <a:lvl5pPr marL="1828717" indent="0">
              <a:buNone/>
              <a:defRPr sz="1600" b="1"/>
            </a:lvl5pPr>
            <a:lvl6pPr marL="2285896" indent="0">
              <a:buNone/>
              <a:defRPr sz="1600" b="1"/>
            </a:lvl6pPr>
            <a:lvl7pPr marL="2743075" indent="0">
              <a:buNone/>
              <a:defRPr sz="1600" b="1"/>
            </a:lvl7pPr>
            <a:lvl8pPr marL="3200254" indent="0">
              <a:buNone/>
              <a:defRPr sz="1600" b="1"/>
            </a:lvl8pPr>
            <a:lvl9pPr marL="365743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808080">
                    <a:lumMod val="50000"/>
                  </a:srgbClr>
                </a:solidFill>
              </a:rPr>
              <a:t>9/20/2013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808080">
                    <a:lumMod val="50000"/>
                  </a:srgbClr>
                </a:solidFill>
              </a:rPr>
              <a:t>Supply Chain Excellence / Saving Program</a:t>
            </a:r>
            <a:endParaRPr lang="fr-FR">
              <a:solidFill>
                <a:srgbClr val="808080">
                  <a:lumMod val="50000"/>
                </a:srgbClr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4DF0D6-46B6-4440-A374-E5CA09ED5ADD}" type="slidenum">
              <a:rPr lang="fr-FR">
                <a:solidFill>
                  <a:srgbClr val="808080">
                    <a:lumMod val="50000"/>
                  </a:srgbClr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808080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39179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808080">
                    <a:lumMod val="50000"/>
                  </a:srgbClr>
                </a:solidFill>
              </a:rPr>
              <a:t>9/20/2013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808080">
                    <a:lumMod val="50000"/>
                  </a:srgbClr>
                </a:solidFill>
              </a:rPr>
              <a:t>Supply Chain Excellence / Saving Program</a:t>
            </a:r>
            <a:endParaRPr lang="fr-FR">
              <a:solidFill>
                <a:srgbClr val="808080">
                  <a:lumMod val="50000"/>
                </a:srgbClr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E5AB98-F504-4527-BABA-904713B6CF09}" type="slidenum">
              <a:rPr lang="fr-FR">
                <a:solidFill>
                  <a:srgbClr val="808080">
                    <a:lumMod val="50000"/>
                  </a:srgbClr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808080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39200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808080">
                    <a:lumMod val="50000"/>
                  </a:srgbClr>
                </a:solidFill>
              </a:rPr>
              <a:t>9/20/2013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808080">
                    <a:lumMod val="50000"/>
                  </a:srgbClr>
                </a:solidFill>
              </a:rPr>
              <a:t>Supply Chain Excellence / Saving Program</a:t>
            </a:r>
            <a:endParaRPr lang="fr-FR">
              <a:solidFill>
                <a:srgbClr val="808080">
                  <a:lumMod val="50000"/>
                </a:srgbClr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4157FE-EE28-468B-A36F-DE41E225F1C9}" type="slidenum">
              <a:rPr lang="fr-FR">
                <a:solidFill>
                  <a:srgbClr val="808080">
                    <a:lumMod val="50000"/>
                  </a:srgbClr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808080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93872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79" indent="0">
              <a:buNone/>
              <a:defRPr sz="1200"/>
            </a:lvl2pPr>
            <a:lvl3pPr marL="914358" indent="0">
              <a:buNone/>
              <a:defRPr sz="1000"/>
            </a:lvl3pPr>
            <a:lvl4pPr marL="1371538" indent="0">
              <a:buNone/>
              <a:defRPr sz="900"/>
            </a:lvl4pPr>
            <a:lvl5pPr marL="1828717" indent="0">
              <a:buNone/>
              <a:defRPr sz="900"/>
            </a:lvl5pPr>
            <a:lvl6pPr marL="2285896" indent="0">
              <a:buNone/>
              <a:defRPr sz="900"/>
            </a:lvl6pPr>
            <a:lvl7pPr marL="2743075" indent="0">
              <a:buNone/>
              <a:defRPr sz="900"/>
            </a:lvl7pPr>
            <a:lvl8pPr marL="3200254" indent="0">
              <a:buNone/>
              <a:defRPr sz="900"/>
            </a:lvl8pPr>
            <a:lvl9pPr marL="365743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808080">
                    <a:lumMod val="50000"/>
                  </a:srgbClr>
                </a:solidFill>
              </a:rPr>
              <a:t>9/20/2013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808080">
                    <a:lumMod val="50000"/>
                  </a:srgbClr>
                </a:solidFill>
              </a:rPr>
              <a:t>Supply Chain Excellence / Saving Program</a:t>
            </a:r>
            <a:endParaRPr lang="fr-FR">
              <a:solidFill>
                <a:srgbClr val="808080">
                  <a:lumMod val="50000"/>
                </a:srgbClr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537CC9-B19A-4C6F-A100-43BAE7B39E6C}" type="slidenum">
              <a:rPr lang="fr-FR">
                <a:solidFill>
                  <a:srgbClr val="808080">
                    <a:lumMod val="50000"/>
                  </a:srgbClr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808080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155842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9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9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79" indent="0">
              <a:buNone/>
              <a:defRPr sz="2800"/>
            </a:lvl2pPr>
            <a:lvl3pPr marL="914358" indent="0">
              <a:buNone/>
              <a:defRPr sz="2400"/>
            </a:lvl3pPr>
            <a:lvl4pPr marL="1371538" indent="0">
              <a:buNone/>
              <a:defRPr sz="2000"/>
            </a:lvl4pPr>
            <a:lvl5pPr marL="1828717" indent="0">
              <a:buNone/>
              <a:defRPr sz="2000"/>
            </a:lvl5pPr>
            <a:lvl6pPr marL="2285896" indent="0">
              <a:buNone/>
              <a:defRPr sz="2000"/>
            </a:lvl6pPr>
            <a:lvl7pPr marL="2743075" indent="0">
              <a:buNone/>
              <a:defRPr sz="2000"/>
            </a:lvl7pPr>
            <a:lvl8pPr marL="3200254" indent="0">
              <a:buNone/>
              <a:defRPr sz="2000"/>
            </a:lvl8pPr>
            <a:lvl9pPr marL="3657434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9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79" indent="0">
              <a:buNone/>
              <a:defRPr sz="1200"/>
            </a:lvl2pPr>
            <a:lvl3pPr marL="914358" indent="0">
              <a:buNone/>
              <a:defRPr sz="1000"/>
            </a:lvl3pPr>
            <a:lvl4pPr marL="1371538" indent="0">
              <a:buNone/>
              <a:defRPr sz="900"/>
            </a:lvl4pPr>
            <a:lvl5pPr marL="1828717" indent="0">
              <a:buNone/>
              <a:defRPr sz="900"/>
            </a:lvl5pPr>
            <a:lvl6pPr marL="2285896" indent="0">
              <a:buNone/>
              <a:defRPr sz="900"/>
            </a:lvl6pPr>
            <a:lvl7pPr marL="2743075" indent="0">
              <a:buNone/>
              <a:defRPr sz="900"/>
            </a:lvl7pPr>
            <a:lvl8pPr marL="3200254" indent="0">
              <a:buNone/>
              <a:defRPr sz="900"/>
            </a:lvl8pPr>
            <a:lvl9pPr marL="365743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808080">
                    <a:lumMod val="50000"/>
                  </a:srgbClr>
                </a:solidFill>
              </a:rPr>
              <a:t>9/20/2013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808080">
                    <a:lumMod val="50000"/>
                  </a:srgbClr>
                </a:solidFill>
              </a:rPr>
              <a:t>Supply Chain Excellence / Saving Program</a:t>
            </a:r>
            <a:endParaRPr lang="fr-FR">
              <a:solidFill>
                <a:srgbClr val="808080">
                  <a:lumMod val="50000"/>
                </a:srgbClr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B08E99-15F6-4294-8199-6679E0A875A4}" type="slidenum">
              <a:rPr lang="fr-FR">
                <a:solidFill>
                  <a:srgbClr val="808080">
                    <a:lumMod val="50000"/>
                  </a:srgbClr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808080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62060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808080">
                    <a:lumMod val="50000"/>
                  </a:srgbClr>
                </a:solidFill>
              </a:rPr>
              <a:t>9/20/2013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808080">
                    <a:lumMod val="50000"/>
                  </a:srgbClr>
                </a:solidFill>
              </a:rPr>
              <a:t>Supply Chain Excellence / Saving Program</a:t>
            </a:r>
            <a:endParaRPr lang="fr-FR">
              <a:solidFill>
                <a:srgbClr val="808080">
                  <a:lumMod val="50000"/>
                </a:srgbClr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F64E59-9759-4F1F-9F62-FBFF68F29A8F}" type="slidenum">
              <a:rPr lang="fr-FR">
                <a:solidFill>
                  <a:srgbClr val="808080">
                    <a:lumMod val="50000"/>
                  </a:srgbClr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808080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148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5588" y="260350"/>
            <a:ext cx="2092325" cy="58229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3850" y="260350"/>
            <a:ext cx="6129338" cy="58229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808080">
                    <a:lumMod val="50000"/>
                  </a:srgbClr>
                </a:solidFill>
              </a:rPr>
              <a:t>9/20/2013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808080">
                    <a:lumMod val="50000"/>
                  </a:srgbClr>
                </a:solidFill>
              </a:rPr>
              <a:t>Supply Chain Excellence / Saving Program</a:t>
            </a:r>
            <a:endParaRPr lang="fr-FR">
              <a:solidFill>
                <a:srgbClr val="808080">
                  <a:lumMod val="50000"/>
                </a:srgbClr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F45C14-6BBE-4A36-B45A-B2F8AF8E62AE}" type="slidenum">
              <a:rPr lang="fr-FR">
                <a:solidFill>
                  <a:srgbClr val="808080">
                    <a:lumMod val="50000"/>
                  </a:srgbClr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808080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18642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851" y="260351"/>
            <a:ext cx="8351838" cy="7207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323851" y="1557338"/>
            <a:ext cx="8374063" cy="4525962"/>
          </a:xfrm>
        </p:spPr>
        <p:txBody>
          <a:bodyPr/>
          <a:lstStyle/>
          <a:p>
            <a:pPr lvl="0"/>
            <a:endParaRPr lang="fr-FR" noProof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00113" y="6524625"/>
            <a:ext cx="2133600" cy="1968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808080">
                    <a:lumMod val="50000"/>
                  </a:srgbClr>
                </a:solidFill>
              </a:rPr>
              <a:t>9/20/2013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00113" y="6165850"/>
            <a:ext cx="2160587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808080">
                    <a:lumMod val="50000"/>
                  </a:srgbClr>
                </a:solidFill>
              </a:rPr>
              <a:t>Supply Chain Excellence / Saving Program</a:t>
            </a:r>
            <a:endParaRPr lang="fr-FR">
              <a:solidFill>
                <a:srgbClr val="808080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3850" y="6237288"/>
            <a:ext cx="503238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F7E951-FF23-4FF2-9FF1-82F26D0B304F}" type="slidenum">
              <a:rPr lang="fr-FR">
                <a:solidFill>
                  <a:srgbClr val="808080">
                    <a:lumMod val="50000"/>
                  </a:srgbClr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808080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131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378" y="149900"/>
            <a:ext cx="8229600" cy="1073258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7378" y="1175946"/>
            <a:ext cx="8229600" cy="392113"/>
          </a:xfrm>
        </p:spPr>
        <p:txBody>
          <a:bodyPr/>
          <a:lstStyle>
            <a:lvl1pPr>
              <a:buNone/>
              <a:defRPr sz="2000" b="1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900112" y="6525344"/>
            <a:ext cx="3095823" cy="288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0" smtClean="0">
                <a:cs typeface="+mn-cs"/>
              </a:defRPr>
            </a:lvl1pPr>
          </a:lstStyle>
          <a:p>
            <a:r>
              <a:rPr>
                <a:solidFill>
                  <a:srgbClr val="000000"/>
                </a:solidFill>
              </a:rPr>
              <a:t>Performance Road Map – Laurence DANNET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251520" y="6453336"/>
            <a:ext cx="575568" cy="360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fr-FR" sz="1400" b="1" smtClean="0">
                <a:solidFill>
                  <a:srgbClr val="0079BA"/>
                </a:solidFill>
                <a:cs typeface="+mn-cs"/>
              </a:defRPr>
            </a:lvl1pPr>
          </a:lstStyle>
          <a:p>
            <a:pPr algn="r"/>
            <a:fld id="{19491DBB-5608-4997-AD3A-B80551F70DC7}" type="slidenum">
              <a:rPr lang="en-US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084660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851" y="260351"/>
            <a:ext cx="8351838" cy="7207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23851" y="1557338"/>
            <a:ext cx="8374063" cy="4525962"/>
          </a:xfrm>
        </p:spPr>
        <p:txBody>
          <a:bodyPr/>
          <a:lstStyle/>
          <a:p>
            <a:pPr lvl="0"/>
            <a:endParaRPr lang="fr-FR" noProof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00113" y="6524625"/>
            <a:ext cx="2133600" cy="1968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808080">
                    <a:lumMod val="50000"/>
                  </a:srgbClr>
                </a:solidFill>
              </a:rPr>
              <a:t>9/20/2013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00113" y="6165850"/>
            <a:ext cx="2160587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808080">
                    <a:lumMod val="50000"/>
                  </a:srgbClr>
                </a:solidFill>
              </a:rPr>
              <a:t>Supply Chain Excellence / Saving Program</a:t>
            </a:r>
            <a:endParaRPr lang="fr-FR">
              <a:solidFill>
                <a:srgbClr val="808080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3850" y="6237288"/>
            <a:ext cx="503238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1113CA-90F4-41CD-8362-0A3EA5D40881}" type="slidenum">
              <a:rPr lang="fr-FR">
                <a:solidFill>
                  <a:srgbClr val="808080">
                    <a:lumMod val="50000"/>
                  </a:srgbClr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808080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0772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DC7C8">
              <a:alpha val="23137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6875463" y="0"/>
            <a:ext cx="2268537" cy="6858000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6" name="Picture 18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04100" y="577850"/>
            <a:ext cx="1206500" cy="159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Line 9"/>
          <p:cNvSpPr>
            <a:spLocks noChangeShapeType="1"/>
          </p:cNvSpPr>
          <p:nvPr userDrawn="1"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181" y="725548"/>
            <a:ext cx="6343505" cy="628238"/>
          </a:xfrm>
        </p:spPr>
        <p:txBody>
          <a:bodyPr>
            <a:normAutofit/>
          </a:bodyPr>
          <a:lstStyle>
            <a:lvl1pPr marL="514350" indent="-514350" algn="l">
              <a:spcBef>
                <a:spcPts val="1800"/>
              </a:spcBef>
              <a:buFont typeface="+mj-lt"/>
              <a:buNone/>
              <a:defRPr sz="2800" b="1" cap="none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3"/>
          </p:nvPr>
        </p:nvSpPr>
        <p:spPr>
          <a:xfrm>
            <a:off x="451035" y="1626507"/>
            <a:ext cx="6353525" cy="4168651"/>
          </a:xfrm>
        </p:spPr>
        <p:txBody>
          <a:bodyPr>
            <a:noAutofit/>
          </a:bodyPr>
          <a:lstStyle>
            <a:lvl1pPr marL="449263" indent="-449263">
              <a:buClr>
                <a:schemeClr val="tx2"/>
              </a:buClr>
              <a:buFont typeface="+mj-lt"/>
              <a:buAutoNum type="arabicPeriod"/>
              <a:defRPr sz="2400" b="1">
                <a:solidFill>
                  <a:schemeClr val="tx2"/>
                </a:solidFill>
              </a:defRPr>
            </a:lvl1pPr>
            <a:lvl2pPr marL="452438" indent="-3175">
              <a:buClr>
                <a:schemeClr val="bg1"/>
              </a:buClr>
              <a:buFont typeface="+mj-lt"/>
              <a:buNone/>
              <a:defRPr sz="2400" b="1">
                <a:solidFill>
                  <a:schemeClr val="tx2"/>
                </a:solidFill>
              </a:defRPr>
            </a:lvl2pPr>
            <a:lvl3pPr marL="452438" indent="-3175">
              <a:buClr>
                <a:schemeClr val="bg1"/>
              </a:buClr>
              <a:buFont typeface="+mj-lt"/>
              <a:buNone/>
              <a:defRPr sz="2000" b="1">
                <a:solidFill>
                  <a:schemeClr val="tx2"/>
                </a:solidFill>
              </a:defRPr>
            </a:lvl3pPr>
            <a:lvl4pPr marL="452438" indent="-3175">
              <a:buClr>
                <a:schemeClr val="bg1"/>
              </a:buClr>
              <a:buFont typeface="+mj-lt"/>
              <a:buNone/>
              <a:defRPr sz="1800" b="1">
                <a:solidFill>
                  <a:schemeClr val="tx2"/>
                </a:solidFill>
              </a:defRPr>
            </a:lvl4pPr>
            <a:lvl5pPr marL="452438" indent="-3175">
              <a:buClr>
                <a:schemeClr val="bg1"/>
              </a:buClr>
              <a:buFont typeface="+mj-lt"/>
              <a:buNone/>
              <a:defRPr sz="1800" b="1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>
          <a:xfrm>
            <a:off x="827088" y="6496050"/>
            <a:ext cx="2133600" cy="25241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44F1788B-3056-4BA1-8F67-679FF02D9DBD}" type="datetime1">
              <a:rPr lang="fr-FR" smtClean="0">
                <a:solidFill>
                  <a:srgbClr val="000000"/>
                </a:solidFill>
              </a:rPr>
              <a:pPr>
                <a:defRPr/>
              </a:pPr>
              <a:t>03/10/2017</a:t>
            </a:fld>
            <a:endParaRPr lang="fr-FR">
              <a:solidFill>
                <a:srgbClr val="000000"/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827088" y="6154738"/>
            <a:ext cx="2895600" cy="2508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fr-FR" smtClean="0">
                <a:solidFill>
                  <a:srgbClr val="000000"/>
                </a:solidFill>
              </a:rPr>
              <a:t>SATT – Training session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225425" y="6205538"/>
            <a:ext cx="598488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mtClean="0"/>
            </a:lvl1pPr>
          </a:lstStyle>
          <a:p>
            <a:pPr algn="r"/>
            <a:fld id="{74D890A6-EBD5-495A-8987-9FAB38D37F86}" type="slidenum">
              <a:rPr/>
              <a:pPr algn="r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8513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 +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378" y="1499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7378" y="1600201"/>
            <a:ext cx="4038600" cy="426621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26621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7378" y="1175946"/>
            <a:ext cx="4040238" cy="392113"/>
          </a:xfrm>
        </p:spPr>
        <p:txBody>
          <a:bodyPr/>
          <a:lstStyle>
            <a:lvl1pPr>
              <a:buNone/>
              <a:defRPr sz="2000" b="1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4640625" y="1175946"/>
            <a:ext cx="4040238" cy="392113"/>
          </a:xfrm>
        </p:spPr>
        <p:txBody>
          <a:bodyPr/>
          <a:lstStyle>
            <a:lvl1pPr>
              <a:buNone/>
              <a:defRPr sz="2000" b="1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900112" y="6525344"/>
            <a:ext cx="3095823" cy="288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0" smtClean="0">
                <a:cs typeface="+mn-cs"/>
              </a:defRPr>
            </a:lvl1pPr>
          </a:lstStyle>
          <a:p>
            <a:r>
              <a:rPr>
                <a:solidFill>
                  <a:srgbClr val="000000"/>
                </a:solidFill>
              </a:rPr>
              <a:t>Performance Road Map – Laurence DANNET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13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251520" y="6453336"/>
            <a:ext cx="575568" cy="360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fr-FR" sz="1400" b="1" smtClean="0">
                <a:solidFill>
                  <a:srgbClr val="0079BA"/>
                </a:solidFill>
                <a:cs typeface="+mn-cs"/>
              </a:defRPr>
            </a:lvl1pPr>
          </a:lstStyle>
          <a:p>
            <a:pPr algn="r"/>
            <a:fld id="{19491DBB-5608-4997-AD3A-B80551F70DC7}" type="slidenum">
              <a:rPr lang="en-US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8873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637885181"/>
              </p:ext>
            </p:extLst>
          </p:nvPr>
        </p:nvGraphicFramePr>
        <p:xfrm>
          <a:off x="1606" y="1592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4" name="Diapositive think-cell" r:id="rId4" imgW="270" imgH="270" progId="TCLayout.ActiveDocument.1">
                  <p:embed/>
                </p:oleObj>
              </mc:Choice>
              <mc:Fallback>
                <p:oleObj name="Diapositive think-cell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06" y="1592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5" name="Picture 11" descr="SOLVAY_styles_ppt_J_EXE-06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268538" y="2708277"/>
            <a:ext cx="4608512" cy="1470025"/>
          </a:xfrm>
        </p:spPr>
        <p:txBody>
          <a:bodyPr/>
          <a:lstStyle>
            <a:lvl1pPr algn="r">
              <a:defRPr sz="40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du titre</a:t>
            </a:r>
          </a:p>
        </p:txBody>
      </p:sp>
      <p:sp>
        <p:nvSpPr>
          <p:cNvPr id="27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68556" y="4508500"/>
            <a:ext cx="4535487" cy="1320800"/>
          </a:xfrm>
        </p:spPr>
        <p:txBody>
          <a:bodyPr/>
          <a:lstStyle>
            <a:lvl1pPr marL="0" indent="0" algn="r">
              <a:buFontTx/>
              <a:buNone/>
              <a:defRPr sz="26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des sous-titres du masque</a:t>
            </a:r>
          </a:p>
        </p:txBody>
      </p:sp>
      <p:sp>
        <p:nvSpPr>
          <p:cNvPr id="28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179388" y="6488212"/>
            <a:ext cx="2133600" cy="153888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298B98D-347B-43AF-8362-26B4402F6072}" type="datetime1">
              <a:rPr lang="fr-FR" smtClean="0">
                <a:solidFill>
                  <a:srgbClr val="FFFFFF"/>
                </a:solidFill>
              </a:rPr>
              <a:pPr/>
              <a:t>03/10/2017</a:t>
            </a:fld>
            <a:endParaRPr lang="fr-FR">
              <a:solidFill>
                <a:srgbClr val="FFFFFF"/>
              </a:solidFill>
            </a:endParaRPr>
          </a:p>
        </p:txBody>
      </p:sp>
      <p:sp>
        <p:nvSpPr>
          <p:cNvPr id="29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6948506" y="6381750"/>
            <a:ext cx="2016125" cy="304058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1600" b="1"/>
            </a:lvl1pPr>
          </a:lstStyle>
          <a:p>
            <a:pPr algn="ctr">
              <a:lnSpc>
                <a:spcPct val="86000"/>
              </a:lnSpc>
            </a:pPr>
            <a:endParaRPr lang="fr-FR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sp>
        <p:nvSpPr>
          <p:cNvPr id="30" name="Rectangle 8"/>
          <p:cNvSpPr>
            <a:spLocks noChangeArrowheads="1"/>
          </p:cNvSpPr>
          <p:nvPr userDrawn="1"/>
        </p:nvSpPr>
        <p:spPr bwMode="auto">
          <a:xfrm>
            <a:off x="5003800" y="6308761"/>
            <a:ext cx="17272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lnSpc>
                <a:spcPct val="86000"/>
              </a:lnSpc>
            </a:pPr>
            <a:endParaRPr lang="fr-FR" sz="1400" b="1">
              <a:solidFill>
                <a:srgbClr val="000000"/>
              </a:solidFill>
              <a:latin typeface="Arial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884698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380" y="385765"/>
            <a:ext cx="8261194" cy="758825"/>
          </a:xfrm>
        </p:spPr>
        <p:txBody>
          <a:bodyPr/>
          <a:lstStyle>
            <a:lvl1pPr>
              <a:defRPr sz="20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0821" y="1406526"/>
            <a:ext cx="8274799" cy="456295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2" name="Line 9"/>
          <p:cNvSpPr>
            <a:spLocks noChangeShapeType="1"/>
          </p:cNvSpPr>
          <p:nvPr userDrawn="1"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smtClean="0">
              <a:solidFill>
                <a:sysClr val="windowText" lastClr="000000"/>
              </a:solidFill>
              <a:latin typeface="Arial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81426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tags" Target="../tags/tag4.xm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ags" Target="../tags/tag3.xml"/><Relationship Id="rId17" Type="http://schemas.openxmlformats.org/officeDocument/2006/relationships/image" Target="../media/image4.emf"/><Relationship Id="rId2" Type="http://schemas.openxmlformats.org/officeDocument/2006/relationships/slideLayout" Target="../slideLayouts/slideLayout9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tags" Target="../tags/tag2.xml"/><Relationship Id="rId5" Type="http://schemas.openxmlformats.org/officeDocument/2006/relationships/slideLayout" Target="../slideLayouts/slideLayout12.xml"/><Relationship Id="rId15" Type="http://schemas.openxmlformats.org/officeDocument/2006/relationships/tags" Target="../tags/tag6.xml"/><Relationship Id="rId10" Type="http://schemas.openxmlformats.org/officeDocument/2006/relationships/vmlDrawing" Target="../drawings/vmlDrawing1.vml"/><Relationship Id="rId4" Type="http://schemas.openxmlformats.org/officeDocument/2006/relationships/slideLayout" Target="../slideLayouts/slideLayout11.xml"/><Relationship Id="rId9" Type="http://schemas.openxmlformats.org/officeDocument/2006/relationships/theme" Target="../theme/theme2.xml"/><Relationship Id="rId14" Type="http://schemas.openxmlformats.org/officeDocument/2006/relationships/tags" Target="../tags/tag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18" Type="http://schemas.openxmlformats.org/officeDocument/2006/relationships/slideLayout" Target="../slideLayouts/slideLayout33.xml"/><Relationship Id="rId26" Type="http://schemas.openxmlformats.org/officeDocument/2006/relationships/oleObject" Target="../embeddings/oleObject3.bin"/><Relationship Id="rId3" Type="http://schemas.openxmlformats.org/officeDocument/2006/relationships/slideLayout" Target="../slideLayouts/slideLayout18.xml"/><Relationship Id="rId21" Type="http://schemas.openxmlformats.org/officeDocument/2006/relationships/slideLayout" Target="../slideLayouts/slideLayout36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17" Type="http://schemas.openxmlformats.org/officeDocument/2006/relationships/slideLayout" Target="../slideLayouts/slideLayout32.xml"/><Relationship Id="rId25" Type="http://schemas.openxmlformats.org/officeDocument/2006/relationships/tags" Target="../tags/tag8.xml"/><Relationship Id="rId2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31.xml"/><Relationship Id="rId20" Type="http://schemas.openxmlformats.org/officeDocument/2006/relationships/slideLayout" Target="../slideLayouts/slideLayout35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24" Type="http://schemas.openxmlformats.org/officeDocument/2006/relationships/vmlDrawing" Target="../drawings/vmlDrawing3.vml"/><Relationship Id="rId5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30.xml"/><Relationship Id="rId23" Type="http://schemas.openxmlformats.org/officeDocument/2006/relationships/theme" Target="../theme/theme3.xml"/><Relationship Id="rId28" Type="http://schemas.openxmlformats.org/officeDocument/2006/relationships/image" Target="../media/image8.png"/><Relationship Id="rId10" Type="http://schemas.openxmlformats.org/officeDocument/2006/relationships/slideLayout" Target="../slideLayouts/slideLayout25.xml"/><Relationship Id="rId19" Type="http://schemas.openxmlformats.org/officeDocument/2006/relationships/slideLayout" Target="../slideLayouts/slideLayout34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Relationship Id="rId22" Type="http://schemas.openxmlformats.org/officeDocument/2006/relationships/slideLayout" Target="../slideLayouts/slideLayout37.xml"/><Relationship Id="rId27" Type="http://schemas.openxmlformats.org/officeDocument/2006/relationships/image" Target="../media/image7.e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9" descr="SOLVAY_styles_ppt_G_EXE-10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6081" y="116632"/>
            <a:ext cx="8351838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 style du titre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1557338"/>
            <a:ext cx="8374063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00112" y="6453189"/>
            <a:ext cx="2591767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Purchasing Excellence Program</a:t>
            </a:r>
            <a:endParaRPr lang="fr-FR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3850" y="6489700"/>
            <a:ext cx="503238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rgbClr val="0079BA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5CB70E8A-C5B7-45A1-A3EF-4DCDE55F3170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  <p:sp>
        <p:nvSpPr>
          <p:cNvPr id="1032" name="Line 9"/>
          <p:cNvSpPr>
            <a:spLocks noChangeShapeType="1"/>
          </p:cNvSpPr>
          <p:nvPr/>
        </p:nvSpPr>
        <p:spPr bwMode="auto">
          <a:xfrm>
            <a:off x="827088" y="6453188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9" r:id="rId1"/>
    <p:sldLayoutId id="2147483840" r:id="rId2"/>
    <p:sldLayoutId id="2147483841" r:id="rId3"/>
    <p:sldLayoutId id="2147483848" r:id="rId4"/>
    <p:sldLayoutId id="2147483849" r:id="rId5"/>
    <p:sldLayoutId id="2147483850" r:id="rId6"/>
    <p:sldLayoutId id="2147483852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9EFE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9EFE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9EFE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9EFE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9EFE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009EFE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009EFE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009EFE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009EFE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9EFE"/>
        </a:buClr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EFE"/>
        </a:buClr>
        <a:buChar char="•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EFE"/>
        </a:buClr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9EFE"/>
        </a:buClr>
        <a:buChar char="•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9EFE"/>
        </a:buClr>
        <a:buChar char="•"/>
        <a:defRPr sz="12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9EFE"/>
        </a:buClr>
        <a:buChar char="•"/>
        <a:defRPr sz="12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9EFE"/>
        </a:buClr>
        <a:buChar char="•"/>
        <a:defRPr sz="12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9EFE"/>
        </a:buClr>
        <a:buChar char="•"/>
        <a:defRPr sz="12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9EFE"/>
        </a:buClr>
        <a:buChar char="•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11"/>
            </p:custDataLst>
            <p:extLst>
              <p:ext uri="{D42A27DB-BD31-4B8C-83A1-F6EECF244321}">
                <p14:modId xmlns:p14="http://schemas.microsoft.com/office/powerpoint/2010/main" val="110314076"/>
              </p:ext>
            </p:extLst>
          </p:nvPr>
        </p:nvGraphicFramePr>
        <p:xfrm>
          <a:off x="1606" y="1592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0" name="Diapositive think-cell" r:id="rId16" imgW="270" imgH="270" progId="TCLayout.ActiveDocument.1">
                  <p:embed/>
                </p:oleObj>
              </mc:Choice>
              <mc:Fallback>
                <p:oleObj name="Diapositive think-cell" r:id="rId16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606" y="1592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Picture 14" descr="SOLVAY_styles_ppt_G_EXE-09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Title"/>
          <p:cNvSpPr>
            <a:spLocks noGrp="1" noChangeArrowheads="1"/>
          </p:cNvSpPr>
          <p:nvPr>
            <p:ph type="title"/>
            <p:custDataLst>
              <p:tags r:id="rId12"/>
            </p:custDataLst>
          </p:nvPr>
        </p:nvSpPr>
        <p:spPr bwMode="gray">
          <a:xfrm>
            <a:off x="433845" y="382593"/>
            <a:ext cx="8271775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BodyText"/>
          <p:cNvSpPr>
            <a:spLocks noGrp="1" noChangeArrowheads="1"/>
          </p:cNvSpPr>
          <p:nvPr>
            <p:ph type="body" idx="1"/>
            <p:custDataLst>
              <p:tags r:id="rId13"/>
            </p:custDataLst>
          </p:nvPr>
        </p:nvSpPr>
        <p:spPr bwMode="gray">
          <a:xfrm>
            <a:off x="430824" y="1406526"/>
            <a:ext cx="8274798" cy="4613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45" name="Copyright" hidden="1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gray">
          <a:xfrm>
            <a:off x="455027" y="6534150"/>
            <a:ext cx="2758769" cy="10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b"/>
          <a:lstStyle/>
          <a:p>
            <a:pPr>
              <a:spcBef>
                <a:spcPct val="50000"/>
              </a:spcBef>
            </a:pPr>
            <a:r>
              <a:rPr lang="en-US" sz="700" smtClean="0">
                <a:solidFill>
                  <a:srgbClr val="7C848A"/>
                </a:solidFill>
                <a:latin typeface="Arial" charset="0"/>
                <a:cs typeface="Arial" charset="0"/>
                <a:sym typeface="Arial"/>
              </a:rPr>
              <a:t>© OLI Scenario 386</a:t>
            </a:r>
            <a:endParaRPr lang="en-US" sz="700" dirty="0">
              <a:solidFill>
                <a:srgbClr val="7C848A"/>
              </a:solidFill>
              <a:latin typeface="Arial" charset="0"/>
              <a:cs typeface="Arial" charset="0"/>
              <a:sym typeface="Arial"/>
            </a:endParaRPr>
          </a:p>
        </p:txBody>
      </p:sp>
      <p:sp>
        <p:nvSpPr>
          <p:cNvPr id="1052" name="Date" hidden="1"/>
          <p:cNvSpPr>
            <a:spLocks noGrp="1" noChangeArrowheads="1"/>
          </p:cNvSpPr>
          <p:nvPr>
            <p:ph type="dt" sz="half" idx="2"/>
            <p:custDataLst>
              <p:tags r:id="rId15"/>
            </p:custDataLst>
          </p:nvPr>
        </p:nvSpPr>
        <p:spPr bwMode="gray">
          <a:xfrm>
            <a:off x="4058795" y="6532791"/>
            <a:ext cx="1027925" cy="107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lnSpc>
                <a:spcPct val="100000"/>
              </a:lnSpc>
              <a:spcBef>
                <a:spcPct val="50000"/>
              </a:spcBef>
              <a:defRPr sz="700">
                <a:solidFill>
                  <a:srgbClr val="7C848A"/>
                </a:solidFill>
                <a:cs typeface="+mn-cs"/>
                <a:sym typeface="Arial"/>
              </a:defRPr>
            </a:lvl1pPr>
          </a:lstStyle>
          <a:p>
            <a:pPr algn="ctr"/>
            <a:fld id="{78DCCF3D-6F53-4BF5-8CEB-A9CBE917FDF8}" type="datetime4">
              <a:rPr lang="en-US" smtClean="0">
                <a:latin typeface="Arial" charset="0"/>
              </a:rPr>
              <a:pPr algn="ctr"/>
              <a:t>October 3, 2017</a:t>
            </a:fld>
            <a:endParaRPr lang="en-US">
              <a:latin typeface="Arial" charset="0"/>
            </a:endParaRPr>
          </a:p>
        </p:txBody>
      </p:sp>
      <p:sp>
        <p:nvSpPr>
          <p:cNvPr id="22" name="Line 9"/>
          <p:cNvSpPr>
            <a:spLocks noChangeShapeType="1"/>
          </p:cNvSpPr>
          <p:nvPr userDrawn="1"/>
        </p:nvSpPr>
        <p:spPr bwMode="auto">
          <a:xfrm>
            <a:off x="827088" y="6381576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smtClean="0">
              <a:solidFill>
                <a:sysClr val="windowText" lastClr="000000"/>
              </a:solidFill>
              <a:latin typeface="Arial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8174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</p:sldLayoutIdLst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2000" b="0">
          <a:solidFill>
            <a:schemeClr val="accent1"/>
          </a:solidFill>
          <a:latin typeface="+mj-lt"/>
          <a:ea typeface="+mj-ea"/>
          <a:cs typeface="+mj-cs"/>
          <a:sym typeface="Arial"/>
        </a:defRPr>
      </a:lvl1pPr>
      <a:lvl2pPr algn="l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>
          <a:solidFill>
            <a:srgbClr val="002C77"/>
          </a:solidFill>
          <a:latin typeface="Arial" charset="0"/>
          <a:cs typeface="Arial" charset="0"/>
        </a:defRPr>
      </a:lvl2pPr>
      <a:lvl3pPr algn="l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>
          <a:solidFill>
            <a:srgbClr val="002C77"/>
          </a:solidFill>
          <a:latin typeface="Arial" charset="0"/>
          <a:cs typeface="Arial" charset="0"/>
        </a:defRPr>
      </a:lvl3pPr>
      <a:lvl4pPr algn="l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>
          <a:solidFill>
            <a:srgbClr val="002C77"/>
          </a:solidFill>
          <a:latin typeface="Arial" charset="0"/>
          <a:cs typeface="Arial" charset="0"/>
        </a:defRPr>
      </a:lvl4pPr>
      <a:lvl5pPr algn="l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>
          <a:solidFill>
            <a:srgbClr val="002C77"/>
          </a:solidFill>
          <a:latin typeface="Arial" charset="0"/>
          <a:cs typeface="Arial" charset="0"/>
        </a:defRPr>
      </a:lvl5pPr>
      <a:lvl6pPr marL="457200" algn="l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>
          <a:solidFill>
            <a:srgbClr val="002C77"/>
          </a:solidFill>
          <a:latin typeface="Arial" charset="0"/>
          <a:cs typeface="Arial" charset="0"/>
        </a:defRPr>
      </a:lvl6pPr>
      <a:lvl7pPr marL="914400" algn="l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>
          <a:solidFill>
            <a:srgbClr val="002C77"/>
          </a:solidFill>
          <a:latin typeface="Arial" charset="0"/>
          <a:cs typeface="Arial" charset="0"/>
        </a:defRPr>
      </a:lvl7pPr>
      <a:lvl8pPr marL="1371600" algn="l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>
          <a:solidFill>
            <a:srgbClr val="002C77"/>
          </a:solidFill>
          <a:latin typeface="Arial" charset="0"/>
          <a:cs typeface="Arial" charset="0"/>
        </a:defRPr>
      </a:lvl8pPr>
      <a:lvl9pPr marL="1828800" algn="l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>
          <a:solidFill>
            <a:srgbClr val="002C77"/>
          </a:solidFill>
          <a:latin typeface="Arial" charset="0"/>
          <a:cs typeface="Arial" charset="0"/>
        </a:defRPr>
      </a:lvl9pPr>
    </p:titleStyle>
    <p:bodyStyle>
      <a:lvl1pPr marL="174625" indent="-174625" algn="l" rtl="0" eaLnBrk="1" fontAlgn="base" hangingPunct="1">
        <a:spcBef>
          <a:spcPct val="60000"/>
        </a:spcBef>
        <a:spcAft>
          <a:spcPct val="0"/>
        </a:spcAft>
        <a:buClr>
          <a:schemeClr val="accent1"/>
        </a:buClr>
        <a:buFont typeface="Arial" pitchFamily="34" charset="0"/>
        <a:buChar char="•"/>
        <a:defRPr sz="1600">
          <a:solidFill>
            <a:schemeClr val="tx1"/>
          </a:solidFill>
          <a:latin typeface="+mn-lt"/>
          <a:ea typeface="+mn-ea"/>
          <a:cs typeface="+mn-cs"/>
          <a:sym typeface="Arial"/>
        </a:defRPr>
      </a:lvl1pPr>
      <a:lvl2pPr marL="449263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pitchFamily="34" charset="0"/>
        <a:buChar char="•"/>
        <a:defRPr sz="1600">
          <a:solidFill>
            <a:schemeClr val="tx1"/>
          </a:solidFill>
          <a:latin typeface="+mn-lt"/>
          <a:cs typeface="+mn-cs"/>
          <a:sym typeface="Arial"/>
        </a:defRPr>
      </a:lvl2pPr>
      <a:lvl3pPr marL="714375" indent="-1793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pitchFamily="34" charset="0"/>
        <a:buChar char="•"/>
        <a:defRPr sz="1600">
          <a:solidFill>
            <a:schemeClr val="tx1"/>
          </a:solidFill>
          <a:latin typeface="+mn-lt"/>
          <a:cs typeface="+mn-cs"/>
          <a:sym typeface="Arial"/>
        </a:defRPr>
      </a:lvl3pPr>
      <a:lvl4pPr marL="982663" indent="-18097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pitchFamily="34" charset="0"/>
        <a:buChar char="•"/>
        <a:defRPr sz="1600">
          <a:solidFill>
            <a:schemeClr val="tx1"/>
          </a:solidFill>
          <a:latin typeface="+mn-lt"/>
          <a:cs typeface="+mn-cs"/>
          <a:sym typeface="Arial"/>
        </a:defRPr>
      </a:lvl4pPr>
      <a:lvl5pPr marL="1258888" indent="-18097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pitchFamily="34" charset="0"/>
        <a:buChar char="•"/>
        <a:defRPr sz="1600">
          <a:solidFill>
            <a:schemeClr val="tx1"/>
          </a:solidFill>
          <a:latin typeface="+mn-lt"/>
          <a:cs typeface="+mn-cs"/>
          <a:sym typeface="Arial"/>
        </a:defRPr>
      </a:lvl5pPr>
      <a:lvl6pPr marL="1316038" indent="-17303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-"/>
        <a:defRPr sz="1600">
          <a:solidFill>
            <a:schemeClr val="tx1"/>
          </a:solidFill>
          <a:latin typeface="+mn-lt"/>
          <a:cs typeface="+mn-cs"/>
        </a:defRPr>
      </a:lvl6pPr>
      <a:lvl7pPr marL="1773238" indent="-17303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-"/>
        <a:defRPr sz="1600">
          <a:solidFill>
            <a:schemeClr val="tx1"/>
          </a:solidFill>
          <a:latin typeface="+mn-lt"/>
          <a:cs typeface="+mn-cs"/>
        </a:defRPr>
      </a:lvl7pPr>
      <a:lvl8pPr marL="2230438" indent="-17303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-"/>
        <a:defRPr sz="1600">
          <a:solidFill>
            <a:schemeClr val="tx1"/>
          </a:solidFill>
          <a:latin typeface="+mn-lt"/>
          <a:cs typeface="+mn-cs"/>
        </a:defRPr>
      </a:lvl8pPr>
      <a:lvl9pPr marL="2687638" indent="-17303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-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t 1" hidden="1"/>
          <p:cNvGraphicFramePr>
            <a:graphicFrameLocks noChangeAspect="1"/>
          </p:cNvGraphicFramePr>
          <p:nvPr userDrawn="1">
            <p:custDataLst>
              <p:tags r:id="rId25"/>
            </p:custDataLst>
            <p:extLst>
              <p:ext uri="{D42A27DB-BD31-4B8C-83A1-F6EECF244321}">
                <p14:modId xmlns:p14="http://schemas.microsoft.com/office/powerpoint/2010/main" val="337890947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1" name="Diapositive think-cell" r:id="rId26" imgW="270" imgH="270" progId="TCLayout.ActiveDocument.1">
                  <p:embed/>
                </p:oleObj>
              </mc:Choice>
              <mc:Fallback>
                <p:oleObj name="Diapositive think-cell" r:id="rId26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51521" y="1268760"/>
            <a:ext cx="8280000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" name="Rectangle 7"/>
          <p:cNvSpPr/>
          <p:nvPr/>
        </p:nvSpPr>
        <p:spPr>
          <a:xfrm>
            <a:off x="8892480" y="0"/>
            <a:ext cx="251520" cy="6858000"/>
          </a:xfrm>
          <a:prstGeom prst="rect">
            <a:avLst/>
          </a:prstGeom>
          <a:solidFill>
            <a:schemeClr val="tx2"/>
          </a:solidFill>
          <a:ln w="25400" cap="flat" cmpd="sng" algn="ctr">
            <a:noFill/>
            <a:prstDash val="solid"/>
          </a:ln>
          <a:effectLst/>
        </p:spPr>
        <p:txBody>
          <a:bodyPr vert="horz" wrap="square" anchor="ctr" anchorCtr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92" y="6165304"/>
            <a:ext cx="8891408" cy="69269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892600" y="6165304"/>
            <a:ext cx="251400" cy="692696"/>
          </a:xfrm>
          <a:prstGeom prst="rect">
            <a:avLst/>
          </a:prstGeom>
          <a:solidFill>
            <a:srgbClr val="E5E5E5">
              <a:alpha val="25098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580197" y="6495468"/>
            <a:ext cx="5760700" cy="175332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lang="en-US" sz="900" kern="1200">
                <a:solidFill>
                  <a:srgbClr val="5C5D5F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5AA3E4C9-8DAE-4526-B9B3-C8F6D5101239}" type="datetime1">
              <a:rPr lang="nl-BE" smtClean="0"/>
              <a:pPr>
                <a:defRPr/>
              </a:pPr>
              <a:t>3/10/2017</a:t>
            </a:fld>
            <a:endParaRPr lang="fr-FR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0197" y="6302496"/>
            <a:ext cx="5760700" cy="260315"/>
          </a:xfrm>
          <a:prstGeom prst="rect">
            <a:avLst/>
          </a:prstGeom>
        </p:spPr>
        <p:txBody>
          <a:bodyPr vert="horz" wrap="square" lIns="0" tIns="0" rIns="0" bIns="0" rtlCol="0" anchor="t" anchorCtr="0"/>
          <a:lstStyle>
            <a:lvl1pPr algn="l" fontAlgn="auto">
              <a:spcBef>
                <a:spcPts val="300"/>
              </a:spcBef>
              <a:spcAft>
                <a:spcPts val="0"/>
              </a:spcAft>
              <a:defRPr lang="en-US" sz="1000" kern="1200">
                <a:solidFill>
                  <a:srgbClr val="5C5D5F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r>
              <a:rPr smtClean="0"/>
              <a:t>Solvay Purchasing Process Handbook 2016</a:t>
            </a:r>
            <a:endParaRPr lang="nl-BE" b="1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17" y="6302496"/>
            <a:ext cx="432164" cy="360000"/>
          </a:xfrm>
          <a:prstGeom prst="rect">
            <a:avLst/>
          </a:prstGeom>
        </p:spPr>
        <p:txBody>
          <a:bodyPr vert="horz" wrap="square" lIns="0" tIns="0" rIns="0" bIns="0" rtlCol="0" anchor="ctr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lang="en-US" kern="1200">
                <a:solidFill>
                  <a:srgbClr val="5C5D5F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A75CE9DE-E751-47DE-8807-CBB85A5F4B0A}" type="slidenum">
              <a:rPr smtClean="0"/>
              <a:pPr>
                <a:defRPr/>
              </a:pPr>
              <a:t>‹#›</a:t>
            </a:fld>
            <a:endParaRPr dirty="0"/>
          </a:p>
        </p:txBody>
      </p:sp>
      <p:sp>
        <p:nvSpPr>
          <p:cNvPr id="16" name="Line 9"/>
          <p:cNvSpPr>
            <a:spLocks noChangeShapeType="1"/>
          </p:cNvSpPr>
          <p:nvPr userDrawn="1"/>
        </p:nvSpPr>
        <p:spPr bwMode="auto">
          <a:xfrm>
            <a:off x="508189" y="6315468"/>
            <a:ext cx="0" cy="360000"/>
          </a:xfrm>
          <a:prstGeom prst="line">
            <a:avLst/>
          </a:prstGeom>
          <a:noFill/>
          <a:ln w="9525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 vert="horz" wrap="square" anchor="ctr" anchorCtr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5C5D5F"/>
              </a:solidFill>
              <a:latin typeface="Arial"/>
            </a:endParaRPr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172011" y="9971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nl-BE" dirty="0"/>
          </a:p>
        </p:txBody>
      </p:sp>
      <p:pic>
        <p:nvPicPr>
          <p:cNvPr id="19" name="Picture 2"/>
          <p:cNvPicPr>
            <a:picLocks noChangeAspect="1" noChangeArrowheads="1"/>
          </p:cNvPicPr>
          <p:nvPr userDrawn="1"/>
        </p:nvPicPr>
        <p:blipFill>
          <a:blip r:embed="rId2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35879" y="6237312"/>
            <a:ext cx="1577673" cy="5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21466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64" r:id="rId2"/>
    <p:sldLayoutId id="2147483865" r:id="rId3"/>
    <p:sldLayoutId id="2147483866" r:id="rId4"/>
    <p:sldLayoutId id="2147483867" r:id="rId5"/>
    <p:sldLayoutId id="2147483868" r:id="rId6"/>
    <p:sldLayoutId id="2147483869" r:id="rId7"/>
    <p:sldLayoutId id="2147483870" r:id="rId8"/>
    <p:sldLayoutId id="2147483871" r:id="rId9"/>
    <p:sldLayoutId id="2147483872" r:id="rId10"/>
    <p:sldLayoutId id="2147483873" r:id="rId11"/>
    <p:sldLayoutId id="2147483874" r:id="rId12"/>
    <p:sldLayoutId id="2147483875" r:id="rId13"/>
    <p:sldLayoutId id="2147483876" r:id="rId14"/>
    <p:sldLayoutId id="2147483877" r:id="rId15"/>
    <p:sldLayoutId id="2147483878" r:id="rId16"/>
    <p:sldLayoutId id="2147483879" r:id="rId17"/>
    <p:sldLayoutId id="2147483880" r:id="rId18"/>
    <p:sldLayoutId id="2147483881" r:id="rId19"/>
    <p:sldLayoutId id="2147483882" r:id="rId20"/>
    <p:sldLayoutId id="2147483883" r:id="rId21"/>
    <p:sldLayoutId id="2147483884" r:id="rId2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lang="en-US" sz="2600" b="1" kern="1200" dirty="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5pPr>
      <a:lvl6pPr marL="457200" algn="l" rtl="0" fontAlgn="base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rgbClr val="009EE0"/>
          </a:solidFill>
          <a:latin typeface="Arial" pitchFamily="34" charset="0"/>
        </a:defRPr>
      </a:lvl6pPr>
      <a:lvl7pPr marL="914400" algn="l" rtl="0" fontAlgn="base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rgbClr val="009EE0"/>
          </a:solidFill>
          <a:latin typeface="Arial" pitchFamily="34" charset="0"/>
        </a:defRPr>
      </a:lvl7pPr>
      <a:lvl8pPr marL="1371600" algn="l" rtl="0" fontAlgn="base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rgbClr val="009EE0"/>
          </a:solidFill>
          <a:latin typeface="Arial" pitchFamily="34" charset="0"/>
        </a:defRPr>
      </a:lvl8pPr>
      <a:lvl9pPr marL="1828800" algn="l" rtl="0" fontAlgn="base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rgbClr val="009EE0"/>
          </a:solidFill>
          <a:latin typeface="Arial" pitchFamily="34" charset="0"/>
        </a:defRPr>
      </a:lvl9pPr>
    </p:titleStyle>
    <p:bodyStyle>
      <a:lvl1pPr marL="379512" indent="-342900" algn="l" defTabSz="720000" rtl="0" eaLnBrk="0" fontAlgn="base" hangingPunct="0">
        <a:lnSpc>
          <a:spcPct val="100000"/>
        </a:lnSpc>
        <a:spcBef>
          <a:spcPts val="18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tabLst>
          <a:tab pos="712788" algn="l"/>
        </a:tabLst>
        <a:defRPr lang="en-US" sz="2000" i="0" kern="1200" dirty="0">
          <a:solidFill>
            <a:schemeClr val="tx1"/>
          </a:solidFill>
          <a:latin typeface="+mn-lt"/>
          <a:ea typeface="+mn-ea"/>
          <a:cs typeface="+mn-cs"/>
        </a:defRPr>
      </a:lvl1pPr>
      <a:lvl2pPr marL="717750" indent="-285750" algn="l" defTabSz="720000" rtl="0" eaLnBrk="0" fontAlgn="base" hangingPunct="0">
        <a:lnSpc>
          <a:spcPct val="100000"/>
        </a:lnSpc>
        <a:spcBef>
          <a:spcPts val="6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tabLst>
          <a:tab pos="720000" algn="l"/>
        </a:tabLst>
        <a:defRPr lang="en-US" sz="1600" i="0" kern="1200" dirty="0">
          <a:solidFill>
            <a:schemeClr val="tx1"/>
          </a:solidFill>
          <a:latin typeface="+mn-lt"/>
          <a:ea typeface="+mn-ea"/>
          <a:cs typeface="+mn-cs"/>
        </a:defRPr>
      </a:lvl2pPr>
      <a:lvl3pPr marL="891450" indent="-171450" algn="l" defTabSz="720000" rtl="0" eaLnBrk="0" fontAlgn="base" hangingPunct="0">
        <a:lnSpc>
          <a:spcPct val="100000"/>
        </a:lnSpc>
        <a:spcBef>
          <a:spcPts val="6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tabLst>
          <a:tab pos="720000" algn="l"/>
        </a:tabLst>
        <a:defRPr sz="1200" 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23450" indent="-171450" algn="l" defTabSz="720000" rtl="0" eaLnBrk="0" fontAlgn="base" hangingPunct="0">
        <a:lnSpc>
          <a:spcPct val="100000"/>
        </a:lnSpc>
        <a:spcBef>
          <a:spcPts val="6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tabLst>
          <a:tab pos="720000" algn="l"/>
        </a:tabLst>
        <a:defRPr sz="1200" i="0" kern="1200">
          <a:solidFill>
            <a:schemeClr val="tx1"/>
          </a:solidFill>
          <a:latin typeface="+mn-lt"/>
          <a:ea typeface="+mn-ea"/>
          <a:cs typeface="+mn-cs"/>
        </a:defRPr>
      </a:lvl4pPr>
      <a:lvl5pPr marL="1683450" indent="-171450" algn="l" defTabSz="720000" rtl="0" eaLnBrk="0" fontAlgn="base" hangingPunct="0">
        <a:lnSpc>
          <a:spcPct val="100000"/>
        </a:lnSpc>
        <a:spcBef>
          <a:spcPts val="6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tabLst>
          <a:tab pos="720000" algn="l"/>
        </a:tabLst>
        <a:defRPr sz="1200" 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SOLVAY_styles_ppt_G_EXE-09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9525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3850" y="44450"/>
            <a:ext cx="8351838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 style du titre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1196975"/>
            <a:ext cx="8374063" cy="488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00100" y="6580188"/>
            <a:ext cx="2133600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>
              <a:defRPr sz="600">
                <a:solidFill>
                  <a:schemeClr val="bg2">
                    <a:lumMod val="50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fr-FR">
                <a:solidFill>
                  <a:srgbClr val="808080">
                    <a:lumMod val="50000"/>
                  </a:srgbClr>
                </a:solidFill>
              </a:rPr>
              <a:t>9/20/2013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0100" y="6407150"/>
            <a:ext cx="2160588" cy="153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chemeClr val="bg2">
                    <a:lumMod val="50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>
                <a:solidFill>
                  <a:srgbClr val="808080">
                    <a:lumMod val="50000"/>
                  </a:srgbClr>
                </a:solidFill>
              </a:rPr>
              <a:t>Supply Chain Excellence / Saving Program</a:t>
            </a:r>
            <a:endParaRPr lang="fr-FR">
              <a:solidFill>
                <a:srgbClr val="808080">
                  <a:lumMod val="50000"/>
                </a:srgbClr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3850" y="6453188"/>
            <a:ext cx="503238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bg2">
                    <a:lumMod val="50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7CF2D485-F736-4E74-924F-ACE0F2B76584}" type="slidenum">
              <a:rPr lang="fr-FR">
                <a:solidFill>
                  <a:srgbClr val="808080">
                    <a:lumMod val="50000"/>
                  </a:srgbClr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808080">
                  <a:lumMod val="50000"/>
                </a:srgbClr>
              </a:solidFill>
            </a:endParaRP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827088" y="6481763"/>
            <a:ext cx="0" cy="215900"/>
          </a:xfrm>
          <a:prstGeom prst="line">
            <a:avLst/>
          </a:prstGeom>
          <a:noFill/>
          <a:ln w="9525">
            <a:solidFill>
              <a:schemeClr val="bg2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6" tIns="45718" rIns="91436" bIns="45718"/>
          <a:lstStyle/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803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  <p:sldLayoutId id="2147483895" r:id="rId10"/>
    <p:sldLayoutId id="2147483896" r:id="rId11"/>
    <p:sldLayoutId id="2147483897" r:id="rId12"/>
    <p:sldLayoutId id="2147483898" r:id="rId13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9EFE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9EFE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9EFE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9EFE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9EFE"/>
          </a:solidFill>
          <a:latin typeface="Arial" pitchFamily="34" charset="0"/>
        </a:defRPr>
      </a:lvl5pPr>
      <a:lvl6pPr marL="457179" algn="l" rtl="0" fontAlgn="base">
        <a:spcBef>
          <a:spcPct val="0"/>
        </a:spcBef>
        <a:spcAft>
          <a:spcPct val="0"/>
        </a:spcAft>
        <a:defRPr sz="3200" b="1">
          <a:solidFill>
            <a:srgbClr val="009EFE"/>
          </a:solidFill>
          <a:latin typeface="Arial" pitchFamily="34" charset="0"/>
        </a:defRPr>
      </a:lvl6pPr>
      <a:lvl7pPr marL="914358" algn="l" rtl="0" fontAlgn="base">
        <a:spcBef>
          <a:spcPct val="0"/>
        </a:spcBef>
        <a:spcAft>
          <a:spcPct val="0"/>
        </a:spcAft>
        <a:defRPr sz="3200" b="1">
          <a:solidFill>
            <a:srgbClr val="009EFE"/>
          </a:solidFill>
          <a:latin typeface="Arial" pitchFamily="34" charset="0"/>
        </a:defRPr>
      </a:lvl7pPr>
      <a:lvl8pPr marL="1371538" algn="l" rtl="0" fontAlgn="base">
        <a:spcBef>
          <a:spcPct val="0"/>
        </a:spcBef>
        <a:spcAft>
          <a:spcPct val="0"/>
        </a:spcAft>
        <a:defRPr sz="3200" b="1">
          <a:solidFill>
            <a:srgbClr val="009EFE"/>
          </a:solidFill>
          <a:latin typeface="Arial" pitchFamily="34" charset="0"/>
        </a:defRPr>
      </a:lvl8pPr>
      <a:lvl9pPr marL="1828717" algn="l" rtl="0" fontAlgn="base">
        <a:spcBef>
          <a:spcPct val="0"/>
        </a:spcBef>
        <a:spcAft>
          <a:spcPct val="0"/>
        </a:spcAft>
        <a:defRPr sz="3200" b="1">
          <a:solidFill>
            <a:srgbClr val="009EFE"/>
          </a:solidFill>
          <a:latin typeface="Arial" pitchFamily="34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Clr>
          <a:srgbClr val="009EFE"/>
        </a:buClr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lr>
          <a:srgbClr val="009EFE"/>
        </a:buClr>
        <a:buChar char="•"/>
        <a:defRPr sz="1600">
          <a:solidFill>
            <a:schemeClr val="tx1"/>
          </a:solidFill>
          <a:latin typeface="+mn-lt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lr>
          <a:srgbClr val="009EFE"/>
        </a:buClr>
        <a:buChar char="•"/>
        <a:defRPr sz="1400">
          <a:solidFill>
            <a:schemeClr val="tx1"/>
          </a:solidFill>
          <a:latin typeface="+mn-lt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Clr>
          <a:srgbClr val="009EFE"/>
        </a:buClr>
        <a:buChar char="•"/>
        <a:defRPr sz="1200">
          <a:solidFill>
            <a:schemeClr val="tx1"/>
          </a:solidFill>
          <a:latin typeface="+mn-lt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lr>
          <a:srgbClr val="009EFE"/>
        </a:buClr>
        <a:buChar char="•"/>
        <a:defRPr sz="1100">
          <a:solidFill>
            <a:schemeClr val="tx1"/>
          </a:solidFill>
          <a:latin typeface="+mn-lt"/>
        </a:defRPr>
      </a:lvl5pPr>
      <a:lvl6pPr marL="2514485" indent="-228589" algn="l" rtl="0" fontAlgn="base">
        <a:spcBef>
          <a:spcPct val="20000"/>
        </a:spcBef>
        <a:spcAft>
          <a:spcPct val="0"/>
        </a:spcAft>
        <a:buClr>
          <a:srgbClr val="009EFE"/>
        </a:buClr>
        <a:buChar char="•"/>
        <a:defRPr sz="1200">
          <a:solidFill>
            <a:schemeClr val="tx1"/>
          </a:solidFill>
          <a:latin typeface="+mn-lt"/>
        </a:defRPr>
      </a:lvl6pPr>
      <a:lvl7pPr marL="2971664" indent="-228589" algn="l" rtl="0" fontAlgn="base">
        <a:spcBef>
          <a:spcPct val="20000"/>
        </a:spcBef>
        <a:spcAft>
          <a:spcPct val="0"/>
        </a:spcAft>
        <a:buClr>
          <a:srgbClr val="009EFE"/>
        </a:buClr>
        <a:buChar char="•"/>
        <a:defRPr sz="1200">
          <a:solidFill>
            <a:schemeClr val="tx1"/>
          </a:solidFill>
          <a:latin typeface="+mn-lt"/>
        </a:defRPr>
      </a:lvl7pPr>
      <a:lvl8pPr marL="3428844" indent="-228589" algn="l" rtl="0" fontAlgn="base">
        <a:spcBef>
          <a:spcPct val="20000"/>
        </a:spcBef>
        <a:spcAft>
          <a:spcPct val="0"/>
        </a:spcAft>
        <a:buClr>
          <a:srgbClr val="009EFE"/>
        </a:buClr>
        <a:buChar char="•"/>
        <a:defRPr sz="1200">
          <a:solidFill>
            <a:schemeClr val="tx1"/>
          </a:solidFill>
          <a:latin typeface="+mn-lt"/>
        </a:defRPr>
      </a:lvl8pPr>
      <a:lvl9pPr marL="3886023" indent="-228589" algn="l" rtl="0" fontAlgn="base">
        <a:spcBef>
          <a:spcPct val="20000"/>
        </a:spcBef>
        <a:spcAft>
          <a:spcPct val="0"/>
        </a:spcAft>
        <a:buClr>
          <a:srgbClr val="009EFE"/>
        </a:buClr>
        <a:buChar char="•"/>
        <a:defRPr sz="12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35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9" algn="l" defTabSz="91435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8" algn="l" defTabSz="91435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8" algn="l" defTabSz="91435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17" algn="l" defTabSz="91435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96" algn="l" defTabSz="91435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75" algn="l" defTabSz="91435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54" algn="l" defTabSz="91435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34" algn="l" defTabSz="91435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tags" Target="../tags/tag1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7.bin"/><Relationship Id="rId4" Type="http://schemas.openxmlformats.org/officeDocument/2006/relationships/notesSlide" Target="../notesSlides/notesSlid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6.xml"/><Relationship Id="rId7" Type="http://schemas.microsoft.com/office/2007/relationships/hdphoto" Target="../media/hdphoto1.wdp"/><Relationship Id="rId2" Type="http://schemas.openxmlformats.org/officeDocument/2006/relationships/tags" Target="../tags/tag9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7.png"/><Relationship Id="rId5" Type="http://schemas.openxmlformats.org/officeDocument/2006/relationships/image" Target="../media/image16.emf"/><Relationship Id="rId4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6.xml"/><Relationship Id="rId2" Type="http://schemas.openxmlformats.org/officeDocument/2006/relationships/tags" Target="../tags/tag10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8.png"/><Relationship Id="rId5" Type="http://schemas.openxmlformats.org/officeDocument/2006/relationships/image" Target="../media/image7.emf"/><Relationship Id="rId4" Type="http://schemas.openxmlformats.org/officeDocument/2006/relationships/oleObject" Target="../embeddings/oleObject5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tags" Target="../tags/tag11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6.bin"/><Relationship Id="rId4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ctrTitle"/>
          </p:nvPr>
        </p:nvSpPr>
        <p:spPr>
          <a:xfrm>
            <a:off x="-8625" y="4939278"/>
            <a:ext cx="6673580" cy="929308"/>
          </a:xfrm>
        </p:spPr>
        <p:txBody>
          <a:bodyPr anchor="t">
            <a:normAutofit fontScale="90000"/>
          </a:bodyPr>
          <a:lstStyle/>
          <a:p>
            <a:pPr eaLnBrk="1" hangingPunct="1">
              <a:lnSpc>
                <a:spcPts val="3800"/>
              </a:lnSpc>
              <a:spcBef>
                <a:spcPts val="600"/>
              </a:spcBef>
            </a:pPr>
            <a:r>
              <a:rPr lang="en-GB" sz="3100" kern="0" dirty="0" smtClean="0">
                <a:solidFill>
                  <a:srgbClr val="FFFFFF"/>
                </a:solidFill>
                <a:sym typeface="Arial" charset="0"/>
              </a:rPr>
              <a:t>Performance System</a:t>
            </a:r>
            <a:br>
              <a:rPr lang="en-GB" sz="3100" kern="0" dirty="0" smtClean="0">
                <a:solidFill>
                  <a:srgbClr val="FFFFFF"/>
                </a:solidFill>
                <a:sym typeface="Arial" charset="0"/>
              </a:rPr>
            </a:br>
            <a:r>
              <a:rPr lang="en-GB" sz="3000" b="0" kern="0" dirty="0" smtClean="0">
                <a:solidFill>
                  <a:srgbClr val="FFFFFF"/>
                </a:solidFill>
                <a:sym typeface="Arial" charset="0"/>
              </a:rPr>
              <a:t>Benefits Calculation Rules &amp; Convergence Value Creation  </a:t>
            </a:r>
            <a:endParaRPr sz="3000" b="0" dirty="0" smtClean="0"/>
          </a:p>
        </p:txBody>
      </p:sp>
      <p:pic>
        <p:nvPicPr>
          <p:cNvPr id="20482" name="Picture 2" descr="C:\Users\VVERDELL\Pictures\Ecran de veille\Logo Convergence colours transparen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675195"/>
            <a:ext cx="1846839" cy="767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3922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t 1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84005378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9" name="Diapositive think-cell" r:id="rId5" imgW="270" imgH="270" progId="TCLayout.ActiveDocument.1">
                  <p:embed/>
                </p:oleObj>
              </mc:Choice>
              <mc:Fallback>
                <p:oleObj name="Diapositive think-cell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45"/>
          <p:cNvSpPr>
            <a:spLocks noChangeArrowheads="1"/>
          </p:cNvSpPr>
          <p:nvPr/>
        </p:nvSpPr>
        <p:spPr bwMode="gray">
          <a:xfrm>
            <a:off x="274694" y="3302400"/>
            <a:ext cx="8270875" cy="57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defRPr/>
            </a:pPr>
            <a:r>
              <a:rPr lang="en-GB" sz="2000" b="1" dirty="0">
                <a:solidFill>
                  <a:srgbClr val="009EE0"/>
                </a:solidFill>
                <a:latin typeface="+mj-lt"/>
                <a:ea typeface="+mj-ea"/>
                <a:cs typeface="+mj-cs"/>
              </a:rPr>
              <a:t>Calculation Rules for </a:t>
            </a:r>
            <a:r>
              <a:rPr lang="en-GB" sz="2000" b="1" dirty="0" smtClean="0">
                <a:solidFill>
                  <a:srgbClr val="009EE0"/>
                </a:solidFill>
                <a:latin typeface="+mj-lt"/>
                <a:ea typeface="+mj-ea"/>
                <a:cs typeface="+mj-cs"/>
              </a:rPr>
              <a:t>TOLLING OR REVENUE RETENTION</a:t>
            </a:r>
            <a:endParaRPr lang="en-GB" sz="2000" b="1" dirty="0">
              <a:solidFill>
                <a:srgbClr val="009EE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78729" y="3894952"/>
            <a:ext cx="1224918" cy="10801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BE" b="1" dirty="0" smtClean="0">
              <a:solidFill>
                <a:srgbClr val="000000"/>
              </a:solidFill>
            </a:endParaRPr>
          </a:p>
        </p:txBody>
      </p:sp>
      <p:sp>
        <p:nvSpPr>
          <p:cNvPr id="40" name="Shape 318"/>
          <p:cNvSpPr txBox="1"/>
          <p:nvPr/>
        </p:nvSpPr>
        <p:spPr>
          <a:xfrm>
            <a:off x="178729" y="4262702"/>
            <a:ext cx="1515514" cy="56835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SzPct val="25000"/>
            </a:pPr>
            <a:r>
              <a:rPr lang="en-US" sz="1400" dirty="0">
                <a:solidFill>
                  <a:srgbClr val="000000">
                    <a:lumMod val="65000"/>
                    <a:lumOff val="35000"/>
                  </a:srgbClr>
                </a:solidFill>
                <a:latin typeface="Arial"/>
                <a:ea typeface="Arial"/>
                <a:cs typeface="Arial"/>
                <a:sym typeface="Arial"/>
              </a:rPr>
              <a:t>Non recurring purchase</a:t>
            </a:r>
          </a:p>
        </p:txBody>
      </p:sp>
      <p:sp>
        <p:nvSpPr>
          <p:cNvPr id="41" name="Rectangle 40"/>
          <p:cNvSpPr/>
          <p:nvPr/>
        </p:nvSpPr>
        <p:spPr>
          <a:xfrm>
            <a:off x="178728" y="3894953"/>
            <a:ext cx="540000" cy="381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nl-BE" sz="900" b="1" dirty="0" smtClean="0">
                <a:solidFill>
                  <a:schemeClr val="bg1"/>
                </a:solidFill>
              </a:rPr>
              <a:t>CONTRIB</a:t>
            </a:r>
          </a:p>
        </p:txBody>
      </p:sp>
      <p:graphicFrame>
        <p:nvGraphicFramePr>
          <p:cNvPr id="42" name="Group 139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4080443"/>
              </p:ext>
            </p:extLst>
          </p:nvPr>
        </p:nvGraphicFramePr>
        <p:xfrm>
          <a:off x="1547664" y="3894952"/>
          <a:ext cx="7385711" cy="2297423"/>
        </p:xfrm>
        <a:graphic>
          <a:graphicData uri="http://schemas.openxmlformats.org/drawingml/2006/table">
            <a:tbl>
              <a:tblPr/>
              <a:tblGrid>
                <a:gridCol w="1935046"/>
                <a:gridCol w="74425"/>
                <a:gridCol w="966488"/>
                <a:gridCol w="503831"/>
                <a:gridCol w="3905921"/>
              </a:tblGrid>
              <a:tr h="10801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66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B7C7E"/>
                          </a:solidFill>
                          <a:effectLst/>
                          <a:latin typeface="Arial" charset="0"/>
                        </a:rPr>
                        <a:t>Tolling or Shortage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66FF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66FF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500"/>
                        </a:lnSpc>
                        <a:spcBef>
                          <a:spcPts val="200"/>
                        </a:spcBef>
                        <a:tabLst>
                          <a:tab pos="358775" algn="l"/>
                        </a:tabLst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72008" marR="72008" marT="72013" marB="72013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66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i="0" kern="1200" dirty="0" smtClean="0">
                          <a:solidFill>
                            <a:srgbClr val="00B0F0"/>
                          </a:solidFill>
                          <a:latin typeface="+mn-lt"/>
                          <a:ea typeface="+mn-ea"/>
                          <a:cs typeface="+mn-cs"/>
                        </a:rPr>
                        <a:t>(A – B) x V</a:t>
                      </a:r>
                      <a:endParaRPr lang="en-US" sz="1600" b="1" i="0" kern="1200" dirty="0" smtClean="0">
                        <a:solidFill>
                          <a:srgbClr val="00B0F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lnSpc>
                          <a:spcPts val="1500"/>
                        </a:lnSpc>
                        <a:spcBef>
                          <a:spcPts val="200"/>
                        </a:spcBef>
                        <a:tabLst>
                          <a:tab pos="358775" algn="l"/>
                        </a:tabLst>
                      </a:pPr>
                      <a:r>
                        <a:rPr lang="en-US" sz="1200" i="0" kern="1200" dirty="0" smtClean="0">
                          <a:solidFill>
                            <a:srgbClr val="7B7C7E"/>
                          </a:solidFill>
                          <a:latin typeface="+mn-lt"/>
                          <a:ea typeface="SimSun" pitchFamily="2" charset="-122"/>
                          <a:cs typeface="+mn-cs"/>
                        </a:rPr>
                        <a:t>A 	: Minimum</a:t>
                      </a:r>
                      <a:r>
                        <a:rPr lang="en-US" sz="1200" i="0" kern="1200" baseline="0" dirty="0" smtClean="0">
                          <a:solidFill>
                            <a:srgbClr val="7B7C7E"/>
                          </a:solidFill>
                          <a:latin typeface="+mn-lt"/>
                          <a:ea typeface="SimSun" pitchFamily="2" charset="-122"/>
                          <a:cs typeface="+mn-cs"/>
                        </a:rPr>
                        <a:t> contribution generated</a:t>
                      </a:r>
                      <a:endParaRPr lang="en-US" sz="1200" i="0" kern="1200" dirty="0" smtClean="0">
                        <a:solidFill>
                          <a:srgbClr val="7B7C7E"/>
                        </a:solidFill>
                        <a:latin typeface="+mn-lt"/>
                        <a:ea typeface="SimSun" pitchFamily="2" charset="-122"/>
                        <a:cs typeface="+mn-cs"/>
                      </a:endParaRPr>
                    </a:p>
                    <a:p>
                      <a:pPr algn="l">
                        <a:lnSpc>
                          <a:spcPts val="1500"/>
                        </a:lnSpc>
                        <a:spcBef>
                          <a:spcPts val="200"/>
                        </a:spcBef>
                        <a:tabLst>
                          <a:tab pos="358775" algn="l"/>
                        </a:tabLst>
                      </a:pPr>
                      <a:r>
                        <a:rPr lang="en-US" sz="1200" i="0" kern="1200" dirty="0" smtClean="0">
                          <a:solidFill>
                            <a:srgbClr val="7B7C7E"/>
                          </a:solidFill>
                          <a:latin typeface="+mn-lt"/>
                          <a:ea typeface="SimSun" pitchFamily="2" charset="-122"/>
                          <a:cs typeface="+mn-cs"/>
                        </a:rPr>
                        <a:t>B	: Extra cost</a:t>
                      </a:r>
                    </a:p>
                    <a:p>
                      <a:pPr algn="l">
                        <a:lnSpc>
                          <a:spcPts val="1500"/>
                        </a:lnSpc>
                        <a:spcBef>
                          <a:spcPts val="200"/>
                        </a:spcBef>
                        <a:tabLst>
                          <a:tab pos="358775" algn="l"/>
                        </a:tabLst>
                      </a:pPr>
                      <a:r>
                        <a:rPr lang="en-US" sz="1200" i="0" kern="1200" dirty="0" smtClean="0">
                          <a:solidFill>
                            <a:srgbClr val="7B7C7E"/>
                          </a:solidFill>
                          <a:latin typeface="+mn-lt"/>
                          <a:ea typeface="SimSun" pitchFamily="2" charset="-122"/>
                          <a:cs typeface="+mn-cs"/>
                        </a:rPr>
                        <a:t>V	: Year Y+1 volume for tolling or</a:t>
                      </a:r>
                      <a:r>
                        <a:rPr lang="en-US" sz="1200" i="0" kern="1200" baseline="0" dirty="0" smtClean="0">
                          <a:solidFill>
                            <a:srgbClr val="7B7C7E"/>
                          </a:solidFill>
                          <a:latin typeface="+mn-lt"/>
                          <a:ea typeface="SimSun" pitchFamily="2" charset="-122"/>
                          <a:cs typeface="+mn-cs"/>
                        </a:rPr>
                        <a:t> Volume secured</a:t>
                      </a:r>
                    </a:p>
                    <a:p>
                      <a:pPr lvl="1" algn="l">
                        <a:lnSpc>
                          <a:spcPts val="1500"/>
                        </a:lnSpc>
                        <a:spcBef>
                          <a:spcPts val="200"/>
                        </a:spcBef>
                        <a:tabLst>
                          <a:tab pos="358775" algn="l"/>
                        </a:tabLst>
                      </a:pPr>
                      <a:r>
                        <a:rPr lang="en-US" sz="1200" i="0" kern="1200" baseline="0" dirty="0" smtClean="0">
                          <a:solidFill>
                            <a:srgbClr val="7B7C7E"/>
                          </a:solidFill>
                          <a:latin typeface="+mn-lt"/>
                          <a:ea typeface="SimSun" pitchFamily="2" charset="-122"/>
                          <a:cs typeface="+mn-cs"/>
                        </a:rPr>
                        <a:t>for shortage</a:t>
                      </a:r>
                      <a:endParaRPr lang="en-US" sz="1200" i="0" kern="1200" dirty="0" smtClean="0">
                        <a:solidFill>
                          <a:srgbClr val="7B7C7E"/>
                        </a:solidFill>
                        <a:latin typeface="+mn-lt"/>
                        <a:ea typeface="SimSun" pitchFamily="2" charset="-122"/>
                        <a:cs typeface="+mn-cs"/>
                      </a:endParaRPr>
                    </a:p>
                  </a:txBody>
                  <a:tcPr marL="72008" marR="72008" marT="72013" marB="72013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801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66FF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B7C7E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66FF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66FF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500"/>
                        </a:lnSpc>
                        <a:spcBef>
                          <a:spcPts val="200"/>
                        </a:spcBef>
                        <a:tabLst>
                          <a:tab pos="358775" algn="l"/>
                        </a:tabLst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72008" marR="72008" marT="72013" marB="72013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500"/>
                        </a:lnSpc>
                        <a:spcBef>
                          <a:spcPts val="200"/>
                        </a:spcBef>
                        <a:tabLst>
                          <a:tab pos="358775" algn="l"/>
                        </a:tabLst>
                      </a:pPr>
                      <a:endParaRPr lang="en-US" sz="1200" i="0" kern="1200" dirty="0" smtClean="0">
                        <a:solidFill>
                          <a:srgbClr val="7B7C7E"/>
                        </a:solidFill>
                        <a:latin typeface="+mn-lt"/>
                        <a:ea typeface="SimSun" pitchFamily="2" charset="-122"/>
                        <a:cs typeface="+mn-cs"/>
                      </a:endParaRPr>
                    </a:p>
                  </a:txBody>
                  <a:tcPr marL="72008" marR="72008" marT="72013" marB="72013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" name="AutoShape 6"/>
          <p:cNvSpPr>
            <a:spLocks noChangeArrowheads="1"/>
          </p:cNvSpPr>
          <p:nvPr/>
        </p:nvSpPr>
        <p:spPr bwMode="auto">
          <a:xfrm>
            <a:off x="3851920" y="4275680"/>
            <a:ext cx="777875" cy="395288"/>
          </a:xfrm>
          <a:prstGeom prst="rect">
            <a:avLst/>
          </a:prstGeom>
          <a:solidFill>
            <a:srgbClr val="009EE0"/>
          </a:solidFill>
          <a:ln w="38100" algn="ctr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Arial" charset="0"/>
                <a:cs typeface="Arial" charset="0"/>
              </a:rPr>
              <a:t>Rule </a:t>
            </a:r>
            <a:r>
              <a:rPr lang="en-US" sz="12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#9</a:t>
            </a:r>
            <a:endParaRPr lang="en-US" sz="1200" b="1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cxnSp>
        <p:nvCxnSpPr>
          <p:cNvPr id="44" name="Straight Connector 16"/>
          <p:cNvCxnSpPr/>
          <p:nvPr/>
        </p:nvCxnSpPr>
        <p:spPr>
          <a:xfrm>
            <a:off x="130368" y="3843632"/>
            <a:ext cx="8640000" cy="0"/>
          </a:xfrm>
          <a:prstGeom prst="line">
            <a:avLst/>
          </a:prstGeom>
          <a:ln w="9525" cap="rnd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16"/>
          <p:cNvCxnSpPr/>
          <p:nvPr/>
        </p:nvCxnSpPr>
        <p:spPr>
          <a:xfrm>
            <a:off x="130368" y="5067768"/>
            <a:ext cx="8640000" cy="0"/>
          </a:xfrm>
          <a:prstGeom prst="line">
            <a:avLst/>
          </a:prstGeom>
          <a:ln w="9525" cap="rnd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Rectangle 45"/>
          <p:cNvSpPr>
            <a:spLocks noChangeArrowheads="1"/>
          </p:cNvSpPr>
          <p:nvPr/>
        </p:nvSpPr>
        <p:spPr bwMode="gray">
          <a:xfrm>
            <a:off x="292629" y="964240"/>
            <a:ext cx="8270875" cy="57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defRPr/>
            </a:pPr>
            <a:r>
              <a:rPr lang="en-GB" sz="2000" b="1" dirty="0">
                <a:solidFill>
                  <a:srgbClr val="009EE0"/>
                </a:solidFill>
                <a:latin typeface="+mj-lt"/>
                <a:ea typeface="+mj-ea"/>
                <a:cs typeface="+mj-cs"/>
              </a:rPr>
              <a:t>Calculation Rules for </a:t>
            </a:r>
            <a:r>
              <a:rPr lang="en-GB" sz="2000" b="1" dirty="0" smtClean="0">
                <a:solidFill>
                  <a:srgbClr val="009EE0"/>
                </a:solidFill>
                <a:latin typeface="+mj-lt"/>
                <a:ea typeface="+mj-ea"/>
                <a:cs typeface="+mj-cs"/>
              </a:rPr>
              <a:t>CAPEX</a:t>
            </a:r>
            <a:endParaRPr lang="en-GB" sz="2000" b="1" dirty="0">
              <a:solidFill>
                <a:srgbClr val="009EE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96664" y="1556792"/>
            <a:ext cx="1224918" cy="10801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BE" b="1" dirty="0" smtClean="0">
              <a:solidFill>
                <a:srgbClr val="000000"/>
              </a:solidFill>
            </a:endParaRPr>
          </a:p>
        </p:txBody>
      </p:sp>
      <p:sp>
        <p:nvSpPr>
          <p:cNvPr id="43" name="Shape 318"/>
          <p:cNvSpPr txBox="1"/>
          <p:nvPr/>
        </p:nvSpPr>
        <p:spPr>
          <a:xfrm>
            <a:off x="196664" y="1924542"/>
            <a:ext cx="1515514" cy="56835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SzPct val="25000"/>
            </a:pPr>
            <a:r>
              <a:rPr lang="en-US" sz="1400" dirty="0">
                <a:solidFill>
                  <a:srgbClr val="000000">
                    <a:lumMod val="65000"/>
                    <a:lumOff val="35000"/>
                  </a:srgbClr>
                </a:solidFill>
                <a:latin typeface="Arial"/>
                <a:ea typeface="Arial"/>
                <a:cs typeface="Arial"/>
                <a:sym typeface="Arial"/>
              </a:rPr>
              <a:t>Non recurring purchase</a:t>
            </a:r>
          </a:p>
        </p:txBody>
      </p:sp>
      <p:sp>
        <p:nvSpPr>
          <p:cNvPr id="46" name="Rectangle 45"/>
          <p:cNvSpPr/>
          <p:nvPr/>
        </p:nvSpPr>
        <p:spPr>
          <a:xfrm>
            <a:off x="196663" y="1556793"/>
            <a:ext cx="540000" cy="381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nl-BE" sz="1000" b="1" dirty="0" smtClean="0">
                <a:solidFill>
                  <a:schemeClr val="bg1"/>
                </a:solidFill>
              </a:rPr>
              <a:t>CAPEX</a:t>
            </a:r>
          </a:p>
        </p:txBody>
      </p:sp>
      <p:graphicFrame>
        <p:nvGraphicFramePr>
          <p:cNvPr id="47" name="Group 139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2294818"/>
              </p:ext>
            </p:extLst>
          </p:nvPr>
        </p:nvGraphicFramePr>
        <p:xfrm>
          <a:off x="1565599" y="1556792"/>
          <a:ext cx="7385711" cy="1080120"/>
        </p:xfrm>
        <a:graphic>
          <a:graphicData uri="http://schemas.openxmlformats.org/drawingml/2006/table">
            <a:tbl>
              <a:tblPr/>
              <a:tblGrid>
                <a:gridCol w="1935046"/>
                <a:gridCol w="74425"/>
                <a:gridCol w="966488"/>
                <a:gridCol w="503831"/>
                <a:gridCol w="3905921"/>
              </a:tblGrid>
              <a:tr h="10801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66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B7C7E"/>
                          </a:solidFill>
                          <a:effectLst/>
                          <a:latin typeface="Arial" charset="0"/>
                        </a:rPr>
                        <a:t>CAPEX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66FF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66FF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500"/>
                        </a:lnSpc>
                        <a:spcBef>
                          <a:spcPts val="200"/>
                        </a:spcBef>
                        <a:tabLst>
                          <a:tab pos="358775" algn="l"/>
                        </a:tabLst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72008" marR="72008" marT="72013" marB="72013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66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i="0" kern="1200" dirty="0" smtClean="0">
                          <a:solidFill>
                            <a:srgbClr val="00B0F0"/>
                          </a:solidFill>
                          <a:latin typeface="+mn-lt"/>
                          <a:ea typeface="+mn-ea"/>
                          <a:cs typeface="+mn-cs"/>
                        </a:rPr>
                        <a:t>(A – B)</a:t>
                      </a:r>
                    </a:p>
                    <a:p>
                      <a:pPr algn="l">
                        <a:lnSpc>
                          <a:spcPts val="1500"/>
                        </a:lnSpc>
                        <a:spcBef>
                          <a:spcPts val="200"/>
                        </a:spcBef>
                        <a:tabLst>
                          <a:tab pos="358775" algn="l"/>
                        </a:tabLst>
                      </a:pPr>
                      <a:r>
                        <a:rPr lang="en-US" sz="1200" i="0" kern="1200" dirty="0" smtClean="0">
                          <a:solidFill>
                            <a:srgbClr val="7B7C7E"/>
                          </a:solidFill>
                          <a:latin typeface="+mn-lt"/>
                          <a:ea typeface="SimSun" pitchFamily="2" charset="-122"/>
                          <a:cs typeface="+mn-cs"/>
                        </a:rPr>
                        <a:t>A 	: Target Budget set by the GBU / Function</a:t>
                      </a:r>
                    </a:p>
                    <a:p>
                      <a:pPr algn="l">
                        <a:lnSpc>
                          <a:spcPts val="1500"/>
                        </a:lnSpc>
                        <a:spcBef>
                          <a:spcPts val="200"/>
                        </a:spcBef>
                        <a:tabLst>
                          <a:tab pos="358775" algn="l"/>
                        </a:tabLst>
                      </a:pPr>
                      <a:r>
                        <a:rPr lang="en-US" sz="1200" i="0" kern="1200" dirty="0" smtClean="0">
                          <a:solidFill>
                            <a:srgbClr val="7B7C7E"/>
                          </a:solidFill>
                          <a:latin typeface="+mn-lt"/>
                          <a:ea typeface="SimSun" pitchFamily="2" charset="-122"/>
                          <a:cs typeface="+mn-cs"/>
                        </a:rPr>
                        <a:t>B	: Price negotiated</a:t>
                      </a:r>
                    </a:p>
                    <a:p>
                      <a:pPr algn="l">
                        <a:lnSpc>
                          <a:spcPts val="1500"/>
                        </a:lnSpc>
                        <a:spcBef>
                          <a:spcPts val="200"/>
                        </a:spcBef>
                        <a:tabLst>
                          <a:tab pos="358775" algn="l"/>
                        </a:tabLst>
                      </a:pPr>
                      <a:r>
                        <a:rPr lang="en-US" sz="1200" i="0" kern="1200" dirty="0" smtClean="0">
                          <a:solidFill>
                            <a:srgbClr val="7B7C7E"/>
                          </a:solidFill>
                          <a:latin typeface="+mn-lt"/>
                          <a:ea typeface="SimSun" pitchFamily="2" charset="-122"/>
                          <a:cs typeface="+mn-cs"/>
                        </a:rPr>
                        <a:t>V	: Year Y+1 volume</a:t>
                      </a:r>
                    </a:p>
                  </a:txBody>
                  <a:tcPr marL="72008" marR="72008" marT="72013" marB="72013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8" name="AutoShape 6"/>
          <p:cNvSpPr>
            <a:spLocks noChangeArrowheads="1"/>
          </p:cNvSpPr>
          <p:nvPr/>
        </p:nvSpPr>
        <p:spPr bwMode="auto">
          <a:xfrm>
            <a:off x="3869855" y="1937520"/>
            <a:ext cx="777875" cy="395288"/>
          </a:xfrm>
          <a:prstGeom prst="rect">
            <a:avLst/>
          </a:prstGeom>
          <a:solidFill>
            <a:srgbClr val="009EE0"/>
          </a:solidFill>
          <a:ln w="38100" algn="ctr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Arial" charset="0"/>
                <a:cs typeface="Arial" charset="0"/>
              </a:rPr>
              <a:t>Rule #3b</a:t>
            </a:r>
          </a:p>
        </p:txBody>
      </p:sp>
      <p:cxnSp>
        <p:nvCxnSpPr>
          <p:cNvPr id="49" name="Straight Connector 16"/>
          <p:cNvCxnSpPr/>
          <p:nvPr/>
        </p:nvCxnSpPr>
        <p:spPr>
          <a:xfrm>
            <a:off x="148303" y="1505472"/>
            <a:ext cx="8640000" cy="0"/>
          </a:xfrm>
          <a:prstGeom prst="line">
            <a:avLst/>
          </a:prstGeom>
          <a:ln w="9525" cap="rnd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16"/>
          <p:cNvCxnSpPr/>
          <p:nvPr/>
        </p:nvCxnSpPr>
        <p:spPr>
          <a:xfrm>
            <a:off x="148303" y="2729608"/>
            <a:ext cx="8640000" cy="0"/>
          </a:xfrm>
          <a:prstGeom prst="line">
            <a:avLst/>
          </a:prstGeom>
          <a:ln w="9525" cap="rnd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ZoneTexte 50"/>
          <p:cNvSpPr txBox="1"/>
          <p:nvPr/>
        </p:nvSpPr>
        <p:spPr>
          <a:xfrm>
            <a:off x="3283183" y="4345940"/>
            <a:ext cx="5055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solidFill>
                  <a:srgbClr val="009EE0"/>
                </a:solidFill>
              </a:rPr>
              <a:t>*</a:t>
            </a:r>
            <a:endParaRPr lang="en-US" sz="2800" dirty="0">
              <a:solidFill>
                <a:srgbClr val="009EE0"/>
              </a:solidFill>
            </a:endParaRPr>
          </a:p>
        </p:txBody>
      </p:sp>
      <p:sp>
        <p:nvSpPr>
          <p:cNvPr id="52" name="ZoneTexte 51"/>
          <p:cNvSpPr txBox="1"/>
          <p:nvPr/>
        </p:nvSpPr>
        <p:spPr>
          <a:xfrm>
            <a:off x="539552" y="6361583"/>
            <a:ext cx="57974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>
                <a:solidFill>
                  <a:srgbClr val="7B7C7E"/>
                </a:solidFill>
              </a:rPr>
              <a:t>*: </a:t>
            </a:r>
            <a:r>
              <a:rPr lang="fr-FR" sz="1000" dirty="0" err="1" smtClean="0">
                <a:solidFill>
                  <a:srgbClr val="7B7C7E"/>
                </a:solidFill>
              </a:rPr>
              <a:t>selected</a:t>
            </a:r>
            <a:r>
              <a:rPr lang="fr-FR" sz="1000" dirty="0" smtClean="0">
                <a:solidFill>
                  <a:srgbClr val="7B7C7E"/>
                </a:solidFill>
              </a:rPr>
              <a:t> </a:t>
            </a:r>
            <a:r>
              <a:rPr lang="fr-FR" sz="1000" dirty="0" err="1" smtClean="0">
                <a:solidFill>
                  <a:srgbClr val="7B7C7E"/>
                </a:solidFill>
              </a:rPr>
              <a:t>rule</a:t>
            </a:r>
            <a:r>
              <a:rPr lang="fr-FR" sz="1000" dirty="0" smtClean="0">
                <a:solidFill>
                  <a:srgbClr val="7B7C7E"/>
                </a:solidFill>
              </a:rPr>
              <a:t> for </a:t>
            </a:r>
            <a:r>
              <a:rPr lang="fr-FR" sz="1000" dirty="0" err="1" smtClean="0">
                <a:solidFill>
                  <a:srgbClr val="7B7C7E"/>
                </a:solidFill>
              </a:rPr>
              <a:t>Supply</a:t>
            </a:r>
            <a:r>
              <a:rPr lang="fr-FR" sz="1000" dirty="0" smtClean="0">
                <a:solidFill>
                  <a:srgbClr val="7B7C7E"/>
                </a:solidFill>
              </a:rPr>
              <a:t> Chain</a:t>
            </a:r>
            <a:endParaRPr lang="en-US" sz="1000" dirty="0">
              <a:solidFill>
                <a:srgbClr val="7B7C7E"/>
              </a:solidFill>
            </a:endParaRPr>
          </a:p>
        </p:txBody>
      </p:sp>
      <p:sp>
        <p:nvSpPr>
          <p:cNvPr id="54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4017" y="6309320"/>
            <a:ext cx="432164" cy="360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36D3538-E6F5-4FCE-BA67-805E68B46AF7}" type="slidenum">
              <a:rPr lang="nl-BE" sz="1600" smtClean="0">
                <a:solidFill>
                  <a:srgbClr val="7B7C7E"/>
                </a:solidFill>
              </a:rPr>
              <a:t>10</a:t>
            </a:fld>
            <a:endParaRPr lang="nl-BE" sz="1600" dirty="0">
              <a:solidFill>
                <a:srgbClr val="7B7C7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895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75544" y="13560"/>
            <a:ext cx="8229600" cy="1143000"/>
          </a:xfrm>
        </p:spPr>
        <p:txBody>
          <a:bodyPr>
            <a:normAutofit/>
          </a:bodyPr>
          <a:lstStyle/>
          <a:p>
            <a:r>
              <a:rPr lang="en-GB" sz="2000" dirty="0"/>
              <a:t>Calculation Rules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b="0" dirty="0" smtClean="0">
                <a:solidFill>
                  <a:srgbClr val="7B7C7E"/>
                </a:solidFill>
              </a:rPr>
              <a:t>Key take away</a:t>
            </a:r>
            <a:endParaRPr lang="en-US" b="0" dirty="0">
              <a:solidFill>
                <a:srgbClr val="7B7C7E"/>
              </a:solidFill>
            </a:endParaRPr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2123728" y="2204864"/>
            <a:ext cx="6552728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342900" indent="-342900" eaLnBrk="0" hangingPunct="0">
              <a:spcBef>
                <a:spcPts val="1000"/>
              </a:spcBef>
              <a:buClr>
                <a:srgbClr val="009EFE"/>
              </a:buClr>
              <a:buChar char="•"/>
              <a:defRPr sz="1600" b="1">
                <a:latin typeface="+mn-lt"/>
                <a:cs typeface="+mn-cs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EFE"/>
              </a:buClr>
              <a:buChar char="•"/>
              <a:defRPr>
                <a:latin typeface="+mn-lt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EFE"/>
              </a:buClr>
              <a:buChar char="•"/>
              <a:defRPr sz="16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9EFE"/>
              </a:buClr>
              <a:buChar char="•"/>
              <a:defRPr sz="14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9EFE"/>
              </a:buClr>
              <a:buChar char="•"/>
              <a:defRPr sz="1200">
                <a:latin typeface="+mn-lt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rgbClr val="009EFE"/>
              </a:buClr>
              <a:buChar char="•"/>
              <a:defRPr sz="1200">
                <a:latin typeface="+mn-lt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rgbClr val="009EFE"/>
              </a:buClr>
              <a:buChar char="•"/>
              <a:defRPr sz="1200">
                <a:latin typeface="+mn-lt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rgbClr val="009EFE"/>
              </a:buClr>
              <a:buChar char="•"/>
              <a:defRPr sz="1200">
                <a:latin typeface="+mn-lt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rgbClr val="009EFE"/>
              </a:buClr>
              <a:buChar char="•"/>
              <a:defRPr sz="1200">
                <a:latin typeface="+mn-lt"/>
              </a:defRPr>
            </a:lvl9pPr>
          </a:lstStyle>
          <a:p>
            <a:r>
              <a:rPr lang="en-US" dirty="0"/>
              <a:t>Well applied rules experimented on 20K actions</a:t>
            </a:r>
          </a:p>
          <a:p>
            <a:r>
              <a:rPr lang="en-US" dirty="0"/>
              <a:t>Each action is unique when the rules are generic…</a:t>
            </a:r>
          </a:p>
          <a:p>
            <a:pPr marL="0" indent="0" algn="r">
              <a:buNone/>
            </a:pPr>
            <a:r>
              <a:rPr lang="en-US" dirty="0"/>
              <a:t> </a:t>
            </a:r>
            <a:r>
              <a:rPr lang="en-US" dirty="0">
                <a:solidFill>
                  <a:srgbClr val="009EFE"/>
                </a:solidFill>
              </a:rPr>
              <a:t>…common sense is the key</a:t>
            </a:r>
          </a:p>
          <a:p>
            <a:r>
              <a:rPr lang="en-US" dirty="0"/>
              <a:t>Current rules capture the most tangible benefits … </a:t>
            </a:r>
          </a:p>
          <a:p>
            <a:pPr marL="0" indent="0" algn="r">
              <a:buNone/>
            </a:pPr>
            <a:r>
              <a:rPr lang="en-US" dirty="0">
                <a:solidFill>
                  <a:srgbClr val="009EFE"/>
                </a:solidFill>
              </a:rPr>
              <a:t>… rules will be specified to tackle</a:t>
            </a:r>
            <a:r>
              <a:rPr lang="fr-FR" dirty="0">
                <a:solidFill>
                  <a:srgbClr val="009EFE"/>
                </a:solidFill>
              </a:rPr>
              <a:t> </a:t>
            </a:r>
            <a:r>
              <a:rPr lang="en-GB" dirty="0">
                <a:solidFill>
                  <a:srgbClr val="009EFE"/>
                </a:solidFill>
              </a:rPr>
              <a:t>sophisticated procurement levers (risk management, growth)</a:t>
            </a:r>
          </a:p>
        </p:txBody>
      </p:sp>
      <p:sp>
        <p:nvSpPr>
          <p:cNvPr id="8" name="Freeform 3"/>
          <p:cNvSpPr>
            <a:spLocks noEditPoints="1"/>
          </p:cNvSpPr>
          <p:nvPr/>
        </p:nvSpPr>
        <p:spPr bwMode="gray">
          <a:xfrm>
            <a:off x="1217613" y="1663700"/>
            <a:ext cx="603250" cy="3975100"/>
          </a:xfrm>
          <a:custGeom>
            <a:avLst/>
            <a:gdLst>
              <a:gd name="T0" fmla="*/ 149225 w 380"/>
              <a:gd name="T1" fmla="*/ 2989262 h 2504"/>
              <a:gd name="T2" fmla="*/ 0 w 380"/>
              <a:gd name="T3" fmla="*/ 881063 h 2504"/>
              <a:gd name="T4" fmla="*/ 0 w 380"/>
              <a:gd name="T5" fmla="*/ 0 h 2504"/>
              <a:gd name="T6" fmla="*/ 603250 w 380"/>
              <a:gd name="T7" fmla="*/ 0 h 2504"/>
              <a:gd name="T8" fmla="*/ 603250 w 380"/>
              <a:gd name="T9" fmla="*/ 881063 h 2504"/>
              <a:gd name="T10" fmla="*/ 465138 w 380"/>
              <a:gd name="T11" fmla="*/ 2989262 h 2504"/>
              <a:gd name="T12" fmla="*/ 149225 w 380"/>
              <a:gd name="T13" fmla="*/ 2989262 h 2504"/>
              <a:gd name="T14" fmla="*/ 22225 w 380"/>
              <a:gd name="T15" fmla="*/ 3975100 h 2504"/>
              <a:gd name="T16" fmla="*/ 22225 w 380"/>
              <a:gd name="T17" fmla="*/ 3419475 h 2504"/>
              <a:gd name="T18" fmla="*/ 584200 w 380"/>
              <a:gd name="T19" fmla="*/ 3419475 h 2504"/>
              <a:gd name="T20" fmla="*/ 584200 w 380"/>
              <a:gd name="T21" fmla="*/ 3975100 h 2504"/>
              <a:gd name="T22" fmla="*/ 22225 w 380"/>
              <a:gd name="T23" fmla="*/ 3975100 h 250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80"/>
              <a:gd name="T37" fmla="*/ 0 h 2504"/>
              <a:gd name="T38" fmla="*/ 380 w 380"/>
              <a:gd name="T39" fmla="*/ 2504 h 250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80" h="2504">
                <a:moveTo>
                  <a:pt x="94" y="1883"/>
                </a:moveTo>
                <a:lnTo>
                  <a:pt x="0" y="555"/>
                </a:lnTo>
                <a:lnTo>
                  <a:pt x="0" y="0"/>
                </a:lnTo>
                <a:lnTo>
                  <a:pt x="380" y="0"/>
                </a:lnTo>
                <a:lnTo>
                  <a:pt x="380" y="555"/>
                </a:lnTo>
                <a:lnTo>
                  <a:pt x="293" y="1883"/>
                </a:lnTo>
                <a:lnTo>
                  <a:pt x="94" y="1883"/>
                </a:lnTo>
                <a:close/>
                <a:moveTo>
                  <a:pt x="14" y="2504"/>
                </a:moveTo>
                <a:lnTo>
                  <a:pt x="14" y="2154"/>
                </a:lnTo>
                <a:lnTo>
                  <a:pt x="368" y="2154"/>
                </a:lnTo>
                <a:lnTo>
                  <a:pt x="368" y="2504"/>
                </a:lnTo>
                <a:lnTo>
                  <a:pt x="14" y="2504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606075" y="6430084"/>
            <a:ext cx="5760700" cy="260315"/>
          </a:xfrm>
          <a:prstGeom prst="rect">
            <a:avLst/>
          </a:prstGeom>
        </p:spPr>
        <p:txBody>
          <a:bodyPr/>
          <a:lstStyle/>
          <a:p>
            <a:r>
              <a:rPr sz="1050" dirty="0" smtClean="0">
                <a:solidFill>
                  <a:srgbClr val="7B7C7E"/>
                </a:solidFill>
              </a:rPr>
              <a:t>Solvay PSCE Value Creation</a:t>
            </a:r>
            <a:endParaRPr lang="nl-BE" sz="1050" b="1" dirty="0">
              <a:solidFill>
                <a:srgbClr val="7B7C7E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4017" y="6309320"/>
            <a:ext cx="432164" cy="360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36D3538-E6F5-4FCE-BA67-805E68B46AF7}" type="slidenum">
              <a:rPr lang="nl-BE" sz="1600" smtClean="0">
                <a:solidFill>
                  <a:srgbClr val="7B7C7E"/>
                </a:solidFill>
              </a:rPr>
              <a:t>11</a:t>
            </a:fld>
            <a:endParaRPr lang="nl-BE" sz="1600" dirty="0">
              <a:solidFill>
                <a:srgbClr val="7B7C7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30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re 1"/>
          <p:cNvSpPr>
            <a:spLocks noGrp="1"/>
          </p:cNvSpPr>
          <p:nvPr>
            <p:ph type="title"/>
          </p:nvPr>
        </p:nvSpPr>
        <p:spPr>
          <a:xfrm>
            <a:off x="107950" y="-26988"/>
            <a:ext cx="8351838" cy="720726"/>
          </a:xfrm>
        </p:spPr>
        <p:txBody>
          <a:bodyPr/>
          <a:lstStyle/>
          <a:p>
            <a:r>
              <a:rPr lang="en-US" altLang="en-US" smtClean="0"/>
              <a:t>Perimeter for SATT tool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DF28F9-AB9D-4566-ACEC-9661F04A0637}" type="slidenum">
              <a:rPr lang="fr-FR" smtClean="0">
                <a:solidFill>
                  <a:srgbClr val="808080">
                    <a:lumMod val="50000"/>
                  </a:srgbClr>
                </a:solidFill>
                <a:latin typeface="Calibri" pitchFamily="34" charset="0"/>
                <a:cs typeface="Calibri" pitchFamily="34" charset="0"/>
              </a:rPr>
              <a:pPr>
                <a:defRPr/>
              </a:pPr>
              <a:t>12</a:t>
            </a:fld>
            <a:endParaRPr lang="fr-FR" dirty="0">
              <a:solidFill>
                <a:srgbClr val="808080">
                  <a:lumMod val="50000"/>
                </a:srgb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Ellipse 8"/>
          <p:cNvSpPr/>
          <p:nvPr/>
        </p:nvSpPr>
        <p:spPr>
          <a:xfrm>
            <a:off x="250825" y="1672108"/>
            <a:ext cx="2936875" cy="2935288"/>
          </a:xfrm>
          <a:prstGeom prst="ellipse">
            <a:avLst/>
          </a:prstGeom>
          <a:solidFill>
            <a:srgbClr val="66CCFF">
              <a:alpha val="50196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rgbClr val="000000">
                    <a:lumMod val="75000"/>
                    <a:lumOff val="25000"/>
                  </a:srgbClr>
                </a:solidFill>
                <a:latin typeface="Calibri" pitchFamily="34" charset="0"/>
                <a:cs typeface="Calibri" pitchFamily="34" charset="0"/>
              </a:rPr>
              <a:t>Purchasing actions (a)</a:t>
            </a:r>
          </a:p>
          <a:p>
            <a:pPr algn="ctr">
              <a:defRPr/>
            </a:pPr>
            <a:endParaRPr lang="en-US" dirty="0">
              <a:solidFill>
                <a:srgbClr val="000000">
                  <a:lumMod val="75000"/>
                  <a:lumOff val="25000"/>
                </a:srgb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Ellipse 9"/>
          <p:cNvSpPr/>
          <p:nvPr/>
        </p:nvSpPr>
        <p:spPr>
          <a:xfrm>
            <a:off x="950913" y="3240558"/>
            <a:ext cx="2852737" cy="2852738"/>
          </a:xfrm>
          <a:prstGeom prst="ellipse">
            <a:avLst/>
          </a:prstGeom>
          <a:solidFill>
            <a:srgbClr val="FFC000">
              <a:alpha val="50196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endParaRPr lang="en-US" dirty="0">
              <a:solidFill>
                <a:srgbClr val="000000">
                  <a:lumMod val="75000"/>
                  <a:lumOff val="25000"/>
                </a:srgbClr>
              </a:solidFill>
              <a:latin typeface="Calibri" pitchFamily="34" charset="0"/>
              <a:cs typeface="Calibri" pitchFamily="34" charset="0"/>
            </a:endParaRPr>
          </a:p>
          <a:p>
            <a:pPr algn="r">
              <a:defRPr/>
            </a:pPr>
            <a:r>
              <a:rPr lang="en-US" dirty="0">
                <a:solidFill>
                  <a:srgbClr val="000000">
                    <a:lumMod val="75000"/>
                    <a:lumOff val="25000"/>
                  </a:srgbClr>
                </a:solidFill>
                <a:latin typeface="Calibri" pitchFamily="34" charset="0"/>
                <a:cs typeface="Calibri" pitchFamily="34" charset="0"/>
              </a:rPr>
              <a:t>SCE actions (c)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1354138" y="3991446"/>
            <a:ext cx="503237" cy="36988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000000">
                    <a:lumMod val="75000"/>
                    <a:lumOff val="25000"/>
                  </a:srgbClr>
                </a:solidFill>
                <a:latin typeface="Calibri" pitchFamily="34" charset="0"/>
                <a:cs typeface="Calibri" pitchFamily="34" charset="0"/>
              </a:rPr>
              <a:t>(b)</a:t>
            </a:r>
          </a:p>
        </p:txBody>
      </p:sp>
      <p:sp>
        <p:nvSpPr>
          <p:cNvPr id="52233" name="Espace réservé du contenu 2"/>
          <p:cNvSpPr>
            <a:spLocks noGrp="1"/>
          </p:cNvSpPr>
          <p:nvPr>
            <p:ph idx="1"/>
          </p:nvPr>
        </p:nvSpPr>
        <p:spPr>
          <a:xfrm>
            <a:off x="3348038" y="1672108"/>
            <a:ext cx="5545137" cy="3656013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>
                <a:latin typeface="Calibri" pitchFamily="34" charset="0"/>
                <a:cs typeface="Calibri" pitchFamily="34" charset="0"/>
              </a:rPr>
              <a:t>1 program PUR  + 1 program SCE</a:t>
            </a:r>
          </a:p>
          <a:p>
            <a:pPr>
              <a:defRPr/>
            </a:pPr>
            <a:endParaRPr lang="en-US" altLang="en-US" dirty="0" smtClean="0"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r>
              <a:rPr lang="en-US" altLang="en-US" dirty="0" smtClean="0">
                <a:latin typeface="Calibri" pitchFamily="34" charset="0"/>
                <a:cs typeface="Calibri" pitchFamily="34" charset="0"/>
              </a:rPr>
              <a:t>Actions </a:t>
            </a:r>
            <a:r>
              <a:rPr lang="en-US" altLang="en-US" b="1" dirty="0" smtClean="0">
                <a:latin typeface="Calibri" pitchFamily="34" charset="0"/>
                <a:cs typeface="Calibri" pitchFamily="34" charset="0"/>
              </a:rPr>
              <a:t>a + b </a:t>
            </a:r>
            <a:r>
              <a:rPr lang="en-US" altLang="en-US" dirty="0" smtClean="0">
                <a:latin typeface="Calibri" pitchFamily="34" charset="0"/>
                <a:cs typeface="Calibri" pitchFamily="34" charset="0"/>
              </a:rPr>
              <a:t>: followed SATT, key in by buyers</a:t>
            </a:r>
          </a:p>
          <a:p>
            <a:pPr>
              <a:defRPr/>
            </a:pPr>
            <a:r>
              <a:rPr lang="en-US" altLang="en-US" dirty="0" smtClean="0">
                <a:latin typeface="Calibri" pitchFamily="34" charset="0"/>
                <a:cs typeface="Calibri" pitchFamily="34" charset="0"/>
              </a:rPr>
              <a:t>Actions </a:t>
            </a:r>
            <a:r>
              <a:rPr lang="en-US" altLang="en-US" b="1" dirty="0" smtClean="0">
                <a:latin typeface="Calibri" pitchFamily="34" charset="0"/>
                <a:cs typeface="Calibri" pitchFamily="34" charset="0"/>
              </a:rPr>
              <a:t>c        </a:t>
            </a:r>
            <a:r>
              <a:rPr lang="en-US" altLang="en-US" dirty="0" smtClean="0">
                <a:latin typeface="Calibri" pitchFamily="34" charset="0"/>
                <a:cs typeface="Calibri" pitchFamily="34" charset="0"/>
              </a:rPr>
              <a:t>: followed in SATT, key in by supply chain</a:t>
            </a:r>
            <a:endParaRPr lang="en-US" altLang="en-US" i="1" dirty="0" smtClean="0">
              <a:latin typeface="Calibri" pitchFamily="34" charset="0"/>
              <a:cs typeface="Calibri" pitchFamily="34" charset="0"/>
            </a:endParaRPr>
          </a:p>
          <a:p>
            <a:pPr marL="0" indent="0">
              <a:buFontTx/>
              <a:buNone/>
              <a:defRPr/>
            </a:pPr>
            <a:endParaRPr lang="en-US" altLang="en-US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9" name="Rectangle à coins arrondis 18"/>
          <p:cNvSpPr/>
          <p:nvPr/>
        </p:nvSpPr>
        <p:spPr>
          <a:xfrm>
            <a:off x="1223963" y="1799108"/>
            <a:ext cx="1079500" cy="612775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9525">
            <a:solidFill>
              <a:schemeClr val="tx2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SATT </a:t>
            </a:r>
          </a:p>
          <a:p>
            <a:pPr algn="ctr">
              <a:defRPr/>
            </a:pPr>
            <a:r>
              <a:rPr lang="en-US" sz="1200" dirty="0" err="1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Prog</a:t>
            </a:r>
            <a:r>
              <a:rPr lang="en-US" sz="1200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PROC type </a:t>
            </a:r>
            <a:r>
              <a:rPr lang="en-US" sz="1200" dirty="0" err="1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Pur</a:t>
            </a:r>
            <a:endParaRPr lang="en-US" sz="1200" dirty="0">
              <a:solidFill>
                <a:srgbClr val="0070C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" name="Rectangle à coins arrondis 19"/>
          <p:cNvSpPr/>
          <p:nvPr/>
        </p:nvSpPr>
        <p:spPr>
          <a:xfrm>
            <a:off x="2397125" y="5069358"/>
            <a:ext cx="1081088" cy="574675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9525">
            <a:solidFill>
              <a:schemeClr val="tx2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SATT</a:t>
            </a:r>
          </a:p>
          <a:p>
            <a:pPr algn="ctr">
              <a:defRPr/>
            </a:pPr>
            <a:r>
              <a:rPr lang="en-US" sz="1200" dirty="0" err="1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Prog</a:t>
            </a:r>
            <a:r>
              <a:rPr lang="en-US" sz="1200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SCE</a:t>
            </a:r>
          </a:p>
          <a:p>
            <a:pPr algn="ctr">
              <a:defRPr/>
            </a:pPr>
            <a:r>
              <a:rPr lang="en-US" sz="1200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Type SCE</a:t>
            </a:r>
          </a:p>
        </p:txBody>
      </p:sp>
      <p:sp>
        <p:nvSpPr>
          <p:cNvPr id="23" name="Rectangle à coins arrondis 22"/>
          <p:cNvSpPr/>
          <p:nvPr/>
        </p:nvSpPr>
        <p:spPr>
          <a:xfrm>
            <a:off x="1763713" y="3419946"/>
            <a:ext cx="1079500" cy="612775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9525">
            <a:solidFill>
              <a:schemeClr val="tx2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SATT </a:t>
            </a:r>
          </a:p>
          <a:p>
            <a:pPr algn="ctr">
              <a:defRPr/>
            </a:pPr>
            <a:r>
              <a:rPr lang="en-US" sz="1200" dirty="0" err="1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Prog</a:t>
            </a:r>
            <a:r>
              <a:rPr lang="en-US" sz="1200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PROC type SCE</a:t>
            </a:r>
          </a:p>
        </p:txBody>
      </p:sp>
    </p:spTree>
    <p:extLst>
      <p:ext uri="{BB962C8B-B14F-4D97-AF65-F5344CB8AC3E}">
        <p14:creationId xmlns:p14="http://schemas.microsoft.com/office/powerpoint/2010/main" val="134823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9192" y="13560"/>
            <a:ext cx="8229600" cy="1143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Calculation rules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b="0" dirty="0" smtClean="0">
                <a:solidFill>
                  <a:srgbClr val="7B7C7E"/>
                </a:solidFill>
              </a:rPr>
              <a:t>Question regarding application</a:t>
            </a:r>
            <a:endParaRPr lang="en-US" b="0" dirty="0">
              <a:solidFill>
                <a:srgbClr val="7B7C7E"/>
              </a:solidFill>
            </a:endParaRPr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189118"/>
              </p:ext>
            </p:extLst>
          </p:nvPr>
        </p:nvGraphicFramePr>
        <p:xfrm>
          <a:off x="755576" y="1611384"/>
          <a:ext cx="7776863" cy="33281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1118"/>
                <a:gridCol w="4345894"/>
                <a:gridCol w="1829851"/>
              </a:tblGrid>
              <a:tr h="2025684">
                <a:tc>
                  <a:txBody>
                    <a:bodyPr/>
                    <a:lstStyle/>
                    <a:p>
                      <a:r>
                        <a:rPr lang="en-US" sz="1400" b="1" noProof="0" dirty="0" smtClean="0">
                          <a:solidFill>
                            <a:srgbClr val="7B7C7E"/>
                          </a:solidFill>
                        </a:rPr>
                        <a:t>Tutorial</a:t>
                      </a:r>
                      <a:endParaRPr lang="en-US" sz="1400" b="1" noProof="0" dirty="0">
                        <a:solidFill>
                          <a:srgbClr val="7B7C7E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noProof="0" dirty="0" smtClean="0">
                          <a:solidFill>
                            <a:srgbClr val="7B7C7E"/>
                          </a:solidFill>
                        </a:rPr>
                        <a:t>Didactic &amp; interactive document to guide</a:t>
                      </a:r>
                      <a:r>
                        <a:rPr lang="en-US" sz="1200" b="0" baseline="0" noProof="0" dirty="0" smtClean="0">
                          <a:solidFill>
                            <a:srgbClr val="7B7C7E"/>
                          </a:solidFill>
                        </a:rPr>
                        <a:t> the buyers in the practical application of the calculation rules.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baseline="0" noProof="0" dirty="0" smtClean="0">
                          <a:solidFill>
                            <a:srgbClr val="7B7C7E"/>
                          </a:solidFill>
                        </a:rPr>
                        <a:t>Consolidation of rules presentation and </a:t>
                      </a:r>
                      <a:r>
                        <a:rPr lang="fr-FR" sz="1200" b="0" baseline="0" noProof="0" dirty="0" smtClean="0">
                          <a:solidFill>
                            <a:srgbClr val="7B7C7E"/>
                          </a:solidFill>
                        </a:rPr>
                        <a:t>FAQ.</a:t>
                      </a:r>
                      <a:endParaRPr lang="en-US" sz="1200" b="0" baseline="0" noProof="0" dirty="0" smtClean="0">
                        <a:solidFill>
                          <a:srgbClr val="7B7C7E"/>
                        </a:solidFill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baseline="0" noProof="0" dirty="0" smtClean="0">
                          <a:solidFill>
                            <a:srgbClr val="7B7C7E"/>
                          </a:solidFill>
                        </a:rPr>
                        <a:t>It includes a series of actual examples in different domains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7B7C7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Although this document contains a comprehensive Q&amp;A, </a:t>
                      </a:r>
                      <a:r>
                        <a:rPr kumimoji="0" lang="en-GB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7B7C7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it should not be considered as exhaustive</a:t>
                      </a:r>
                      <a:r>
                        <a:rPr kumimoji="0" lang="en-GB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7B7C7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and will not address all specific cases that arise when assessing procurement performance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noProof="0" dirty="0">
                        <a:solidFill>
                          <a:srgbClr val="7B7C7E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7B7C7E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02460">
                <a:tc>
                  <a:txBody>
                    <a:bodyPr/>
                    <a:lstStyle/>
                    <a:p>
                      <a:r>
                        <a:rPr lang="en-US" sz="1400" b="1" noProof="0" dirty="0" smtClean="0">
                          <a:solidFill>
                            <a:srgbClr val="7B7C7E"/>
                          </a:solidFill>
                        </a:rPr>
                        <a:t>Contact and arbitrage</a:t>
                      </a:r>
                      <a:endParaRPr lang="en-US" sz="1400" b="1" noProof="0" dirty="0">
                        <a:solidFill>
                          <a:srgbClr val="7B7C7E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rgbClr val="7B7C7E"/>
                          </a:solidFill>
                        </a:rPr>
                        <a:t>For additional questions, you can contact performance</a:t>
                      </a:r>
                      <a:r>
                        <a:rPr lang="en-GB" sz="1200" baseline="0" dirty="0" smtClean="0">
                          <a:solidFill>
                            <a:srgbClr val="7B7C7E"/>
                          </a:solidFill>
                        </a:rPr>
                        <a:t> team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aseline="0" dirty="0" smtClean="0">
                          <a:solidFill>
                            <a:srgbClr val="7B7C7E"/>
                          </a:solidFill>
                        </a:rPr>
                        <a:t>In case of required arbitration, the central performance should be consulted in order to provide common guidelines for the entire Group.</a:t>
                      </a:r>
                      <a:endParaRPr lang="en-GB" sz="1200" dirty="0" smtClean="0">
                        <a:solidFill>
                          <a:srgbClr val="7B7C7E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7B7C7E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7" name="Picture 4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682920" y="4926217"/>
            <a:ext cx="10255767" cy="1527119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606075" y="6430084"/>
            <a:ext cx="5760700" cy="260315"/>
          </a:xfrm>
          <a:prstGeom prst="rect">
            <a:avLst/>
          </a:prstGeom>
        </p:spPr>
        <p:txBody>
          <a:bodyPr/>
          <a:lstStyle/>
          <a:p>
            <a:r>
              <a:rPr sz="1050" dirty="0" smtClean="0">
                <a:solidFill>
                  <a:srgbClr val="7B7C7E"/>
                </a:solidFill>
              </a:rPr>
              <a:t>Solvay PSCE Value Creation</a:t>
            </a:r>
            <a:endParaRPr lang="nl-BE" sz="1050" b="1" dirty="0">
              <a:solidFill>
                <a:srgbClr val="7B7C7E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4017" y="6309320"/>
            <a:ext cx="432164" cy="360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36D3538-E6F5-4FCE-BA67-805E68B46AF7}" type="slidenum">
              <a:rPr lang="nl-BE" sz="1600" smtClean="0">
                <a:solidFill>
                  <a:srgbClr val="7B7C7E"/>
                </a:solidFill>
              </a:rPr>
              <a:t>13</a:t>
            </a:fld>
            <a:endParaRPr lang="nl-BE" sz="1600" dirty="0">
              <a:solidFill>
                <a:srgbClr val="7B7C7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784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9192" y="-27384"/>
            <a:ext cx="8229600" cy="937514"/>
          </a:xfrm>
        </p:spPr>
        <p:txBody>
          <a:bodyPr>
            <a:normAutofit/>
          </a:bodyPr>
          <a:lstStyle/>
          <a:p>
            <a:r>
              <a:rPr lang="fr-FR" sz="2000" dirty="0" smtClean="0"/>
              <a:t>Performance </a:t>
            </a:r>
            <a:r>
              <a:rPr lang="fr-FR" sz="2000" dirty="0"/>
              <a:t>Network</a:t>
            </a:r>
            <a:endParaRPr lang="en-US" sz="2000" dirty="0"/>
          </a:p>
        </p:txBody>
      </p:sp>
      <p:sp>
        <p:nvSpPr>
          <p:cNvPr id="6" name="Organigramme : Processus 5"/>
          <p:cNvSpPr/>
          <p:nvPr/>
        </p:nvSpPr>
        <p:spPr>
          <a:xfrm>
            <a:off x="3923928" y="1037230"/>
            <a:ext cx="3130264" cy="5090615"/>
          </a:xfrm>
          <a:prstGeom prst="flowChartProcess">
            <a:avLst/>
          </a:prstGeom>
          <a:noFill/>
          <a:ln>
            <a:solidFill>
              <a:srgbClr val="009E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Ins="3276000" rtlCol="0" anchor="ctr"/>
          <a:lstStyle/>
          <a:p>
            <a:pPr>
              <a:tabLst>
                <a:tab pos="2962275" algn="r"/>
              </a:tabLst>
            </a:pPr>
            <a:endParaRPr lang="en-US" dirty="0">
              <a:solidFill>
                <a:srgbClr val="7B7C7E"/>
              </a:solidFill>
            </a:endParaRPr>
          </a:p>
        </p:txBody>
      </p:sp>
      <p:sp>
        <p:nvSpPr>
          <p:cNvPr id="7" name="Organigramme : Processus 6"/>
          <p:cNvSpPr/>
          <p:nvPr/>
        </p:nvSpPr>
        <p:spPr>
          <a:xfrm>
            <a:off x="2339886" y="1146413"/>
            <a:ext cx="2305478" cy="1706523"/>
          </a:xfrm>
          <a:prstGeom prst="flowChartProcess">
            <a:avLst/>
          </a:prstGeom>
          <a:solidFill>
            <a:srgbClr val="F8F8F8"/>
          </a:solidFill>
          <a:ln>
            <a:solidFill>
              <a:srgbClr val="5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Ins="3276000" rtlCol="0" anchor="ctr"/>
          <a:lstStyle/>
          <a:p>
            <a:pPr>
              <a:tabLst>
                <a:tab pos="2962275" algn="r"/>
              </a:tabLst>
            </a:pPr>
            <a:endParaRPr lang="en-US" dirty="0">
              <a:solidFill>
                <a:srgbClr val="7B7C7E"/>
              </a:solidFill>
            </a:endParaRPr>
          </a:p>
        </p:txBody>
      </p:sp>
      <p:graphicFrame>
        <p:nvGraphicFramePr>
          <p:cNvPr id="8" name="Espace réservé du contenu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11725626"/>
              </p:ext>
            </p:extLst>
          </p:nvPr>
        </p:nvGraphicFramePr>
        <p:xfrm>
          <a:off x="1567796" y="1351132"/>
          <a:ext cx="6100548" cy="45992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606075" y="6430084"/>
            <a:ext cx="5760700" cy="260315"/>
          </a:xfrm>
          <a:prstGeom prst="rect">
            <a:avLst/>
          </a:prstGeom>
        </p:spPr>
        <p:txBody>
          <a:bodyPr/>
          <a:lstStyle/>
          <a:p>
            <a:r>
              <a:rPr sz="1050" dirty="0" smtClean="0">
                <a:solidFill>
                  <a:srgbClr val="7B7C7E"/>
                </a:solidFill>
              </a:rPr>
              <a:t>Solvay PSCE Value Creation</a:t>
            </a:r>
            <a:endParaRPr lang="nl-BE" sz="1050" b="1" dirty="0">
              <a:solidFill>
                <a:srgbClr val="7B7C7E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4017" y="6309320"/>
            <a:ext cx="432164" cy="360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36D3538-E6F5-4FCE-BA67-805E68B46AF7}" type="slidenum">
              <a:rPr lang="nl-BE" sz="1600" smtClean="0">
                <a:solidFill>
                  <a:srgbClr val="7B7C7E"/>
                </a:solidFill>
              </a:rPr>
              <a:t>14</a:t>
            </a:fld>
            <a:endParaRPr lang="nl-BE" sz="1600" dirty="0">
              <a:solidFill>
                <a:srgbClr val="7B7C7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435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4684145" y="1232837"/>
            <a:ext cx="4209382" cy="156462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20000"/>
                  <a:lumOff val="80000"/>
                  <a:alpha val="55000"/>
                </a:schemeClr>
              </a:gs>
              <a:gs pos="38000">
                <a:schemeClr val="bg1">
                  <a:alpha val="0"/>
                </a:schemeClr>
              </a:gs>
            </a:gsLst>
            <a:lin ang="660000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BE" b="1" dirty="0" smtClean="0">
              <a:solidFill>
                <a:srgbClr val="000000"/>
              </a:solidFill>
            </a:endParaRPr>
          </a:p>
        </p:txBody>
      </p:sp>
      <p:pic>
        <p:nvPicPr>
          <p:cNvPr id="44" name="Shape 49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20818090">
            <a:off x="-208056" y="3229593"/>
            <a:ext cx="8960349" cy="2189437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Rectangle 45"/>
          <p:cNvSpPr/>
          <p:nvPr/>
        </p:nvSpPr>
        <p:spPr>
          <a:xfrm>
            <a:off x="1434397" y="2601215"/>
            <a:ext cx="6302260" cy="161987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BE" b="1" dirty="0" smtClean="0">
              <a:solidFill>
                <a:srgbClr val="000000"/>
              </a:solidFill>
            </a:endParaRPr>
          </a:p>
        </p:txBody>
      </p:sp>
      <p:graphicFrame>
        <p:nvGraphicFramePr>
          <p:cNvPr id="38" name="Tab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9164281"/>
              </p:ext>
            </p:extLst>
          </p:nvPr>
        </p:nvGraphicFramePr>
        <p:xfrm>
          <a:off x="1612148" y="2670760"/>
          <a:ext cx="6119441" cy="1464672"/>
        </p:xfrm>
        <a:graphic>
          <a:graphicData uri="http://schemas.openxmlformats.org/drawingml/2006/table">
            <a:tbl>
              <a:tblPr firstRow="1" bandRow="1"/>
              <a:tblGrid>
                <a:gridCol w="1085221"/>
                <a:gridCol w="5034220"/>
              </a:tblGrid>
              <a:tr h="488224">
                <a:tc>
                  <a:txBody>
                    <a:bodyPr/>
                    <a:lstStyle/>
                    <a:p>
                      <a:pPr algn="ctr"/>
                      <a:r>
                        <a:rPr lang="fr-FR" sz="2400" b="1" noProof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1</a:t>
                      </a:r>
                      <a:endParaRPr lang="en-US" sz="2400" b="1" noProof="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0" marR="0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noProof="0" dirty="0" smtClean="0">
                          <a:solidFill>
                            <a:schemeClr val="tx2"/>
                          </a:solidFill>
                        </a:rPr>
                        <a:t>Introduction</a:t>
                      </a:r>
                      <a:endParaRPr lang="en-US" sz="1600" b="1" noProof="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88224">
                <a:tc>
                  <a:txBody>
                    <a:bodyPr/>
                    <a:lstStyle/>
                    <a:p>
                      <a:pPr algn="ctr"/>
                      <a:r>
                        <a:rPr lang="fr-FR" sz="2400" b="1" noProof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</a:t>
                      </a:r>
                      <a:endParaRPr lang="en-US" sz="2400" b="1" noProof="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0" marR="0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noProof="0" dirty="0" smtClean="0">
                          <a:solidFill>
                            <a:schemeClr val="tx2"/>
                          </a:solidFill>
                        </a:rPr>
                        <a:t>Benefits Calculation Rules</a:t>
                      </a:r>
                      <a:endParaRPr lang="en-US" sz="1600" b="1" noProof="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8822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="1" kern="1200" noProof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US" sz="2400" b="1" kern="1200" noProof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noProof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Solvay Action Tracking Tool (SATT) Presentation </a:t>
                      </a:r>
                    </a:p>
                  </a:txBody>
                  <a:tcPr marL="0" marR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cxnSp>
        <p:nvCxnSpPr>
          <p:cNvPr id="40" name="Straight Connector 39"/>
          <p:cNvCxnSpPr/>
          <p:nvPr/>
        </p:nvCxnSpPr>
        <p:spPr>
          <a:xfrm>
            <a:off x="1616657" y="2602565"/>
            <a:ext cx="6120000" cy="0"/>
          </a:xfrm>
          <a:prstGeom prst="line">
            <a:avLst/>
          </a:prstGeom>
          <a:ln w="19050" cap="rnd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1616657" y="4149080"/>
            <a:ext cx="6120000" cy="0"/>
          </a:xfrm>
          <a:prstGeom prst="line">
            <a:avLst/>
          </a:prstGeom>
          <a:ln w="19050" cap="rnd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Shape 316"/>
          <p:cNvSpPr txBox="1"/>
          <p:nvPr/>
        </p:nvSpPr>
        <p:spPr>
          <a:xfrm>
            <a:off x="284282" y="99544"/>
            <a:ext cx="7632546" cy="114298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>
                <a:srgbClr val="009EE0"/>
              </a:buClr>
              <a:buSzPct val="25000"/>
            </a:pPr>
            <a:r>
              <a:rPr lang="nl-BE" sz="2000" b="1" dirty="0" smtClean="0">
                <a:solidFill>
                  <a:srgbClr val="009EE0"/>
                </a:solidFill>
                <a:latin typeface="Arial"/>
                <a:ea typeface="Arial"/>
                <a:cs typeface="Arial"/>
                <a:sym typeface="Arial"/>
              </a:rPr>
              <a:t>Agenda</a:t>
            </a:r>
            <a:endParaRPr lang="nl-BE" sz="2000" b="1" dirty="0">
              <a:solidFill>
                <a:srgbClr val="009E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7167694" y="115175"/>
            <a:ext cx="1387901" cy="1119812"/>
            <a:chOff x="6242240" y="-654820"/>
            <a:chExt cx="2620353" cy="2114205"/>
          </a:xfrm>
        </p:grpSpPr>
        <p:pic>
          <p:nvPicPr>
            <p:cNvPr id="15" name="Picture 14" descr="Powerpoint elements-2.png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242240" y="-654820"/>
              <a:ext cx="1360222" cy="2114205"/>
            </a:xfrm>
            <a:prstGeom prst="rect">
              <a:avLst/>
            </a:prstGeom>
          </p:spPr>
        </p:pic>
        <p:pic>
          <p:nvPicPr>
            <p:cNvPr id="16" name="Picture 15" descr="Powerpoint elements-2.png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306874" y="-654820"/>
              <a:ext cx="1555719" cy="2114205"/>
            </a:xfrm>
            <a:prstGeom prst="rect">
              <a:avLst/>
            </a:prstGeom>
          </p:spPr>
        </p:pic>
      </p:grpSp>
      <p:pic>
        <p:nvPicPr>
          <p:cNvPr id="18" name="Picture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9579" y="238817"/>
            <a:ext cx="1053872" cy="1053872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606075" y="6430084"/>
            <a:ext cx="5760700" cy="260315"/>
          </a:xfrm>
          <a:prstGeom prst="rect">
            <a:avLst/>
          </a:prstGeom>
        </p:spPr>
        <p:txBody>
          <a:bodyPr/>
          <a:lstStyle/>
          <a:p>
            <a:r>
              <a:rPr sz="1050" dirty="0" smtClean="0">
                <a:solidFill>
                  <a:srgbClr val="7B7C7E"/>
                </a:solidFill>
              </a:rPr>
              <a:t>Solvay PSCE Value Creation</a:t>
            </a:r>
            <a:endParaRPr lang="nl-BE" sz="1050" b="1" dirty="0">
              <a:solidFill>
                <a:srgbClr val="7B7C7E"/>
              </a:solidFill>
            </a:endParaRP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4017" y="6309320"/>
            <a:ext cx="432164" cy="360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36D3538-E6F5-4FCE-BA67-805E68B46AF7}" type="slidenum">
              <a:rPr lang="nl-BE" sz="1600" smtClean="0">
                <a:solidFill>
                  <a:srgbClr val="7B7C7E"/>
                </a:solidFill>
              </a:rPr>
              <a:t>15</a:t>
            </a:fld>
            <a:endParaRPr lang="nl-BE" sz="1600" dirty="0">
              <a:solidFill>
                <a:srgbClr val="7B7C7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342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92464" y="30976"/>
            <a:ext cx="8150090" cy="1143000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009EE0"/>
                </a:solidFill>
              </a:rPr>
              <a:t>SATT</a:t>
            </a:r>
            <a:r>
              <a:rPr lang="en-US" sz="2000" dirty="0">
                <a:solidFill>
                  <a:srgbClr val="009EE0"/>
                </a:solidFill>
              </a:rPr>
              <a:t/>
            </a:r>
            <a:br>
              <a:rPr lang="en-US" sz="2000" dirty="0">
                <a:solidFill>
                  <a:srgbClr val="009EE0"/>
                </a:solidFill>
              </a:rPr>
            </a:br>
            <a:r>
              <a:rPr lang="en-US" sz="2000" b="0" dirty="0">
                <a:solidFill>
                  <a:srgbClr val="7B7C7E"/>
                </a:solidFill>
              </a:rPr>
              <a:t>Key take </a:t>
            </a:r>
            <a:r>
              <a:rPr lang="en-US" sz="2000" b="0" dirty="0" smtClean="0">
                <a:solidFill>
                  <a:srgbClr val="7B7C7E"/>
                </a:solidFill>
              </a:rPr>
              <a:t>away</a:t>
            </a:r>
            <a:endParaRPr lang="en-GB" altLang="en-US" sz="2000" b="1" dirty="0" smtClean="0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553186" y="2564905"/>
            <a:ext cx="6152435" cy="1944216"/>
          </a:xfrm>
        </p:spPr>
        <p:txBody>
          <a:bodyPr/>
          <a:lstStyle/>
          <a:p>
            <a:pPr marL="342900">
              <a:spcBef>
                <a:spcPts val="1000"/>
              </a:spcBef>
              <a:buClr>
                <a:srgbClr val="009EFE"/>
              </a:buClr>
            </a:pPr>
            <a:r>
              <a:rPr lang="en-US" altLang="en-US" sz="1600" b="1" dirty="0"/>
              <a:t>Never mix benefit types </a:t>
            </a:r>
            <a:r>
              <a:rPr lang="en-US" altLang="en-US" sz="1600" b="1" dirty="0" smtClean="0"/>
              <a:t>(Cost </a:t>
            </a:r>
            <a:r>
              <a:rPr lang="en-US" altLang="en-US" sz="1600" b="1" dirty="0"/>
              <a:t>versus </a:t>
            </a:r>
            <a:r>
              <a:rPr lang="en-US" altLang="en-US" sz="1600" b="1" dirty="0" smtClean="0"/>
              <a:t>Cash) </a:t>
            </a:r>
            <a:r>
              <a:rPr lang="en-US" altLang="en-US" sz="1600" b="1" dirty="0"/>
              <a:t>and avoid mixing calculation </a:t>
            </a:r>
            <a:r>
              <a:rPr lang="en-US" altLang="en-US" sz="1600" b="1" dirty="0" smtClean="0"/>
              <a:t>rules</a:t>
            </a:r>
          </a:p>
          <a:p>
            <a:pPr>
              <a:spcBef>
                <a:spcPts val="1000"/>
              </a:spcBef>
            </a:pPr>
            <a:r>
              <a:rPr lang="en-US" sz="1600" b="1" dirty="0"/>
              <a:t>Add actions proactively in SATT, even if you do not have visibility on potential savings</a:t>
            </a:r>
          </a:p>
          <a:p>
            <a:pPr>
              <a:spcBef>
                <a:spcPts val="1000"/>
              </a:spcBef>
            </a:pPr>
            <a:r>
              <a:rPr lang="en-US" sz="1600" b="1" dirty="0"/>
              <a:t>Document properly your calculation to facilitate the validation by controllers</a:t>
            </a:r>
          </a:p>
          <a:p>
            <a:pPr marL="342900">
              <a:spcBef>
                <a:spcPts val="1000"/>
              </a:spcBef>
              <a:buClr>
                <a:srgbClr val="009EFE"/>
              </a:buClr>
            </a:pPr>
            <a:endParaRPr lang="en-US" altLang="en-US" sz="1600" b="1" dirty="0"/>
          </a:p>
          <a:p>
            <a:pPr marL="342900">
              <a:spcBef>
                <a:spcPts val="1000"/>
              </a:spcBef>
              <a:buClr>
                <a:srgbClr val="009EFE"/>
              </a:buClr>
            </a:pPr>
            <a:endParaRPr lang="en-US" altLang="en-US" sz="1600" b="1" dirty="0"/>
          </a:p>
        </p:txBody>
      </p:sp>
      <p:sp>
        <p:nvSpPr>
          <p:cNvPr id="100356" name="Freeform 3"/>
          <p:cNvSpPr>
            <a:spLocks noEditPoints="1"/>
          </p:cNvSpPr>
          <p:nvPr/>
        </p:nvSpPr>
        <p:spPr bwMode="gray">
          <a:xfrm>
            <a:off x="1159440" y="1663700"/>
            <a:ext cx="574429" cy="3975100"/>
          </a:xfrm>
          <a:custGeom>
            <a:avLst/>
            <a:gdLst>
              <a:gd name="T0" fmla="*/ 149225 w 380"/>
              <a:gd name="T1" fmla="*/ 2989262 h 2504"/>
              <a:gd name="T2" fmla="*/ 0 w 380"/>
              <a:gd name="T3" fmla="*/ 881063 h 2504"/>
              <a:gd name="T4" fmla="*/ 0 w 380"/>
              <a:gd name="T5" fmla="*/ 0 h 2504"/>
              <a:gd name="T6" fmla="*/ 603250 w 380"/>
              <a:gd name="T7" fmla="*/ 0 h 2504"/>
              <a:gd name="T8" fmla="*/ 603250 w 380"/>
              <a:gd name="T9" fmla="*/ 881063 h 2504"/>
              <a:gd name="T10" fmla="*/ 465138 w 380"/>
              <a:gd name="T11" fmla="*/ 2989262 h 2504"/>
              <a:gd name="T12" fmla="*/ 149225 w 380"/>
              <a:gd name="T13" fmla="*/ 2989262 h 2504"/>
              <a:gd name="T14" fmla="*/ 22225 w 380"/>
              <a:gd name="T15" fmla="*/ 3975100 h 2504"/>
              <a:gd name="T16" fmla="*/ 22225 w 380"/>
              <a:gd name="T17" fmla="*/ 3419475 h 2504"/>
              <a:gd name="T18" fmla="*/ 584200 w 380"/>
              <a:gd name="T19" fmla="*/ 3419475 h 2504"/>
              <a:gd name="T20" fmla="*/ 584200 w 380"/>
              <a:gd name="T21" fmla="*/ 3975100 h 2504"/>
              <a:gd name="T22" fmla="*/ 22225 w 380"/>
              <a:gd name="T23" fmla="*/ 3975100 h 250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80"/>
              <a:gd name="T37" fmla="*/ 0 h 2504"/>
              <a:gd name="T38" fmla="*/ 380 w 380"/>
              <a:gd name="T39" fmla="*/ 2504 h 250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80" h="2504">
                <a:moveTo>
                  <a:pt x="94" y="1883"/>
                </a:moveTo>
                <a:lnTo>
                  <a:pt x="0" y="555"/>
                </a:lnTo>
                <a:lnTo>
                  <a:pt x="0" y="0"/>
                </a:lnTo>
                <a:lnTo>
                  <a:pt x="380" y="0"/>
                </a:lnTo>
                <a:lnTo>
                  <a:pt x="380" y="555"/>
                </a:lnTo>
                <a:lnTo>
                  <a:pt x="293" y="1883"/>
                </a:lnTo>
                <a:lnTo>
                  <a:pt x="94" y="1883"/>
                </a:lnTo>
                <a:close/>
                <a:moveTo>
                  <a:pt x="14" y="2504"/>
                </a:moveTo>
                <a:lnTo>
                  <a:pt x="14" y="2154"/>
                </a:lnTo>
                <a:lnTo>
                  <a:pt x="368" y="2154"/>
                </a:lnTo>
                <a:lnTo>
                  <a:pt x="368" y="2504"/>
                </a:lnTo>
                <a:lnTo>
                  <a:pt x="14" y="250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606075" y="6430084"/>
            <a:ext cx="5760700" cy="260315"/>
          </a:xfrm>
          <a:prstGeom prst="rect">
            <a:avLst/>
          </a:prstGeom>
        </p:spPr>
        <p:txBody>
          <a:bodyPr/>
          <a:lstStyle/>
          <a:p>
            <a:r>
              <a:rPr sz="1050" dirty="0" smtClean="0">
                <a:solidFill>
                  <a:srgbClr val="7B7C7E"/>
                </a:solidFill>
              </a:rPr>
              <a:t>Solvay PSCE Value Creation</a:t>
            </a:r>
            <a:endParaRPr lang="nl-BE" sz="1050" b="1" dirty="0">
              <a:solidFill>
                <a:srgbClr val="7B7C7E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4017" y="6309320"/>
            <a:ext cx="432164" cy="360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36D3538-E6F5-4FCE-BA67-805E68B46AF7}" type="slidenum">
              <a:rPr lang="nl-BE" sz="1600" smtClean="0">
                <a:solidFill>
                  <a:srgbClr val="7B7C7E"/>
                </a:solidFill>
              </a:rPr>
              <a:t>16</a:t>
            </a:fld>
            <a:endParaRPr lang="nl-BE" sz="1600" dirty="0">
              <a:solidFill>
                <a:srgbClr val="7B7C7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3675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78816" y="219704"/>
            <a:ext cx="8351837" cy="431800"/>
          </a:xfrm>
        </p:spPr>
        <p:txBody>
          <a:bodyPr/>
          <a:lstStyle/>
          <a:p>
            <a:pPr eaLnBrk="1" hangingPunct="1"/>
            <a:r>
              <a:rPr lang="en-GB" sz="2000" dirty="0" smtClean="0">
                <a:solidFill>
                  <a:srgbClr val="009EE0"/>
                </a:solidFill>
              </a:rPr>
              <a:t>Benefit impact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95288" y="961337"/>
            <a:ext cx="8275637" cy="11525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1400" dirty="0" smtClean="0">
                <a:solidFill>
                  <a:srgbClr val="7B7C7E"/>
                </a:solidFill>
              </a:rPr>
              <a:t>Please indicate whether the benefits impact needs to be registered on a "</a:t>
            </a:r>
            <a:r>
              <a:rPr lang="en-US" sz="1400" b="1" dirty="0" smtClean="0">
                <a:solidFill>
                  <a:srgbClr val="7B7C7E"/>
                </a:solidFill>
              </a:rPr>
              <a:t>1 month</a:t>
            </a:r>
            <a:r>
              <a:rPr lang="en-US" sz="1400" dirty="0" smtClean="0">
                <a:solidFill>
                  <a:srgbClr val="7B7C7E"/>
                </a:solidFill>
              </a:rPr>
              <a:t>" or "</a:t>
            </a:r>
            <a:r>
              <a:rPr lang="en-US" sz="1400" b="1" dirty="0" smtClean="0">
                <a:solidFill>
                  <a:srgbClr val="7B7C7E"/>
                </a:solidFill>
              </a:rPr>
              <a:t>12 months</a:t>
            </a:r>
            <a:r>
              <a:rPr lang="en-US" sz="1400" dirty="0" smtClean="0">
                <a:solidFill>
                  <a:srgbClr val="7B7C7E"/>
                </a:solidFill>
              </a:rPr>
              <a:t>" basis in accordance with the instructions below.</a:t>
            </a:r>
          </a:p>
          <a:p>
            <a:pPr eaLnBrk="1" hangingPunct="1">
              <a:lnSpc>
                <a:spcPct val="80000"/>
              </a:lnSpc>
            </a:pPr>
            <a:r>
              <a:rPr lang="en-US" sz="1400" b="1" dirty="0" smtClean="0">
                <a:solidFill>
                  <a:srgbClr val="7B7C7E"/>
                </a:solidFill>
              </a:rPr>
              <a:t>It’s useful for reporting</a:t>
            </a:r>
            <a:r>
              <a:rPr lang="en-US" sz="1400" dirty="0" smtClean="0">
                <a:solidFill>
                  <a:srgbClr val="7B7C7E"/>
                </a:solidFill>
              </a:rPr>
              <a:t>: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400" dirty="0" smtClean="0">
                <a:solidFill>
                  <a:srgbClr val="7B7C7E"/>
                </a:solidFill>
              </a:rPr>
              <a:t>1 month impacts the </a:t>
            </a:r>
            <a:r>
              <a:rPr lang="en-US" sz="1400" b="1" dirty="0" smtClean="0">
                <a:solidFill>
                  <a:srgbClr val="7B7C7E"/>
                </a:solidFill>
              </a:rPr>
              <a:t>current year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400" dirty="0" smtClean="0">
                <a:solidFill>
                  <a:srgbClr val="7B7C7E"/>
                </a:solidFill>
              </a:rPr>
              <a:t>12 months impact a </a:t>
            </a:r>
            <a:r>
              <a:rPr lang="en-US" sz="1400" b="1" dirty="0" smtClean="0">
                <a:solidFill>
                  <a:srgbClr val="7B7C7E"/>
                </a:solidFill>
              </a:rPr>
              <a:t>whole year from implemented action event</a:t>
            </a:r>
            <a:r>
              <a:rPr lang="fr-FR" sz="1400" dirty="0" smtClean="0">
                <a:solidFill>
                  <a:srgbClr val="7B7C7E"/>
                </a:solidFill>
              </a:rPr>
              <a:t>.</a:t>
            </a:r>
            <a:endParaRPr lang="en-US" sz="1400" dirty="0" smtClean="0">
              <a:solidFill>
                <a:srgbClr val="7B7C7E"/>
              </a:solidFill>
            </a:endParaRPr>
          </a:p>
        </p:txBody>
      </p:sp>
      <p:graphicFrame>
        <p:nvGraphicFramePr>
          <p:cNvPr id="103514" name="Group 90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512385798"/>
              </p:ext>
            </p:extLst>
          </p:nvPr>
        </p:nvGraphicFramePr>
        <p:xfrm>
          <a:off x="434181" y="2170454"/>
          <a:ext cx="8275637" cy="3778826"/>
        </p:xfrm>
        <a:graphic>
          <a:graphicData uri="http://schemas.openxmlformats.org/drawingml/2006/table">
            <a:tbl>
              <a:tblPr/>
              <a:tblGrid>
                <a:gridCol w="6218065"/>
                <a:gridCol w="2057572"/>
              </a:tblGrid>
              <a:tr h="6000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9EE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EE0"/>
                          </a:solidFill>
                          <a:effectLst/>
                          <a:latin typeface="Arial" pitchFamily="34" charset="0"/>
                        </a:rPr>
                        <a:t>Calculation rule</a:t>
                      </a:r>
                    </a:p>
                  </a:txBody>
                  <a:tcPr marL="87080" marR="87080" marT="45710" marB="45710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9EE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EE0"/>
                          </a:solidFill>
                          <a:effectLst/>
                          <a:latin typeface="Arial" pitchFamily="34" charset="0"/>
                        </a:rPr>
                        <a:t>Impact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9EE0"/>
                        </a:solidFill>
                        <a:effectLst/>
                        <a:latin typeface="Arial" pitchFamily="34" charset="0"/>
                        <a:sym typeface="Arial" pitchFamily="34" charset="0"/>
                      </a:endParaRPr>
                    </a:p>
                  </a:txBody>
                  <a:tcPr marL="87080" marR="8708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7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sym typeface="Arial" pitchFamily="34" charset="0"/>
                        </a:rPr>
                        <a:t>Recurring - Without market / inflation impact (Rule 1)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sym typeface="Arial" pitchFamily="34" charset="0"/>
                      </a:endParaRPr>
                    </a:p>
                  </a:txBody>
                  <a:tcPr marL="87080" marR="87080" marT="45710" marB="45710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Quarterly           =&gt; 1 month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discount / claim =&gt; 1 month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Yearly             =&gt;12 months</a:t>
                      </a:r>
                    </a:p>
                  </a:txBody>
                  <a:tcPr marL="87080" marR="8708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sym typeface="Arial" pitchFamily="34" charset="0"/>
                        </a:rPr>
                        <a:t>Recurring - With market / inflation impact - Validated index (Rule 2)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sym typeface="Arial" pitchFamily="34" charset="0"/>
                        </a:rPr>
                        <a:t>Recurring - With market / inflation impact - No validated index (Rule 3)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sym typeface="Arial" pitchFamily="34" charset="0"/>
                        </a:rPr>
                        <a:t>Recurring - Consumption reduction (Rule 4)</a:t>
                      </a:r>
                    </a:p>
                  </a:txBody>
                  <a:tcPr marL="87080" marR="87080" marT="45710" marB="45710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Quarterly           =&gt; 1 month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Yearly            =&gt; 12 months</a:t>
                      </a:r>
                    </a:p>
                  </a:txBody>
                  <a:tcPr marL="87080" marR="8708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sym typeface="Arial" pitchFamily="34" charset="0"/>
                        </a:rPr>
                        <a:t>Non Recurring - Non CAPEX (Rule 3)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sym typeface="Arial" pitchFamily="34" charset="0"/>
                        </a:rPr>
                        <a:t>Non Recurring - CAPEX (Rule 3)</a:t>
                      </a:r>
                      <a:endParaRPr kumimoji="0" lang="en-GB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sym typeface="Arial" pitchFamily="34" charset="0"/>
                      </a:endParaRPr>
                    </a:p>
                  </a:txBody>
                  <a:tcPr marL="87080" marR="87080" marT="45710" marB="45710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                             1 month</a:t>
                      </a:r>
                    </a:p>
                  </a:txBody>
                  <a:tcPr marL="87080" marR="8708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01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sym typeface="Arial" pitchFamily="34" charset="0"/>
                        </a:rPr>
                        <a:t>Recurring - Payment terms improvement (Rule 5)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sym typeface="Arial" pitchFamily="34" charset="0"/>
                        </a:rPr>
                        <a:t>Recurring - Inventory reduction (Rule 6)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sym typeface="Arial" pitchFamily="34" charset="0"/>
                        </a:rPr>
                        <a:t>Non recurring - Payment terms improvement (Rule 7)</a:t>
                      </a:r>
                    </a:p>
                  </a:txBody>
                  <a:tcPr marL="87080" marR="87080" marT="45710" marB="45710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                             1 month</a:t>
                      </a:r>
                    </a:p>
                  </a:txBody>
                  <a:tcPr marL="87080" marR="87080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606075" y="6430084"/>
            <a:ext cx="5760700" cy="260315"/>
          </a:xfrm>
          <a:prstGeom prst="rect">
            <a:avLst/>
          </a:prstGeom>
        </p:spPr>
        <p:txBody>
          <a:bodyPr/>
          <a:lstStyle/>
          <a:p>
            <a:r>
              <a:rPr sz="1050" dirty="0" smtClean="0">
                <a:solidFill>
                  <a:srgbClr val="7B7C7E"/>
                </a:solidFill>
              </a:rPr>
              <a:t>Solvay PSCE Value Creation</a:t>
            </a:r>
            <a:endParaRPr lang="nl-BE" sz="1050" b="1" dirty="0">
              <a:solidFill>
                <a:srgbClr val="7B7C7E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4017" y="6309320"/>
            <a:ext cx="432164" cy="360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36D3538-E6F5-4FCE-BA67-805E68B46AF7}" type="slidenum">
              <a:rPr lang="nl-BE" sz="1600" smtClean="0">
                <a:solidFill>
                  <a:srgbClr val="7B7C7E"/>
                </a:solidFill>
              </a:rPr>
              <a:t>17</a:t>
            </a:fld>
            <a:endParaRPr lang="nl-BE" sz="1600" dirty="0">
              <a:solidFill>
                <a:srgbClr val="7B7C7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0168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96456" y="319009"/>
            <a:ext cx="8280000" cy="720079"/>
          </a:xfrm>
        </p:spPr>
        <p:txBody>
          <a:bodyPr>
            <a:normAutofit/>
          </a:bodyPr>
          <a:lstStyle/>
          <a:p>
            <a:r>
              <a:rPr lang="en-GB" sz="2000" dirty="0" smtClean="0">
                <a:solidFill>
                  <a:srgbClr val="009EE0"/>
                </a:solidFill>
              </a:rPr>
              <a:t>Workflow process and reporting</a:t>
            </a:r>
            <a:endParaRPr lang="en-GB" sz="2000" dirty="0">
              <a:solidFill>
                <a:srgbClr val="009EE0"/>
              </a:solidFill>
            </a:endParaRPr>
          </a:p>
        </p:txBody>
      </p:sp>
      <p:sp>
        <p:nvSpPr>
          <p:cNvPr id="34" name="Rectangle 28"/>
          <p:cNvSpPr>
            <a:spLocks noChangeArrowheads="1"/>
          </p:cNvSpPr>
          <p:nvPr/>
        </p:nvSpPr>
        <p:spPr bwMode="gray">
          <a:xfrm>
            <a:off x="444540" y="1808905"/>
            <a:ext cx="1376998" cy="446651"/>
          </a:xfrm>
          <a:prstGeom prst="rect">
            <a:avLst/>
          </a:prstGeom>
          <a:solidFill>
            <a:srgbClr val="FFFFFF">
              <a:lumMod val="65000"/>
            </a:srgb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marL="0" marR="0" lvl="0" indent="0" algn="ctr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Arial" charset="0"/>
              </a:rPr>
              <a:t>Idea</a:t>
            </a:r>
            <a:endParaRPr kumimoji="0" lang="en-GB" sz="13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Arial" charset="0"/>
            </a:endParaRPr>
          </a:p>
        </p:txBody>
      </p:sp>
      <p:sp>
        <p:nvSpPr>
          <p:cNvPr id="36" name="Rectangle 30"/>
          <p:cNvSpPr>
            <a:spLocks noChangeArrowheads="1"/>
          </p:cNvSpPr>
          <p:nvPr/>
        </p:nvSpPr>
        <p:spPr bwMode="gray">
          <a:xfrm>
            <a:off x="444540" y="2374728"/>
            <a:ext cx="1376998" cy="1012472"/>
          </a:xfrm>
          <a:prstGeom prst="rect">
            <a:avLst/>
          </a:prstGeom>
          <a:solidFill>
            <a:srgbClr val="FFFFFF">
              <a:lumMod val="65000"/>
            </a:srgb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marL="0" marR="0" lvl="0" indent="0" algn="ctr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Arial" charset="0"/>
              </a:rPr>
              <a:t>In progress</a:t>
            </a:r>
          </a:p>
        </p:txBody>
      </p:sp>
      <p:sp>
        <p:nvSpPr>
          <p:cNvPr id="37" name="Rectangle 35"/>
          <p:cNvSpPr>
            <a:spLocks noChangeArrowheads="1"/>
          </p:cNvSpPr>
          <p:nvPr/>
        </p:nvSpPr>
        <p:spPr bwMode="gray">
          <a:xfrm>
            <a:off x="444540" y="3506369"/>
            <a:ext cx="1376998" cy="2144115"/>
          </a:xfrm>
          <a:prstGeom prst="rect">
            <a:avLst/>
          </a:prstGeom>
          <a:solidFill>
            <a:srgbClr val="FFFFFF">
              <a:lumMod val="65000"/>
            </a:srgb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marL="0" marR="0" lvl="0" indent="0" algn="ctr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Arial" charset="0"/>
              </a:rPr>
              <a:t>Implemented</a:t>
            </a:r>
          </a:p>
        </p:txBody>
      </p:sp>
      <p:sp>
        <p:nvSpPr>
          <p:cNvPr id="38" name="Rectangle 28"/>
          <p:cNvSpPr>
            <a:spLocks noChangeArrowheads="1"/>
          </p:cNvSpPr>
          <p:nvPr/>
        </p:nvSpPr>
        <p:spPr bwMode="gray">
          <a:xfrm>
            <a:off x="2159445" y="1808905"/>
            <a:ext cx="1203781" cy="446651"/>
          </a:xfrm>
          <a:prstGeom prst="rect">
            <a:avLst/>
          </a:prstGeom>
          <a:solidFill>
            <a:srgbClr val="BFBFBF">
              <a:lumMod val="20000"/>
              <a:lumOff val="80000"/>
            </a:srgb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marL="0" marR="0" lvl="0" indent="0" algn="ctr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charset="0"/>
              </a:rPr>
              <a:t>Idea</a:t>
            </a:r>
            <a:endParaRPr kumimoji="0" lang="en-GB" sz="13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Arial" charset="0"/>
            </a:endParaRPr>
          </a:p>
        </p:txBody>
      </p:sp>
      <p:sp>
        <p:nvSpPr>
          <p:cNvPr id="40" name="Rectangle 30"/>
          <p:cNvSpPr>
            <a:spLocks noChangeArrowheads="1"/>
          </p:cNvSpPr>
          <p:nvPr/>
        </p:nvSpPr>
        <p:spPr bwMode="gray">
          <a:xfrm>
            <a:off x="2159445" y="2374728"/>
            <a:ext cx="1203781" cy="1012471"/>
          </a:xfrm>
          <a:prstGeom prst="rect">
            <a:avLst/>
          </a:prstGeom>
          <a:solidFill>
            <a:srgbClr val="BFBFBF">
              <a:lumMod val="20000"/>
              <a:lumOff val="80000"/>
            </a:srgb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marL="0" marR="0" lvl="0" indent="0" algn="ctr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charset="0"/>
              </a:rPr>
              <a:t>Idea</a:t>
            </a:r>
            <a:endParaRPr kumimoji="0" lang="en-GB" sz="13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Arial" charset="0"/>
            </a:endParaRPr>
          </a:p>
        </p:txBody>
      </p:sp>
      <p:sp>
        <p:nvSpPr>
          <p:cNvPr id="41" name="Rectangle 34"/>
          <p:cNvSpPr>
            <a:spLocks noChangeArrowheads="1"/>
          </p:cNvSpPr>
          <p:nvPr/>
        </p:nvSpPr>
        <p:spPr bwMode="gray">
          <a:xfrm>
            <a:off x="2159445" y="3506369"/>
            <a:ext cx="1203781" cy="446651"/>
          </a:xfrm>
          <a:prstGeom prst="rect">
            <a:avLst/>
          </a:prstGeom>
          <a:solidFill>
            <a:srgbClr val="BFBFBF">
              <a:lumMod val="20000"/>
              <a:lumOff val="80000"/>
            </a:srgb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marL="0" marR="0" lvl="0" indent="0" algn="ctr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0" dirty="0" smtClean="0">
                <a:solidFill>
                  <a:srgbClr val="000000"/>
                </a:solidFill>
                <a:cs typeface="Arial" charset="0"/>
              </a:rPr>
              <a:t>Under Financial Approval</a:t>
            </a:r>
            <a:endParaRPr kumimoji="0" lang="en-GB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Arial" charset="0"/>
            </a:endParaRPr>
          </a:p>
        </p:txBody>
      </p:sp>
      <p:sp>
        <p:nvSpPr>
          <p:cNvPr id="44" name="Rectangle 35"/>
          <p:cNvSpPr>
            <a:spLocks noChangeArrowheads="1"/>
          </p:cNvSpPr>
          <p:nvPr/>
        </p:nvSpPr>
        <p:spPr bwMode="gray">
          <a:xfrm>
            <a:off x="2159445" y="4073542"/>
            <a:ext cx="1203781" cy="445299"/>
          </a:xfrm>
          <a:prstGeom prst="rect">
            <a:avLst/>
          </a:prstGeom>
          <a:solidFill>
            <a:srgbClr val="BFBFBF">
              <a:lumMod val="20000"/>
              <a:lumOff val="80000"/>
            </a:srgb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marL="0" marR="0" lvl="0" indent="0" algn="ctr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charset="0"/>
              </a:rPr>
              <a:t>Validated</a:t>
            </a:r>
            <a:endParaRPr kumimoji="0" lang="en-GB" sz="13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Arial" charset="0"/>
            </a:endParaRPr>
          </a:p>
        </p:txBody>
      </p:sp>
      <p:sp>
        <p:nvSpPr>
          <p:cNvPr id="45" name="Rectangle 35"/>
          <p:cNvSpPr>
            <a:spLocks noChangeArrowheads="1"/>
          </p:cNvSpPr>
          <p:nvPr/>
        </p:nvSpPr>
        <p:spPr bwMode="gray">
          <a:xfrm>
            <a:off x="2159445" y="4638011"/>
            <a:ext cx="1203781" cy="446651"/>
          </a:xfrm>
          <a:prstGeom prst="rect">
            <a:avLst/>
          </a:prstGeom>
          <a:solidFill>
            <a:srgbClr val="BFBFBF">
              <a:lumMod val="20000"/>
              <a:lumOff val="80000"/>
            </a:srgb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marL="0" marR="0" lvl="0" indent="0" algn="ctr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charset="0"/>
              </a:rPr>
              <a:t>Rejected</a:t>
            </a:r>
            <a:endParaRPr kumimoji="0" lang="en-GB" sz="13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Arial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44540" y="1196752"/>
            <a:ext cx="1251582" cy="584775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9EE0"/>
                </a:solidFill>
                <a:effectLst/>
                <a:uLnTx/>
                <a:uFillTx/>
                <a:cs typeface="Arial" charset="0"/>
              </a:rPr>
              <a:t>Action Status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009EE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2159445" y="1196752"/>
            <a:ext cx="1301485" cy="584775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r>
              <a:rPr lang="en-GB" sz="1600" b="1" dirty="0" smtClean="0">
                <a:solidFill>
                  <a:srgbClr val="009EE0"/>
                </a:solidFill>
                <a:cs typeface="Arial" charset="0"/>
              </a:rPr>
              <a:t>Benefit Status</a:t>
            </a:r>
            <a:endParaRPr lang="en-GB" sz="1600" b="1" dirty="0">
              <a:solidFill>
                <a:srgbClr val="009EE0"/>
              </a:solidFill>
              <a:cs typeface="Arial" charset="0"/>
            </a:endParaRPr>
          </a:p>
        </p:txBody>
      </p:sp>
      <p:sp>
        <p:nvSpPr>
          <p:cNvPr id="48" name="Rectangle 35"/>
          <p:cNvSpPr>
            <a:spLocks noChangeArrowheads="1"/>
          </p:cNvSpPr>
          <p:nvPr/>
        </p:nvSpPr>
        <p:spPr bwMode="gray">
          <a:xfrm>
            <a:off x="2159445" y="5203832"/>
            <a:ext cx="1203781" cy="446651"/>
          </a:xfrm>
          <a:prstGeom prst="rect">
            <a:avLst/>
          </a:prstGeom>
          <a:solidFill>
            <a:srgbClr val="BFBFBF">
              <a:lumMod val="20000"/>
              <a:lumOff val="80000"/>
            </a:srgb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marL="0" marR="0" lvl="0" indent="0" algn="ctr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charset="0"/>
              </a:rPr>
              <a:t>Cancelled</a:t>
            </a:r>
            <a:endParaRPr kumimoji="0" lang="en-GB" sz="13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Arial" charset="0"/>
            </a:endParaRPr>
          </a:p>
        </p:txBody>
      </p:sp>
      <p:sp>
        <p:nvSpPr>
          <p:cNvPr id="49" name="Rectangle 28"/>
          <p:cNvSpPr>
            <a:spLocks noChangeArrowheads="1"/>
          </p:cNvSpPr>
          <p:nvPr/>
        </p:nvSpPr>
        <p:spPr bwMode="gray">
          <a:xfrm>
            <a:off x="3805607" y="1810258"/>
            <a:ext cx="1665057" cy="446651"/>
          </a:xfrm>
          <a:prstGeom prst="rect">
            <a:avLst/>
          </a:prstGeom>
          <a:solidFill>
            <a:srgbClr val="009EE0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marL="0" marR="0" lvl="0" indent="0" algn="ctr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Arial" charset="0"/>
              </a:rPr>
              <a:t>Buyer</a:t>
            </a:r>
            <a:endParaRPr kumimoji="0" lang="en-GB" sz="13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Arial" charset="0"/>
            </a:endParaRPr>
          </a:p>
        </p:txBody>
      </p:sp>
      <p:sp>
        <p:nvSpPr>
          <p:cNvPr id="51" name="Rectangle 30"/>
          <p:cNvSpPr>
            <a:spLocks noChangeArrowheads="1"/>
          </p:cNvSpPr>
          <p:nvPr/>
        </p:nvSpPr>
        <p:spPr bwMode="gray">
          <a:xfrm>
            <a:off x="3805607" y="2374728"/>
            <a:ext cx="1665057" cy="1013823"/>
          </a:xfrm>
          <a:prstGeom prst="rect">
            <a:avLst/>
          </a:prstGeom>
          <a:solidFill>
            <a:srgbClr val="009EE0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marL="0" marR="0" lvl="0" indent="0" algn="ctr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Arial" charset="0"/>
              </a:rPr>
              <a:t>Buyer</a:t>
            </a:r>
            <a:endParaRPr kumimoji="0" lang="en-GB" sz="13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Arial" charset="0"/>
            </a:endParaRPr>
          </a:p>
        </p:txBody>
      </p:sp>
      <p:sp>
        <p:nvSpPr>
          <p:cNvPr id="52" name="Rectangle 34"/>
          <p:cNvSpPr>
            <a:spLocks noChangeArrowheads="1"/>
          </p:cNvSpPr>
          <p:nvPr/>
        </p:nvSpPr>
        <p:spPr bwMode="gray">
          <a:xfrm>
            <a:off x="3805607" y="3507721"/>
            <a:ext cx="1665057" cy="44665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marL="0" marR="0" lvl="0" indent="0" algn="ctr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Arial" charset="0"/>
              </a:rPr>
              <a:t>Controller</a:t>
            </a:r>
            <a:endParaRPr kumimoji="0" lang="en-GB" sz="13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Arial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3876700" y="1196752"/>
            <a:ext cx="1800200" cy="584775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r>
              <a:rPr lang="en-GB" sz="1600" b="1" dirty="0" smtClean="0">
                <a:solidFill>
                  <a:srgbClr val="009EE0"/>
                </a:solidFill>
                <a:cs typeface="Arial" charset="0"/>
              </a:rPr>
              <a:t>Responsible </a:t>
            </a:r>
            <a:br>
              <a:rPr lang="en-GB" sz="1600" b="1" dirty="0" smtClean="0">
                <a:solidFill>
                  <a:srgbClr val="009EE0"/>
                </a:solidFill>
                <a:cs typeface="Arial" charset="0"/>
              </a:rPr>
            </a:br>
            <a:r>
              <a:rPr lang="en-GB" sz="1600" b="1" dirty="0" smtClean="0">
                <a:solidFill>
                  <a:srgbClr val="009EE0"/>
                </a:solidFill>
                <a:cs typeface="Arial" charset="0"/>
              </a:rPr>
              <a:t>to go forward</a:t>
            </a:r>
            <a:endParaRPr lang="en-GB" sz="1600" b="1" dirty="0">
              <a:solidFill>
                <a:srgbClr val="009EE0"/>
              </a:solidFill>
              <a:cs typeface="Arial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5754100" y="1196752"/>
            <a:ext cx="2778339" cy="338554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r>
              <a:rPr lang="en-GB" sz="1600" b="1" dirty="0" smtClean="0">
                <a:solidFill>
                  <a:srgbClr val="009EE0"/>
                </a:solidFill>
                <a:cs typeface="Arial" charset="0"/>
              </a:rPr>
              <a:t>Reporting</a:t>
            </a:r>
            <a:endParaRPr lang="en-GB" sz="1600" b="1" dirty="0">
              <a:solidFill>
                <a:srgbClr val="009EE0"/>
              </a:solidFill>
              <a:cs typeface="Arial" charset="0"/>
            </a:endParaRPr>
          </a:p>
        </p:txBody>
      </p:sp>
      <p:sp>
        <p:nvSpPr>
          <p:cNvPr id="57" name="Line 54"/>
          <p:cNvSpPr>
            <a:spLocks noChangeShapeType="1"/>
          </p:cNvSpPr>
          <p:nvPr/>
        </p:nvSpPr>
        <p:spPr bwMode="gray">
          <a:xfrm rot="5400000">
            <a:off x="3056732" y="817829"/>
            <a:ext cx="0" cy="5240335"/>
          </a:xfrm>
          <a:prstGeom prst="line">
            <a:avLst/>
          </a:prstGeom>
          <a:noFill/>
          <a:ln w="9525">
            <a:solidFill>
              <a:srgbClr val="5B5B5B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3152" tIns="73152" rIns="73152" bIns="7315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58" name="Line 54"/>
          <p:cNvSpPr>
            <a:spLocks noChangeShapeType="1"/>
          </p:cNvSpPr>
          <p:nvPr/>
        </p:nvSpPr>
        <p:spPr bwMode="gray">
          <a:xfrm rot="5400000">
            <a:off x="4606320" y="-1809614"/>
            <a:ext cx="0" cy="8256211"/>
          </a:xfrm>
          <a:prstGeom prst="line">
            <a:avLst/>
          </a:prstGeom>
          <a:noFill/>
          <a:ln w="9525">
            <a:solidFill>
              <a:srgbClr val="5B5B5B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3152" tIns="73152" rIns="73152" bIns="7315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59" name="Line 54"/>
          <p:cNvSpPr>
            <a:spLocks noChangeShapeType="1"/>
          </p:cNvSpPr>
          <p:nvPr/>
        </p:nvSpPr>
        <p:spPr bwMode="gray">
          <a:xfrm rot="5400000" flipH="1">
            <a:off x="3918173" y="2250513"/>
            <a:ext cx="0" cy="3517454"/>
          </a:xfrm>
          <a:prstGeom prst="line">
            <a:avLst/>
          </a:prstGeom>
          <a:noFill/>
          <a:ln w="9525">
            <a:solidFill>
              <a:srgbClr val="5B5B5B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3152" tIns="73152" rIns="73152" bIns="7315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60" name="Rectangle 34"/>
          <p:cNvSpPr>
            <a:spLocks noChangeArrowheads="1"/>
          </p:cNvSpPr>
          <p:nvPr/>
        </p:nvSpPr>
        <p:spPr bwMode="gray">
          <a:xfrm>
            <a:off x="5754101" y="1810259"/>
            <a:ext cx="2922355" cy="2829106"/>
          </a:xfrm>
          <a:prstGeom prst="rect">
            <a:avLst/>
          </a:prstGeom>
          <a:solidFill>
            <a:srgbClr val="FFFFFF"/>
          </a:solidFill>
          <a:ln w="28575" cap="flat" cmpd="sng" algn="ctr">
            <a:solidFill>
              <a:srgbClr val="FF0000"/>
            </a:solidFill>
            <a:prstDash val="solid"/>
          </a:ln>
          <a:effectLst/>
          <a:extLst/>
        </p:spPr>
        <p:txBody>
          <a:bodyPr vert="horz" rtlCol="0" anchor="t" anchorCtr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Visible</a:t>
            </a:r>
          </a:p>
        </p:txBody>
      </p:sp>
      <p:sp>
        <p:nvSpPr>
          <p:cNvPr id="61" name="Rectangle 34"/>
          <p:cNvSpPr>
            <a:spLocks noChangeArrowheads="1"/>
          </p:cNvSpPr>
          <p:nvPr/>
        </p:nvSpPr>
        <p:spPr bwMode="gray">
          <a:xfrm>
            <a:off x="5868144" y="3506368"/>
            <a:ext cx="2664296" cy="1072058"/>
          </a:xfrm>
          <a:prstGeom prst="rect">
            <a:avLst/>
          </a:prstGeom>
          <a:solidFill>
            <a:srgbClr val="FFFFFF"/>
          </a:solidFill>
          <a:ln w="28575" cap="flat" cmpd="sng" algn="ctr">
            <a:solidFill>
              <a:srgbClr val="00B0F0"/>
            </a:solidFill>
            <a:prstDash val="solid"/>
          </a:ln>
          <a:effectLst/>
          <a:extLst/>
        </p:spPr>
        <p:txBody>
          <a:bodyPr vert="horz" rtlCol="0" anchor="t" anchorCtr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9EE0"/>
                </a:solidFill>
                <a:effectLst/>
                <a:uLnTx/>
                <a:uFillTx/>
                <a:latin typeface="Arial"/>
              </a:rPr>
              <a:t>Implemented</a:t>
            </a:r>
          </a:p>
        </p:txBody>
      </p:sp>
      <p:sp>
        <p:nvSpPr>
          <p:cNvPr id="62" name="Rectangle 34"/>
          <p:cNvSpPr>
            <a:spLocks noChangeArrowheads="1"/>
          </p:cNvSpPr>
          <p:nvPr/>
        </p:nvSpPr>
        <p:spPr bwMode="gray">
          <a:xfrm>
            <a:off x="6012160" y="4073542"/>
            <a:ext cx="2376264" cy="445299"/>
          </a:xfrm>
          <a:prstGeom prst="rect">
            <a:avLst/>
          </a:prstGeom>
          <a:solidFill>
            <a:srgbClr val="FFFFFF"/>
          </a:solidFill>
          <a:ln w="28575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</a:ln>
          <a:effectLst/>
          <a:extLst/>
        </p:spPr>
        <p:txBody>
          <a:bodyPr vert="horz" rtlCol="0" anchor="t" anchorCtr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/>
              </a:rPr>
              <a:t>Validated</a:t>
            </a:r>
          </a:p>
        </p:txBody>
      </p:sp>
      <p:sp>
        <p:nvSpPr>
          <p:cNvPr id="63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606075" y="6430084"/>
            <a:ext cx="5760700" cy="260315"/>
          </a:xfrm>
          <a:prstGeom prst="rect">
            <a:avLst/>
          </a:prstGeom>
        </p:spPr>
        <p:txBody>
          <a:bodyPr/>
          <a:lstStyle/>
          <a:p>
            <a:r>
              <a:rPr sz="1050" dirty="0" smtClean="0">
                <a:solidFill>
                  <a:srgbClr val="7B7C7E"/>
                </a:solidFill>
              </a:rPr>
              <a:t>Solvay PSCE Value Creation</a:t>
            </a:r>
            <a:endParaRPr lang="nl-BE" sz="1050" b="1" dirty="0">
              <a:solidFill>
                <a:srgbClr val="7B7C7E"/>
              </a:solidFill>
            </a:endParaRPr>
          </a:p>
        </p:txBody>
      </p:sp>
      <p:sp>
        <p:nvSpPr>
          <p:cNvPr id="64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4017" y="6309320"/>
            <a:ext cx="432164" cy="360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36D3538-E6F5-4FCE-BA67-805E68B46AF7}" type="slidenum">
              <a:rPr lang="nl-BE" sz="1600" smtClean="0">
                <a:solidFill>
                  <a:srgbClr val="7B7C7E"/>
                </a:solidFill>
              </a:rPr>
              <a:t>18</a:t>
            </a:fld>
            <a:endParaRPr lang="nl-BE" sz="1600" dirty="0">
              <a:solidFill>
                <a:srgbClr val="7B7C7E"/>
              </a:solidFill>
            </a:endParaRPr>
          </a:p>
        </p:txBody>
      </p:sp>
      <p:sp>
        <p:nvSpPr>
          <p:cNvPr id="32" name="Rectangle 28"/>
          <p:cNvSpPr>
            <a:spLocks noChangeArrowheads="1"/>
          </p:cNvSpPr>
          <p:nvPr/>
        </p:nvSpPr>
        <p:spPr bwMode="gray">
          <a:xfrm>
            <a:off x="3773791" y="4639364"/>
            <a:ext cx="1665057" cy="446651"/>
          </a:xfrm>
          <a:prstGeom prst="rect">
            <a:avLst/>
          </a:prstGeom>
          <a:solidFill>
            <a:srgbClr val="009EE0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marL="0" marR="0" lvl="0" indent="0" algn="ctr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Arial" charset="0"/>
              </a:rPr>
              <a:t>Buyer</a:t>
            </a:r>
            <a:endParaRPr kumimoji="0" lang="en-GB" sz="13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Arial" charset="0"/>
            </a:endParaRPr>
          </a:p>
        </p:txBody>
      </p:sp>
      <p:sp>
        <p:nvSpPr>
          <p:cNvPr id="33" name="Line 54"/>
          <p:cNvSpPr>
            <a:spLocks noChangeShapeType="1"/>
          </p:cNvSpPr>
          <p:nvPr/>
        </p:nvSpPr>
        <p:spPr bwMode="gray">
          <a:xfrm rot="5400000" flipH="1">
            <a:off x="3918172" y="2819699"/>
            <a:ext cx="0" cy="3517454"/>
          </a:xfrm>
          <a:prstGeom prst="line">
            <a:avLst/>
          </a:prstGeom>
          <a:noFill/>
          <a:ln w="9525">
            <a:solidFill>
              <a:srgbClr val="5B5B5B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3152" tIns="73152" rIns="73152" bIns="7315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3372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34"/>
          <p:cNvSpPr>
            <a:spLocks noChangeArrowheads="1"/>
          </p:cNvSpPr>
          <p:nvPr/>
        </p:nvSpPr>
        <p:spPr bwMode="gray">
          <a:xfrm>
            <a:off x="1322558" y="1268760"/>
            <a:ext cx="5841731" cy="4462602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</a:ln>
          <a:effectLst/>
          <a:extLst/>
        </p:spPr>
        <p:txBody>
          <a:bodyPr rtlCol="0" anchor="t" anchorCtr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Visible</a:t>
            </a:r>
          </a:p>
        </p:txBody>
      </p:sp>
      <p:sp>
        <p:nvSpPr>
          <p:cNvPr id="22" name="Rectangle 34"/>
          <p:cNvSpPr>
            <a:spLocks noChangeArrowheads="1"/>
          </p:cNvSpPr>
          <p:nvPr/>
        </p:nvSpPr>
        <p:spPr bwMode="gray">
          <a:xfrm>
            <a:off x="2903708" y="1942759"/>
            <a:ext cx="4146616" cy="3703156"/>
          </a:xfrm>
          <a:prstGeom prst="rect">
            <a:avLst/>
          </a:prstGeom>
          <a:noFill/>
          <a:ln w="38100" cap="flat" cmpd="sng" algn="ctr">
            <a:solidFill>
              <a:srgbClr val="00B0F0"/>
            </a:solidFill>
            <a:prstDash val="solid"/>
          </a:ln>
          <a:effectLst/>
          <a:extLst/>
        </p:spPr>
        <p:txBody>
          <a:bodyPr rtlCol="0" anchor="t" anchorCtr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9EE0"/>
                </a:solidFill>
                <a:effectLst/>
                <a:uLnTx/>
                <a:uFillTx/>
                <a:latin typeface="Arial"/>
              </a:rPr>
              <a:t>Implemented</a:t>
            </a:r>
          </a:p>
        </p:txBody>
      </p:sp>
      <p:sp>
        <p:nvSpPr>
          <p:cNvPr id="23" name="Rectangle 34"/>
          <p:cNvSpPr>
            <a:spLocks noChangeArrowheads="1"/>
          </p:cNvSpPr>
          <p:nvPr/>
        </p:nvSpPr>
        <p:spPr bwMode="gray">
          <a:xfrm>
            <a:off x="5076056" y="2552323"/>
            <a:ext cx="1800201" cy="2928418"/>
          </a:xfrm>
          <a:prstGeom prst="rect">
            <a:avLst/>
          </a:prstGeom>
          <a:noFill/>
          <a:ln w="38100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</a:ln>
          <a:effectLst/>
          <a:extLst/>
        </p:spPr>
        <p:txBody>
          <a:bodyPr rtlCol="0" anchor="t" anchorCtr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/>
              </a:rPr>
              <a:t>Validated</a:t>
            </a:r>
          </a:p>
        </p:txBody>
      </p:sp>
      <p:sp>
        <p:nvSpPr>
          <p:cNvPr id="24" name="Rectangle 28"/>
          <p:cNvSpPr>
            <a:spLocks noChangeArrowheads="1"/>
          </p:cNvSpPr>
          <p:nvPr/>
        </p:nvSpPr>
        <p:spPr bwMode="gray">
          <a:xfrm>
            <a:off x="1980018" y="4016533"/>
            <a:ext cx="1881782" cy="81961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marL="0" marR="0" lvl="0" indent="0" algn="ctr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9EE0"/>
                </a:solidFill>
                <a:effectLst/>
                <a:uLnTx/>
                <a:uFillTx/>
                <a:cs typeface="Arial" charset="0"/>
              </a:rPr>
              <a:t>Buyers</a:t>
            </a: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charset="0"/>
              </a:rPr>
              <a:t> push their actions</a:t>
            </a: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Arial" charset="0"/>
            </a:endParaRPr>
          </a:p>
        </p:txBody>
      </p:sp>
      <p:sp>
        <p:nvSpPr>
          <p:cNvPr id="25" name="Rectangle 28"/>
          <p:cNvSpPr>
            <a:spLocks noChangeArrowheads="1"/>
          </p:cNvSpPr>
          <p:nvPr/>
        </p:nvSpPr>
        <p:spPr bwMode="gray">
          <a:xfrm>
            <a:off x="4111585" y="4016533"/>
            <a:ext cx="2097806" cy="121266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marL="0" marR="0" lvl="0" indent="0" algn="ctr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LnTx/>
                <a:uFillTx/>
                <a:cs typeface="Arial" charset="0"/>
              </a:rPr>
              <a:t>Controller</a:t>
            </a: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cs typeface="Arial" charset="0"/>
              </a:rPr>
              <a:t> </a:t>
            </a: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charset="0"/>
              </a:rPr>
              <a:t>validate the expected benefits</a:t>
            </a: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Arial" charset="0"/>
            </a:endParaRPr>
          </a:p>
        </p:txBody>
      </p:sp>
      <p:sp>
        <p:nvSpPr>
          <p:cNvPr id="26" name="Flèche droite 25"/>
          <p:cNvSpPr/>
          <p:nvPr/>
        </p:nvSpPr>
        <p:spPr>
          <a:xfrm>
            <a:off x="2555284" y="3068960"/>
            <a:ext cx="864096" cy="725377"/>
          </a:xfrm>
          <a:prstGeom prst="rightArrow">
            <a:avLst/>
          </a:prstGeom>
          <a:solidFill>
            <a:srgbClr val="009EE0"/>
          </a:solidFill>
          <a:ln w="25400" cap="flat" cmpd="sng" algn="ctr">
            <a:solidFill>
              <a:srgbClr val="DAEDE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7" name="Flèche droite 26"/>
          <p:cNvSpPr/>
          <p:nvPr/>
        </p:nvSpPr>
        <p:spPr>
          <a:xfrm>
            <a:off x="4790539" y="3068960"/>
            <a:ext cx="864096" cy="725377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 w="25400" cap="flat" cmpd="sng" algn="ctr">
            <a:solidFill>
              <a:schemeClr val="accent5">
                <a:lumMod val="40000"/>
                <a:lumOff val="6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606075" y="6430084"/>
            <a:ext cx="5760700" cy="260315"/>
          </a:xfrm>
          <a:prstGeom prst="rect">
            <a:avLst/>
          </a:prstGeom>
        </p:spPr>
        <p:txBody>
          <a:bodyPr/>
          <a:lstStyle/>
          <a:p>
            <a:r>
              <a:rPr sz="1050" dirty="0" smtClean="0">
                <a:solidFill>
                  <a:srgbClr val="7B7C7E"/>
                </a:solidFill>
              </a:rPr>
              <a:t>Solvay PSCE Value Creation</a:t>
            </a:r>
            <a:endParaRPr lang="nl-BE" sz="1050" b="1" dirty="0">
              <a:solidFill>
                <a:srgbClr val="7B7C7E"/>
              </a:solidFill>
            </a:endParaRPr>
          </a:p>
        </p:txBody>
      </p:sp>
      <p:sp>
        <p:nvSpPr>
          <p:cNvPr id="29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4017" y="6309320"/>
            <a:ext cx="432164" cy="360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36D3538-E6F5-4FCE-BA67-805E68B46AF7}" type="slidenum">
              <a:rPr lang="nl-BE" sz="1600" smtClean="0">
                <a:solidFill>
                  <a:srgbClr val="7B7C7E"/>
                </a:solidFill>
              </a:rPr>
              <a:t>19</a:t>
            </a:fld>
            <a:endParaRPr lang="nl-BE" sz="1600" dirty="0">
              <a:solidFill>
                <a:srgbClr val="7B7C7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081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4684145" y="1232837"/>
            <a:ext cx="4209382" cy="156462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20000"/>
                  <a:lumOff val="80000"/>
                  <a:alpha val="55000"/>
                </a:schemeClr>
              </a:gs>
              <a:gs pos="38000">
                <a:schemeClr val="bg1">
                  <a:alpha val="0"/>
                </a:schemeClr>
              </a:gs>
            </a:gsLst>
            <a:lin ang="660000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BE" b="1" dirty="0" smtClean="0">
              <a:solidFill>
                <a:srgbClr val="000000"/>
              </a:solidFill>
            </a:endParaRPr>
          </a:p>
        </p:txBody>
      </p:sp>
      <p:pic>
        <p:nvPicPr>
          <p:cNvPr id="44" name="Shape 49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20818090">
            <a:off x="-208056" y="3229593"/>
            <a:ext cx="8960349" cy="2189437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Rectangle 45"/>
          <p:cNvSpPr/>
          <p:nvPr/>
        </p:nvSpPr>
        <p:spPr>
          <a:xfrm>
            <a:off x="1434397" y="2601215"/>
            <a:ext cx="6302260" cy="161987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BE" b="1" dirty="0" smtClean="0">
              <a:solidFill>
                <a:srgbClr val="000000"/>
              </a:solidFill>
            </a:endParaRPr>
          </a:p>
        </p:txBody>
      </p:sp>
      <p:graphicFrame>
        <p:nvGraphicFramePr>
          <p:cNvPr id="38" name="Tab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2042553"/>
              </p:ext>
            </p:extLst>
          </p:nvPr>
        </p:nvGraphicFramePr>
        <p:xfrm>
          <a:off x="1612148" y="2670760"/>
          <a:ext cx="6119441" cy="1464672"/>
        </p:xfrm>
        <a:graphic>
          <a:graphicData uri="http://schemas.openxmlformats.org/drawingml/2006/table">
            <a:tbl>
              <a:tblPr firstRow="1" bandRow="1"/>
              <a:tblGrid>
                <a:gridCol w="1085221"/>
                <a:gridCol w="5034220"/>
              </a:tblGrid>
              <a:tr h="488224">
                <a:tc>
                  <a:txBody>
                    <a:bodyPr/>
                    <a:lstStyle/>
                    <a:p>
                      <a:pPr algn="ctr"/>
                      <a:r>
                        <a:rPr lang="fr-FR" sz="2400" b="1" noProof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1</a:t>
                      </a:r>
                      <a:endParaRPr lang="en-US" sz="2400" b="1" noProof="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0" marR="0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noProof="0" dirty="0" smtClean="0">
                          <a:solidFill>
                            <a:schemeClr val="tx2"/>
                          </a:solidFill>
                        </a:rPr>
                        <a:t>Introduction</a:t>
                      </a:r>
                      <a:endParaRPr lang="en-US" sz="1600" b="1" noProof="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88224">
                <a:tc>
                  <a:txBody>
                    <a:bodyPr/>
                    <a:lstStyle/>
                    <a:p>
                      <a:pPr algn="ctr"/>
                      <a:r>
                        <a:rPr lang="fr-FR" sz="2400" b="1" noProof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</a:t>
                      </a:r>
                      <a:endParaRPr lang="en-US" sz="2400" b="1" noProof="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0" marR="0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noProof="0" dirty="0" smtClean="0">
                          <a:solidFill>
                            <a:schemeClr val="tx2"/>
                          </a:solidFill>
                        </a:rPr>
                        <a:t>Benefits Calculation Rules</a:t>
                      </a:r>
                      <a:endParaRPr lang="en-US" sz="1600" b="1" noProof="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8822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="1" kern="1200" noProof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US" sz="2400" b="1" kern="1200" noProof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noProof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Convergence Value Creation Presentation </a:t>
                      </a:r>
                    </a:p>
                  </a:txBody>
                  <a:tcPr marL="0" marR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cxnSp>
        <p:nvCxnSpPr>
          <p:cNvPr id="40" name="Straight Connector 39"/>
          <p:cNvCxnSpPr/>
          <p:nvPr/>
        </p:nvCxnSpPr>
        <p:spPr>
          <a:xfrm>
            <a:off x="1616657" y="2602565"/>
            <a:ext cx="6120000" cy="0"/>
          </a:xfrm>
          <a:prstGeom prst="line">
            <a:avLst/>
          </a:prstGeom>
          <a:ln w="19050" cap="rnd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1616657" y="4149080"/>
            <a:ext cx="6120000" cy="0"/>
          </a:xfrm>
          <a:prstGeom prst="line">
            <a:avLst/>
          </a:prstGeom>
          <a:ln w="19050" cap="rnd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Shape 316"/>
          <p:cNvSpPr txBox="1"/>
          <p:nvPr/>
        </p:nvSpPr>
        <p:spPr>
          <a:xfrm>
            <a:off x="284282" y="99544"/>
            <a:ext cx="7632546" cy="114298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>
                <a:srgbClr val="009EE0"/>
              </a:buClr>
              <a:buSzPct val="25000"/>
            </a:pPr>
            <a:r>
              <a:rPr lang="nl-BE" sz="2000" b="1" dirty="0" smtClean="0">
                <a:solidFill>
                  <a:srgbClr val="009EE0"/>
                </a:solidFill>
                <a:latin typeface="Arial"/>
                <a:ea typeface="Arial"/>
                <a:cs typeface="Arial"/>
                <a:sym typeface="Arial"/>
              </a:rPr>
              <a:t>Agenda</a:t>
            </a:r>
            <a:endParaRPr lang="nl-BE" sz="2000" b="1" dirty="0">
              <a:solidFill>
                <a:srgbClr val="009E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7167694" y="115175"/>
            <a:ext cx="1387901" cy="1119812"/>
            <a:chOff x="6242240" y="-654820"/>
            <a:chExt cx="2620353" cy="2114205"/>
          </a:xfrm>
        </p:grpSpPr>
        <p:pic>
          <p:nvPicPr>
            <p:cNvPr id="15" name="Picture 14" descr="Powerpoint elements-2.png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242240" y="-654820"/>
              <a:ext cx="1360222" cy="2114205"/>
            </a:xfrm>
            <a:prstGeom prst="rect">
              <a:avLst/>
            </a:prstGeom>
          </p:spPr>
        </p:pic>
        <p:pic>
          <p:nvPicPr>
            <p:cNvPr id="16" name="Picture 15" descr="Powerpoint elements-2.png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306874" y="-654820"/>
              <a:ext cx="1555719" cy="2114205"/>
            </a:xfrm>
            <a:prstGeom prst="rect">
              <a:avLst/>
            </a:prstGeom>
          </p:spPr>
        </p:pic>
      </p:grpSp>
      <p:pic>
        <p:nvPicPr>
          <p:cNvPr id="18" name="Picture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9579" y="238817"/>
            <a:ext cx="1053872" cy="1053872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606075" y="6430084"/>
            <a:ext cx="5760700" cy="260315"/>
          </a:xfrm>
          <a:prstGeom prst="rect">
            <a:avLst/>
          </a:prstGeom>
        </p:spPr>
        <p:txBody>
          <a:bodyPr/>
          <a:lstStyle/>
          <a:p>
            <a:r>
              <a:rPr sz="1050" dirty="0" smtClean="0">
                <a:solidFill>
                  <a:srgbClr val="7B7C7E"/>
                </a:solidFill>
              </a:rPr>
              <a:t>Solvay PSCE Value Creation</a:t>
            </a:r>
            <a:endParaRPr lang="nl-BE" sz="1050" b="1" dirty="0">
              <a:solidFill>
                <a:srgbClr val="7B7C7E"/>
              </a:solidFill>
            </a:endParaRP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4017" y="6309320"/>
            <a:ext cx="432164" cy="360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36D3538-E6F5-4FCE-BA67-805E68B46AF7}" type="slidenum">
              <a:rPr lang="nl-BE" sz="1600" smtClean="0">
                <a:solidFill>
                  <a:srgbClr val="7B7C7E"/>
                </a:solidFill>
              </a:rPr>
              <a:t>2</a:t>
            </a:fld>
            <a:endParaRPr lang="nl-BE" sz="1600" dirty="0">
              <a:solidFill>
                <a:srgbClr val="7B7C7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342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9192" y="1732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9EE0"/>
                </a:solidFill>
              </a:rPr>
              <a:t>Purchasing Productivity System</a:t>
            </a:r>
            <a:br>
              <a:rPr lang="en-US" dirty="0" smtClean="0">
                <a:solidFill>
                  <a:srgbClr val="009EE0"/>
                </a:solidFill>
              </a:rPr>
            </a:br>
            <a:r>
              <a:rPr lang="en-US" b="0" dirty="0" smtClean="0">
                <a:solidFill>
                  <a:srgbClr val="7B7C7E"/>
                </a:solidFill>
              </a:rPr>
              <a:t>Key take away</a:t>
            </a:r>
            <a:endParaRPr lang="en-US" b="0" dirty="0">
              <a:solidFill>
                <a:srgbClr val="7B7C7E"/>
              </a:solidFill>
            </a:endParaRPr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2123728" y="2525775"/>
            <a:ext cx="6355208" cy="1911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EFE"/>
              </a:buClr>
              <a:buChar char="•"/>
              <a:defRPr sz="2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EFE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EFE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EFE"/>
              </a:buClr>
              <a:buChar char="•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EFE"/>
              </a:buClr>
              <a:buChar char="•"/>
              <a:defRPr sz="12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EFE"/>
              </a:buClr>
              <a:buChar char="•"/>
              <a:defRPr sz="12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EFE"/>
              </a:buClr>
              <a:buChar char="•"/>
              <a:defRPr sz="12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EFE"/>
              </a:buClr>
              <a:buChar char="•"/>
              <a:defRPr sz="12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EFE"/>
              </a:buClr>
              <a:buChar char="•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1000"/>
              </a:spcBef>
            </a:pPr>
            <a:r>
              <a:rPr lang="en-US" sz="1600" b="1" dirty="0" smtClean="0"/>
              <a:t>One common system to track purchasing benefits for all domains</a:t>
            </a:r>
          </a:p>
          <a:p>
            <a:pPr>
              <a:spcBef>
                <a:spcPts val="1000"/>
              </a:spcBef>
            </a:pPr>
            <a:r>
              <a:rPr lang="fr-FR" sz="1600" b="1" dirty="0" smtClean="0"/>
              <a:t>Not in SATT not </a:t>
            </a:r>
            <a:r>
              <a:rPr lang="en-US" sz="1600" b="1" dirty="0" smtClean="0"/>
              <a:t>existing, no parallel reports </a:t>
            </a:r>
            <a:r>
              <a:rPr lang="fr-FR" sz="1600" b="1" dirty="0" smtClean="0"/>
              <a:t>file</a:t>
            </a:r>
            <a:endParaRPr lang="en-US" sz="1600" b="1" dirty="0" smtClean="0"/>
          </a:p>
          <a:p>
            <a:pPr>
              <a:spcBef>
                <a:spcPts val="1000"/>
              </a:spcBef>
            </a:pPr>
            <a:r>
              <a:rPr lang="en-US" sz="1600" b="1" dirty="0" smtClean="0"/>
              <a:t>“simple to use”</a:t>
            </a:r>
          </a:p>
          <a:p>
            <a:pPr>
              <a:spcBef>
                <a:spcPts val="1000"/>
              </a:spcBef>
            </a:pPr>
            <a:r>
              <a:rPr lang="en-US" sz="1600" b="1" dirty="0" smtClean="0"/>
              <a:t>Connecting BU/Function &amp; Purchasing Communities</a:t>
            </a:r>
          </a:p>
          <a:p>
            <a:pPr>
              <a:spcBef>
                <a:spcPts val="1000"/>
              </a:spcBef>
            </a:pPr>
            <a:endParaRPr lang="en-US" sz="1600" b="1" dirty="0" smtClean="0"/>
          </a:p>
        </p:txBody>
      </p:sp>
      <p:sp>
        <p:nvSpPr>
          <p:cNvPr id="8" name="Freeform 3"/>
          <p:cNvSpPr>
            <a:spLocks noEditPoints="1"/>
          </p:cNvSpPr>
          <p:nvPr/>
        </p:nvSpPr>
        <p:spPr bwMode="gray">
          <a:xfrm>
            <a:off x="1217613" y="1663700"/>
            <a:ext cx="603250" cy="3975100"/>
          </a:xfrm>
          <a:custGeom>
            <a:avLst/>
            <a:gdLst>
              <a:gd name="T0" fmla="*/ 149225 w 380"/>
              <a:gd name="T1" fmla="*/ 2989262 h 2504"/>
              <a:gd name="T2" fmla="*/ 0 w 380"/>
              <a:gd name="T3" fmla="*/ 881063 h 2504"/>
              <a:gd name="T4" fmla="*/ 0 w 380"/>
              <a:gd name="T5" fmla="*/ 0 h 2504"/>
              <a:gd name="T6" fmla="*/ 603250 w 380"/>
              <a:gd name="T7" fmla="*/ 0 h 2504"/>
              <a:gd name="T8" fmla="*/ 603250 w 380"/>
              <a:gd name="T9" fmla="*/ 881063 h 2504"/>
              <a:gd name="T10" fmla="*/ 465138 w 380"/>
              <a:gd name="T11" fmla="*/ 2989262 h 2504"/>
              <a:gd name="T12" fmla="*/ 149225 w 380"/>
              <a:gd name="T13" fmla="*/ 2989262 h 2504"/>
              <a:gd name="T14" fmla="*/ 22225 w 380"/>
              <a:gd name="T15" fmla="*/ 3975100 h 2504"/>
              <a:gd name="T16" fmla="*/ 22225 w 380"/>
              <a:gd name="T17" fmla="*/ 3419475 h 2504"/>
              <a:gd name="T18" fmla="*/ 584200 w 380"/>
              <a:gd name="T19" fmla="*/ 3419475 h 2504"/>
              <a:gd name="T20" fmla="*/ 584200 w 380"/>
              <a:gd name="T21" fmla="*/ 3975100 h 2504"/>
              <a:gd name="T22" fmla="*/ 22225 w 380"/>
              <a:gd name="T23" fmla="*/ 3975100 h 250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80"/>
              <a:gd name="T37" fmla="*/ 0 h 2504"/>
              <a:gd name="T38" fmla="*/ 380 w 380"/>
              <a:gd name="T39" fmla="*/ 2504 h 250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80" h="2504">
                <a:moveTo>
                  <a:pt x="94" y="1883"/>
                </a:moveTo>
                <a:lnTo>
                  <a:pt x="0" y="555"/>
                </a:lnTo>
                <a:lnTo>
                  <a:pt x="0" y="0"/>
                </a:lnTo>
                <a:lnTo>
                  <a:pt x="380" y="0"/>
                </a:lnTo>
                <a:lnTo>
                  <a:pt x="380" y="555"/>
                </a:lnTo>
                <a:lnTo>
                  <a:pt x="293" y="1883"/>
                </a:lnTo>
                <a:lnTo>
                  <a:pt x="94" y="1883"/>
                </a:lnTo>
                <a:close/>
                <a:moveTo>
                  <a:pt x="14" y="2504"/>
                </a:moveTo>
                <a:lnTo>
                  <a:pt x="14" y="2154"/>
                </a:lnTo>
                <a:lnTo>
                  <a:pt x="368" y="2154"/>
                </a:lnTo>
                <a:lnTo>
                  <a:pt x="368" y="2504"/>
                </a:lnTo>
                <a:lnTo>
                  <a:pt x="14" y="2504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606075" y="6430084"/>
            <a:ext cx="5760700" cy="260315"/>
          </a:xfrm>
          <a:prstGeom prst="rect">
            <a:avLst/>
          </a:prstGeom>
        </p:spPr>
        <p:txBody>
          <a:bodyPr/>
          <a:lstStyle/>
          <a:p>
            <a:r>
              <a:rPr sz="1050" dirty="0" smtClean="0">
                <a:solidFill>
                  <a:srgbClr val="7B7C7E"/>
                </a:solidFill>
              </a:rPr>
              <a:t>Solvay PSCE Value Creation</a:t>
            </a:r>
            <a:endParaRPr lang="nl-BE" sz="1050" b="1" dirty="0">
              <a:solidFill>
                <a:srgbClr val="7B7C7E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4017" y="6309320"/>
            <a:ext cx="432164" cy="360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36D3538-E6F5-4FCE-BA67-805E68B46AF7}" type="slidenum">
              <a:rPr lang="nl-BE" sz="1600" smtClean="0">
                <a:solidFill>
                  <a:srgbClr val="7B7C7E"/>
                </a:solidFill>
              </a:rPr>
              <a:t>20</a:t>
            </a:fld>
            <a:endParaRPr lang="nl-BE" sz="1600" dirty="0">
              <a:solidFill>
                <a:srgbClr val="7B7C7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257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ctrTitle"/>
          </p:nvPr>
        </p:nvSpPr>
        <p:spPr>
          <a:xfrm>
            <a:off x="-8625" y="4939278"/>
            <a:ext cx="6673580" cy="929308"/>
          </a:xfrm>
        </p:spPr>
        <p:txBody>
          <a:bodyPr anchor="t">
            <a:normAutofit/>
          </a:bodyPr>
          <a:lstStyle/>
          <a:p>
            <a:pPr eaLnBrk="1" hangingPunct="1">
              <a:lnSpc>
                <a:spcPts val="3800"/>
              </a:lnSpc>
              <a:spcBef>
                <a:spcPts val="600"/>
              </a:spcBef>
            </a:pPr>
            <a:r>
              <a:rPr lang="en-GB" sz="3100" kern="0" dirty="0" smtClean="0">
                <a:solidFill>
                  <a:srgbClr val="FFFFFF"/>
                </a:solidFill>
                <a:sym typeface="Arial" charset="0"/>
              </a:rPr>
              <a:t>APPENDIX</a:t>
            </a:r>
            <a:endParaRPr sz="3000" b="0" dirty="0" smtClean="0"/>
          </a:p>
        </p:txBody>
      </p:sp>
    </p:spTree>
    <p:extLst>
      <p:ext uri="{BB962C8B-B14F-4D97-AF65-F5344CB8AC3E}">
        <p14:creationId xmlns:p14="http://schemas.microsoft.com/office/powerpoint/2010/main" val="2758235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5"/>
          <p:cNvSpPr>
            <a:spLocks noChangeArrowheads="1"/>
          </p:cNvSpPr>
          <p:nvPr/>
        </p:nvSpPr>
        <p:spPr bwMode="gray">
          <a:xfrm>
            <a:off x="369218" y="1196975"/>
            <a:ext cx="8125495" cy="4824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88000"/>
              </a:lnSpc>
              <a:defRPr/>
            </a:pPr>
            <a:r>
              <a:rPr lang="en-US" sz="1600" dirty="0">
                <a:solidFill>
                  <a:srgbClr val="FF3399"/>
                </a:solidFill>
                <a:latin typeface="Arial" charset="0"/>
                <a:cs typeface="+mn-cs"/>
              </a:rPr>
              <a:t>Basically the </a:t>
            </a:r>
            <a:r>
              <a:rPr lang="en-US" sz="1600" dirty="0" smtClean="0">
                <a:solidFill>
                  <a:srgbClr val="FF3399"/>
                </a:solidFill>
                <a:latin typeface="Arial" charset="0"/>
                <a:cs typeface="+mn-cs"/>
              </a:rPr>
              <a:t>benefit </a:t>
            </a:r>
            <a:r>
              <a:rPr lang="en-US" sz="1600" b="1" dirty="0" smtClean="0">
                <a:solidFill>
                  <a:srgbClr val="FF3399"/>
                </a:solidFill>
                <a:latin typeface="Arial" charset="0"/>
                <a:cs typeface="+mn-cs"/>
              </a:rPr>
              <a:t>rules </a:t>
            </a:r>
            <a:r>
              <a:rPr lang="en-US" sz="1600" b="1" dirty="0">
                <a:solidFill>
                  <a:srgbClr val="FF3399"/>
                </a:solidFill>
                <a:latin typeface="Arial" charset="0"/>
                <a:cs typeface="+mn-cs"/>
              </a:rPr>
              <a:t>for recurring purchase </a:t>
            </a:r>
            <a:r>
              <a:rPr lang="en-US" sz="1600" dirty="0">
                <a:solidFill>
                  <a:srgbClr val="FF3399"/>
                </a:solidFill>
                <a:latin typeface="Arial" charset="0"/>
                <a:cs typeface="+mn-cs"/>
              </a:rPr>
              <a:t>is based on the comparison between a </a:t>
            </a:r>
            <a:r>
              <a:rPr lang="en-US" sz="1600" b="1" dirty="0">
                <a:solidFill>
                  <a:srgbClr val="FF3399"/>
                </a:solidFill>
                <a:latin typeface="Arial" charset="0"/>
                <a:cs typeface="+mn-cs"/>
              </a:rPr>
              <a:t>reference price </a:t>
            </a:r>
            <a:r>
              <a:rPr lang="en-US" sz="1600" dirty="0">
                <a:solidFill>
                  <a:srgbClr val="FF3399"/>
                </a:solidFill>
                <a:latin typeface="Arial" charset="0"/>
                <a:cs typeface="+mn-cs"/>
              </a:rPr>
              <a:t>and the </a:t>
            </a:r>
            <a:r>
              <a:rPr lang="en-US" sz="1600" b="1" dirty="0">
                <a:solidFill>
                  <a:srgbClr val="FF3399"/>
                </a:solidFill>
                <a:latin typeface="Arial" charset="0"/>
                <a:cs typeface="+mn-cs"/>
              </a:rPr>
              <a:t>new price negotiated</a:t>
            </a:r>
            <a:r>
              <a:rPr lang="en-US" sz="1600" dirty="0">
                <a:solidFill>
                  <a:srgbClr val="FF3399"/>
                </a:solidFill>
                <a:latin typeface="Arial" charset="0"/>
                <a:cs typeface="+mn-cs"/>
              </a:rPr>
              <a:t>.</a:t>
            </a:r>
          </a:p>
          <a:p>
            <a:pPr>
              <a:lnSpc>
                <a:spcPct val="88000"/>
              </a:lnSpc>
              <a:defRPr/>
            </a:pPr>
            <a:endParaRPr lang="en-US" sz="1600" b="1" dirty="0">
              <a:latin typeface="Arial" charset="0"/>
              <a:cs typeface="+mn-cs"/>
            </a:endParaRPr>
          </a:p>
          <a:p>
            <a:pPr>
              <a:lnSpc>
                <a:spcPct val="88000"/>
              </a:lnSpc>
              <a:defRPr/>
            </a:pPr>
            <a:r>
              <a:rPr lang="en-US" sz="1600" b="1" dirty="0">
                <a:latin typeface="Arial" charset="0"/>
                <a:cs typeface="+mn-cs"/>
              </a:rPr>
              <a:t>The reference price </a:t>
            </a:r>
            <a:r>
              <a:rPr lang="en-US" sz="1600" dirty="0">
                <a:latin typeface="Arial" charset="0"/>
                <a:cs typeface="+mn-cs"/>
              </a:rPr>
              <a:t>correspond to: </a:t>
            </a:r>
          </a:p>
          <a:p>
            <a:pPr>
              <a:lnSpc>
                <a:spcPct val="88000"/>
              </a:lnSpc>
              <a:defRPr/>
            </a:pPr>
            <a:endParaRPr lang="en-US" sz="1600" dirty="0">
              <a:solidFill>
                <a:srgbClr val="00ADEA"/>
              </a:solidFill>
              <a:latin typeface="Arial" charset="0"/>
              <a:cs typeface="+mn-cs"/>
            </a:endParaRPr>
          </a:p>
          <a:p>
            <a:pPr marL="742950" lvl="1" indent="-285750">
              <a:lnSpc>
                <a:spcPct val="88000"/>
              </a:lnSpc>
              <a:buFont typeface="Arial" pitchFamily="34" charset="0"/>
              <a:buChar char="•"/>
              <a:defRPr/>
            </a:pPr>
            <a:r>
              <a:rPr lang="en-US" sz="1600" u="sng" dirty="0">
                <a:solidFill>
                  <a:srgbClr val="7B7C7E"/>
                </a:solidFill>
                <a:latin typeface="Arial" charset="0"/>
                <a:cs typeface="+mn-cs"/>
              </a:rPr>
              <a:t>If there is no market effect</a:t>
            </a:r>
            <a:r>
              <a:rPr lang="en-US" sz="1600" dirty="0">
                <a:solidFill>
                  <a:srgbClr val="7B7C7E"/>
                </a:solidFill>
                <a:latin typeface="Arial" charset="0"/>
                <a:cs typeface="+mn-cs"/>
              </a:rPr>
              <a:t>: </a:t>
            </a:r>
          </a:p>
          <a:p>
            <a:pPr marL="1200150" lvl="2" indent="-285750">
              <a:lnSpc>
                <a:spcPct val="88000"/>
              </a:lnSpc>
              <a:buFont typeface="Arial" pitchFamily="34" charset="0"/>
              <a:buChar char="•"/>
              <a:defRPr/>
            </a:pPr>
            <a:endParaRPr lang="en-US" sz="1600" dirty="0">
              <a:solidFill>
                <a:srgbClr val="7B7C7E"/>
              </a:solidFill>
              <a:latin typeface="Arial" charset="0"/>
              <a:cs typeface="+mn-cs"/>
            </a:endParaRPr>
          </a:p>
          <a:p>
            <a:pPr marL="1200150" lvl="2" indent="-285750">
              <a:lnSpc>
                <a:spcPct val="88000"/>
              </a:lnSpc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srgbClr val="7B7C7E"/>
                </a:solidFill>
                <a:latin typeface="Arial" charset="0"/>
                <a:cs typeface="+mn-cs"/>
              </a:rPr>
              <a:t>the reference price is the average weighted price of the previous year and the benefit has to be recorded under </a:t>
            </a:r>
            <a:r>
              <a:rPr lang="en-US" sz="1600" b="1" dirty="0">
                <a:solidFill>
                  <a:srgbClr val="7B7C7E"/>
                </a:solidFill>
                <a:latin typeface="Arial" charset="0"/>
                <a:cs typeface="+mn-cs"/>
              </a:rPr>
              <a:t>rule # 1</a:t>
            </a:r>
            <a:r>
              <a:rPr lang="en-US" sz="1600" dirty="0">
                <a:solidFill>
                  <a:srgbClr val="7B7C7E"/>
                </a:solidFill>
                <a:latin typeface="Arial" charset="0"/>
                <a:cs typeface="+mn-cs"/>
              </a:rPr>
              <a:t>. </a:t>
            </a:r>
          </a:p>
          <a:p>
            <a:pPr marL="742950" lvl="1" indent="-285750">
              <a:lnSpc>
                <a:spcPct val="88000"/>
              </a:lnSpc>
              <a:buFont typeface="Arial" pitchFamily="34" charset="0"/>
              <a:buChar char="•"/>
              <a:defRPr/>
            </a:pPr>
            <a:endParaRPr lang="en-US" sz="1600" dirty="0">
              <a:solidFill>
                <a:srgbClr val="7B7C7E"/>
              </a:solidFill>
              <a:latin typeface="Arial" charset="0"/>
              <a:cs typeface="+mn-cs"/>
            </a:endParaRPr>
          </a:p>
          <a:p>
            <a:pPr marL="742950" lvl="1" indent="-285750">
              <a:lnSpc>
                <a:spcPct val="88000"/>
              </a:lnSpc>
              <a:buFont typeface="Arial" pitchFamily="34" charset="0"/>
              <a:buChar char="•"/>
              <a:defRPr/>
            </a:pPr>
            <a:r>
              <a:rPr lang="en-US" sz="1600" u="sng" dirty="0">
                <a:solidFill>
                  <a:srgbClr val="7B7C7E"/>
                </a:solidFill>
                <a:latin typeface="Arial" charset="0"/>
                <a:cs typeface="+mn-cs"/>
              </a:rPr>
              <a:t>If there is a market effect</a:t>
            </a:r>
            <a:r>
              <a:rPr lang="en-US" sz="1600" dirty="0">
                <a:solidFill>
                  <a:srgbClr val="7B7C7E"/>
                </a:solidFill>
                <a:latin typeface="Arial" charset="0"/>
                <a:cs typeface="+mn-cs"/>
              </a:rPr>
              <a:t>:</a:t>
            </a:r>
          </a:p>
          <a:p>
            <a:pPr lvl="1">
              <a:lnSpc>
                <a:spcPct val="88000"/>
              </a:lnSpc>
              <a:defRPr/>
            </a:pPr>
            <a:r>
              <a:rPr lang="en-US" sz="1600" dirty="0">
                <a:solidFill>
                  <a:srgbClr val="7B7C7E"/>
                </a:solidFill>
                <a:latin typeface="Arial" charset="0"/>
                <a:cs typeface="+mn-cs"/>
              </a:rPr>
              <a:t> </a:t>
            </a:r>
          </a:p>
          <a:p>
            <a:pPr marL="1200150" lvl="2" indent="-285750">
              <a:lnSpc>
                <a:spcPct val="88000"/>
              </a:lnSpc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srgbClr val="7B7C7E"/>
                </a:solidFill>
                <a:latin typeface="Arial" charset="0"/>
                <a:cs typeface="+mn-cs"/>
              </a:rPr>
              <a:t>With Market index : the reference price is the previous price corrected by the index market. Benefit has to be recorded under </a:t>
            </a:r>
            <a:r>
              <a:rPr lang="en-US" sz="1600" b="1" dirty="0">
                <a:solidFill>
                  <a:srgbClr val="7B7C7E"/>
                </a:solidFill>
                <a:latin typeface="Arial" charset="0"/>
                <a:cs typeface="+mn-cs"/>
              </a:rPr>
              <a:t>rule # 2</a:t>
            </a:r>
            <a:r>
              <a:rPr lang="en-US" sz="1600" dirty="0">
                <a:solidFill>
                  <a:srgbClr val="7B7C7E"/>
                </a:solidFill>
                <a:latin typeface="Arial" charset="0"/>
                <a:cs typeface="+mn-cs"/>
              </a:rPr>
              <a:t>.</a:t>
            </a:r>
          </a:p>
          <a:p>
            <a:pPr marL="1200150" lvl="2" indent="-285750">
              <a:lnSpc>
                <a:spcPct val="88000"/>
              </a:lnSpc>
              <a:buFont typeface="Arial" pitchFamily="34" charset="0"/>
              <a:buChar char="•"/>
              <a:defRPr/>
            </a:pPr>
            <a:endParaRPr lang="en-US" sz="1600" dirty="0">
              <a:solidFill>
                <a:srgbClr val="7B7C7E"/>
              </a:solidFill>
              <a:latin typeface="Arial" charset="0"/>
              <a:cs typeface="+mn-cs"/>
            </a:endParaRPr>
          </a:p>
          <a:p>
            <a:pPr marL="1200150" lvl="2" indent="-285750">
              <a:lnSpc>
                <a:spcPct val="88000"/>
              </a:lnSpc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srgbClr val="7B7C7E"/>
                </a:solidFill>
                <a:latin typeface="Arial" charset="0"/>
                <a:cs typeface="+mn-cs"/>
              </a:rPr>
              <a:t>Without market index: the reference price is the average price of the offers. Benefit has to be recorded under </a:t>
            </a:r>
            <a:r>
              <a:rPr lang="en-US" sz="1600" b="1" dirty="0">
                <a:solidFill>
                  <a:srgbClr val="7B7C7E"/>
                </a:solidFill>
                <a:latin typeface="Arial" charset="0"/>
                <a:cs typeface="+mn-cs"/>
              </a:rPr>
              <a:t>rule # 3a</a:t>
            </a:r>
            <a:r>
              <a:rPr lang="en-US" sz="1600" dirty="0">
                <a:solidFill>
                  <a:srgbClr val="7B7C7E"/>
                </a:solidFill>
                <a:latin typeface="Arial" charset="0"/>
                <a:cs typeface="+mn-cs"/>
              </a:rPr>
              <a:t>.</a:t>
            </a:r>
          </a:p>
        </p:txBody>
      </p:sp>
      <p:sp>
        <p:nvSpPr>
          <p:cNvPr id="6" name="Rectangle 90"/>
          <p:cNvSpPr>
            <a:spLocks noChangeArrowheads="1"/>
          </p:cNvSpPr>
          <p:nvPr/>
        </p:nvSpPr>
        <p:spPr bwMode="gray">
          <a:xfrm>
            <a:off x="369218" y="353665"/>
            <a:ext cx="7443142" cy="627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lvl="0">
              <a:lnSpc>
                <a:spcPct val="88000"/>
              </a:lnSpc>
            </a:pPr>
            <a:r>
              <a:rPr lang="en-GB" sz="2000" b="1" dirty="0" smtClean="0">
                <a:solidFill>
                  <a:srgbClr val="009EE0"/>
                </a:solidFill>
                <a:latin typeface="Arial"/>
              </a:rPr>
              <a:t>Recurring purchase rules</a:t>
            </a:r>
            <a:r>
              <a:rPr lang="en-GB" sz="2000" b="1" dirty="0" smtClean="0">
                <a:solidFill>
                  <a:srgbClr val="009EE0"/>
                </a:solidFill>
              </a:rPr>
              <a:t/>
            </a:r>
            <a:br>
              <a:rPr lang="en-GB" sz="2000" b="1" dirty="0" smtClean="0">
                <a:solidFill>
                  <a:srgbClr val="009EE0"/>
                </a:solidFill>
              </a:rPr>
            </a:br>
            <a:endParaRPr lang="en-GB" sz="2000" b="1" dirty="0">
              <a:solidFill>
                <a:srgbClr val="009EE0"/>
              </a:solidFill>
            </a:endParaRPr>
          </a:p>
        </p:txBody>
      </p:sp>
      <p:pic>
        <p:nvPicPr>
          <p:cNvPr id="9" name="Picture 2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99745" y="5051622"/>
            <a:ext cx="8735293" cy="1300715"/>
          </a:xfrm>
          <a:prstGeom prst="rect">
            <a:avLst/>
          </a:prstGeom>
        </p:spPr>
      </p:pic>
      <p:sp>
        <p:nvSpPr>
          <p:cNvPr id="10" name="Footer Placeholder 4"/>
          <p:cNvSpPr txBox="1">
            <a:spLocks/>
          </p:cNvSpPr>
          <p:nvPr/>
        </p:nvSpPr>
        <p:spPr>
          <a:xfrm>
            <a:off x="606075" y="6430084"/>
            <a:ext cx="5760700" cy="260315"/>
          </a:xfrm>
          <a:prstGeom prst="rect">
            <a:avLst/>
          </a:prstGeom>
        </p:spPr>
        <p:txBody>
          <a:bodyPr vert="horz" wrap="square" lIns="0" tIns="0" rIns="0" bIns="0" rtlCol="0" anchor="t" anchorCtr="0"/>
          <a:lstStyle>
            <a:defPPr>
              <a:defRPr lang="fr-FR"/>
            </a:defPPr>
            <a:lvl1pPr algn="l" rtl="0" fontAlgn="auto">
              <a:spcBef>
                <a:spcPts val="300"/>
              </a:spcBef>
              <a:spcAft>
                <a:spcPts val="0"/>
              </a:spcAft>
              <a:defRPr lang="en-US" sz="1000" kern="1200">
                <a:solidFill>
                  <a:srgbClr val="5C5D5F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r>
              <a:rPr lang="en-US" sz="1050" smtClean="0">
                <a:solidFill>
                  <a:srgbClr val="7B7C7E"/>
                </a:solidFill>
              </a:rPr>
              <a:t>Solvay PSCE Value Creation</a:t>
            </a:r>
            <a:endParaRPr lang="en-US" sz="1050" b="1" dirty="0">
              <a:solidFill>
                <a:srgbClr val="7B7C7E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4017" y="6309320"/>
            <a:ext cx="432164" cy="360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36D3538-E6F5-4FCE-BA67-805E68B46AF7}" type="slidenum">
              <a:rPr lang="nl-BE" sz="1600" smtClean="0">
                <a:solidFill>
                  <a:srgbClr val="7B7C7E"/>
                </a:solidFill>
              </a:rPr>
              <a:t>22</a:t>
            </a:fld>
            <a:endParaRPr lang="nl-BE" sz="1600" dirty="0">
              <a:solidFill>
                <a:srgbClr val="7B7C7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795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57678" y="1136106"/>
            <a:ext cx="1753857" cy="7747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en-US" sz="1200" b="1" dirty="0" smtClean="0">
                <a:solidFill>
                  <a:schemeClr val="tx1"/>
                </a:solidFill>
              </a:rPr>
              <a:t>Is there a market effect or is there an inflation &gt;            ?</a:t>
            </a:r>
          </a:p>
        </p:txBody>
      </p:sp>
      <p:sp>
        <p:nvSpPr>
          <p:cNvPr id="5" name="Rectangle 4"/>
          <p:cNvSpPr/>
          <p:nvPr/>
        </p:nvSpPr>
        <p:spPr>
          <a:xfrm>
            <a:off x="7100457" y="1218656"/>
            <a:ext cx="1285339" cy="609600"/>
          </a:xfrm>
          <a:prstGeom prst="rect">
            <a:avLst/>
          </a:prstGeom>
          <a:solidFill>
            <a:schemeClr val="bg1"/>
          </a:solidFill>
          <a:ln w="9525">
            <a:solidFill>
              <a:srgbClr val="33AE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en-US" sz="1600" b="1" dirty="0" smtClean="0">
                <a:solidFill>
                  <a:srgbClr val="33AED9"/>
                </a:solidFill>
              </a:rPr>
              <a:t>Rule 01</a:t>
            </a:r>
          </a:p>
        </p:txBody>
      </p:sp>
      <p:sp>
        <p:nvSpPr>
          <p:cNvPr id="6" name="Rectangle 5"/>
          <p:cNvSpPr/>
          <p:nvPr/>
        </p:nvSpPr>
        <p:spPr>
          <a:xfrm>
            <a:off x="2311534" y="3361891"/>
            <a:ext cx="1285339" cy="108970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en-US" sz="1200" b="1" dirty="0" smtClean="0">
                <a:solidFill>
                  <a:schemeClr val="tx1"/>
                </a:solidFill>
              </a:rPr>
              <a:t>What do we have to evaluate the market effect / the inflation?</a:t>
            </a:r>
          </a:p>
        </p:txBody>
      </p:sp>
      <p:sp>
        <p:nvSpPr>
          <p:cNvPr id="7" name="Rectangle 6"/>
          <p:cNvSpPr/>
          <p:nvPr/>
        </p:nvSpPr>
        <p:spPr>
          <a:xfrm>
            <a:off x="5151746" y="2028063"/>
            <a:ext cx="1285339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en-US" sz="1200" b="1" dirty="0" smtClean="0">
                <a:solidFill>
                  <a:schemeClr val="tx1"/>
                </a:solidFill>
              </a:rPr>
              <a:t>Reference index</a:t>
            </a:r>
          </a:p>
        </p:txBody>
      </p:sp>
      <p:sp>
        <p:nvSpPr>
          <p:cNvPr id="8" name="Rectangle 7"/>
          <p:cNvSpPr/>
          <p:nvPr/>
        </p:nvSpPr>
        <p:spPr>
          <a:xfrm>
            <a:off x="5151752" y="2750491"/>
            <a:ext cx="1285339" cy="60687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en-US" sz="1200" b="1" dirty="0" smtClean="0">
                <a:solidFill>
                  <a:schemeClr val="tx1"/>
                </a:solidFill>
              </a:rPr>
              <a:t>Built  index</a:t>
            </a:r>
          </a:p>
        </p:txBody>
      </p:sp>
      <p:sp>
        <p:nvSpPr>
          <p:cNvPr id="9" name="Rectangle 8"/>
          <p:cNvSpPr/>
          <p:nvPr/>
        </p:nvSpPr>
        <p:spPr>
          <a:xfrm>
            <a:off x="5151751" y="3470195"/>
            <a:ext cx="1285339" cy="60687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en-US" sz="1200" b="1" dirty="0" smtClean="0">
                <a:solidFill>
                  <a:schemeClr val="tx1"/>
                </a:solidFill>
              </a:rPr>
              <a:t>Formula price</a:t>
            </a:r>
          </a:p>
        </p:txBody>
      </p:sp>
      <p:sp>
        <p:nvSpPr>
          <p:cNvPr id="10" name="Rectangle 9"/>
          <p:cNvSpPr/>
          <p:nvPr/>
        </p:nvSpPr>
        <p:spPr>
          <a:xfrm>
            <a:off x="5151748" y="4766716"/>
            <a:ext cx="1285339" cy="60687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en-US" sz="1200" b="1" dirty="0" smtClean="0">
                <a:solidFill>
                  <a:schemeClr val="tx1"/>
                </a:solidFill>
              </a:rPr>
              <a:t>Suppliers offers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151747" y="5486419"/>
            <a:ext cx="1285339" cy="60687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en-US" sz="1200" b="1" dirty="0" smtClean="0">
                <a:solidFill>
                  <a:schemeClr val="tx1"/>
                </a:solidFill>
              </a:rPr>
              <a:t>No index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100457" y="2747086"/>
            <a:ext cx="1285339" cy="609600"/>
          </a:xfrm>
          <a:prstGeom prst="rect">
            <a:avLst/>
          </a:prstGeom>
          <a:solidFill>
            <a:schemeClr val="bg1"/>
          </a:solidFill>
          <a:ln w="9525">
            <a:solidFill>
              <a:srgbClr val="33AE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en-US" sz="1600" b="1" dirty="0" smtClean="0">
                <a:solidFill>
                  <a:srgbClr val="33AED9"/>
                </a:solidFill>
              </a:rPr>
              <a:t>Rule 02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100456" y="5123901"/>
            <a:ext cx="1285339" cy="609600"/>
          </a:xfrm>
          <a:prstGeom prst="rect">
            <a:avLst/>
          </a:prstGeom>
          <a:solidFill>
            <a:schemeClr val="bg1"/>
          </a:solidFill>
          <a:ln w="9525">
            <a:solidFill>
              <a:srgbClr val="33AE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en-US" sz="1600" b="1" dirty="0" smtClean="0">
                <a:solidFill>
                  <a:srgbClr val="33AED9"/>
                </a:solidFill>
              </a:rPr>
              <a:t>Rule 03a</a:t>
            </a:r>
          </a:p>
        </p:txBody>
      </p:sp>
      <p:cxnSp>
        <p:nvCxnSpPr>
          <p:cNvPr id="15" name="Straight Arrow Connector 14"/>
          <p:cNvCxnSpPr>
            <a:stCxn id="2" idx="3"/>
            <a:endCxn id="5" idx="1"/>
          </p:cNvCxnSpPr>
          <p:nvPr/>
        </p:nvCxnSpPr>
        <p:spPr>
          <a:xfrm>
            <a:off x="2311535" y="1523456"/>
            <a:ext cx="4788922" cy="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2" idx="2"/>
            <a:endCxn id="6" idx="1"/>
          </p:cNvCxnSpPr>
          <p:nvPr/>
        </p:nvCxnSpPr>
        <p:spPr>
          <a:xfrm rot="16200000" flipH="1">
            <a:off x="875101" y="2470311"/>
            <a:ext cx="1995939" cy="876927"/>
          </a:xfrm>
          <a:prstGeom prst="bentConnector2">
            <a:avLst/>
          </a:prstGeom>
          <a:ln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>
            <a:stCxn id="6" idx="3"/>
            <a:endCxn id="7" idx="1"/>
          </p:cNvCxnSpPr>
          <p:nvPr/>
        </p:nvCxnSpPr>
        <p:spPr>
          <a:xfrm flipV="1">
            <a:off x="3596873" y="2332863"/>
            <a:ext cx="1554873" cy="1573882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/>
          <p:cNvCxnSpPr>
            <a:stCxn id="6" idx="3"/>
            <a:endCxn id="8" idx="1"/>
          </p:cNvCxnSpPr>
          <p:nvPr/>
        </p:nvCxnSpPr>
        <p:spPr>
          <a:xfrm flipV="1">
            <a:off x="3596873" y="3053930"/>
            <a:ext cx="1554879" cy="852815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6" idx="3"/>
            <a:endCxn id="9" idx="1"/>
          </p:cNvCxnSpPr>
          <p:nvPr/>
        </p:nvCxnSpPr>
        <p:spPr>
          <a:xfrm flipV="1">
            <a:off x="3596873" y="3773634"/>
            <a:ext cx="1554878" cy="133111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lbow Connector 29"/>
          <p:cNvCxnSpPr>
            <a:stCxn id="6" idx="3"/>
            <a:endCxn id="10" idx="1"/>
          </p:cNvCxnSpPr>
          <p:nvPr/>
        </p:nvCxnSpPr>
        <p:spPr>
          <a:xfrm>
            <a:off x="3596873" y="3906745"/>
            <a:ext cx="1554875" cy="1163410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lbow Connector 32"/>
          <p:cNvCxnSpPr>
            <a:stCxn id="6" idx="3"/>
            <a:endCxn id="11" idx="1"/>
          </p:cNvCxnSpPr>
          <p:nvPr/>
        </p:nvCxnSpPr>
        <p:spPr>
          <a:xfrm>
            <a:off x="3596873" y="3906745"/>
            <a:ext cx="1554874" cy="1883113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Elbow Connector 35"/>
          <p:cNvCxnSpPr>
            <a:stCxn id="7" idx="3"/>
            <a:endCxn id="12" idx="1"/>
          </p:cNvCxnSpPr>
          <p:nvPr/>
        </p:nvCxnSpPr>
        <p:spPr>
          <a:xfrm>
            <a:off x="6437085" y="2332864"/>
            <a:ext cx="663372" cy="719023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/>
          <p:cNvCxnSpPr>
            <a:stCxn id="8" idx="3"/>
            <a:endCxn id="12" idx="1"/>
          </p:cNvCxnSpPr>
          <p:nvPr/>
        </p:nvCxnSpPr>
        <p:spPr>
          <a:xfrm flipV="1">
            <a:off x="6437091" y="3051887"/>
            <a:ext cx="663366" cy="2043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>
            <a:stCxn id="9" idx="3"/>
            <a:endCxn id="12" idx="1"/>
          </p:cNvCxnSpPr>
          <p:nvPr/>
        </p:nvCxnSpPr>
        <p:spPr>
          <a:xfrm flipV="1">
            <a:off x="6437090" y="3051887"/>
            <a:ext cx="663367" cy="721747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>
            <a:stCxn id="10" idx="3"/>
            <a:endCxn id="13" idx="1"/>
          </p:cNvCxnSpPr>
          <p:nvPr/>
        </p:nvCxnSpPr>
        <p:spPr>
          <a:xfrm>
            <a:off x="6437087" y="5070155"/>
            <a:ext cx="663369" cy="358547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/>
          <p:cNvCxnSpPr>
            <a:stCxn id="11" idx="3"/>
            <a:endCxn id="13" idx="1"/>
          </p:cNvCxnSpPr>
          <p:nvPr/>
        </p:nvCxnSpPr>
        <p:spPr>
          <a:xfrm flipV="1">
            <a:off x="6437086" y="5428701"/>
            <a:ext cx="663370" cy="361156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4042598" y="1442740"/>
            <a:ext cx="466453" cy="18466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200" dirty="0" smtClean="0"/>
              <a:t>NO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1187624" y="2902770"/>
            <a:ext cx="466453" cy="18466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200" dirty="0" smtClean="0"/>
              <a:t>YES</a:t>
            </a:r>
          </a:p>
        </p:txBody>
      </p:sp>
      <p:cxnSp>
        <p:nvCxnSpPr>
          <p:cNvPr id="55" name="Straight Arrow Connector 54"/>
          <p:cNvCxnSpPr/>
          <p:nvPr/>
        </p:nvCxnSpPr>
        <p:spPr>
          <a:xfrm>
            <a:off x="246709" y="1523456"/>
            <a:ext cx="310968" cy="0"/>
          </a:xfrm>
          <a:prstGeom prst="straightConnector1">
            <a:avLst/>
          </a:prstGeom>
          <a:ln w="31750">
            <a:solidFill>
              <a:schemeClr val="bg1">
                <a:lumMod val="7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93141" b="-1"/>
          <a:stretch/>
        </p:blipFill>
        <p:spPr bwMode="auto">
          <a:xfrm>
            <a:off x="1562809" y="1627406"/>
            <a:ext cx="416903" cy="188204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292511" y="212168"/>
            <a:ext cx="8140625" cy="720725"/>
          </a:xfrm>
        </p:spPr>
        <p:txBody>
          <a:bodyPr/>
          <a:lstStyle/>
          <a:p>
            <a:r>
              <a:rPr lang="en-GB" dirty="0">
                <a:solidFill>
                  <a:srgbClr val="009EE0"/>
                </a:solidFill>
              </a:rPr>
              <a:t>Decision </a:t>
            </a:r>
            <a:r>
              <a:rPr lang="en-GB" dirty="0" smtClean="0">
                <a:solidFill>
                  <a:srgbClr val="009EE0"/>
                </a:solidFill>
              </a:rPr>
              <a:t>tree</a:t>
            </a:r>
            <a:br>
              <a:rPr lang="en-GB" dirty="0" smtClean="0">
                <a:solidFill>
                  <a:srgbClr val="009EE0"/>
                </a:solidFill>
              </a:rPr>
            </a:br>
            <a:r>
              <a:rPr lang="en-GB" sz="1800" b="0" dirty="0" smtClean="0">
                <a:solidFill>
                  <a:srgbClr val="7B7C7E"/>
                </a:solidFill>
              </a:rPr>
              <a:t>For cost recurring purchase</a:t>
            </a:r>
            <a:endParaRPr lang="en-GB" b="0" dirty="0">
              <a:solidFill>
                <a:srgbClr val="7B7C7E"/>
              </a:solidFill>
            </a:endParaRPr>
          </a:p>
        </p:txBody>
      </p:sp>
      <p:sp>
        <p:nvSpPr>
          <p:cNvPr id="31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606075" y="6430084"/>
            <a:ext cx="5760700" cy="260315"/>
          </a:xfrm>
          <a:prstGeom prst="rect">
            <a:avLst/>
          </a:prstGeom>
        </p:spPr>
        <p:txBody>
          <a:bodyPr/>
          <a:lstStyle/>
          <a:p>
            <a:r>
              <a:rPr sz="1050" dirty="0" smtClean="0">
                <a:solidFill>
                  <a:srgbClr val="7B7C7E"/>
                </a:solidFill>
              </a:rPr>
              <a:t>Solvay PSCE Value Creation</a:t>
            </a:r>
            <a:endParaRPr lang="nl-BE" sz="1050" b="1" dirty="0">
              <a:solidFill>
                <a:srgbClr val="7B7C7E"/>
              </a:solidFill>
            </a:endParaRPr>
          </a:p>
        </p:txBody>
      </p:sp>
      <p:sp>
        <p:nvSpPr>
          <p:cNvPr id="32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4017" y="6309320"/>
            <a:ext cx="432164" cy="360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36D3538-E6F5-4FCE-BA67-805E68B46AF7}" type="slidenum">
              <a:rPr lang="nl-BE" sz="1600" smtClean="0">
                <a:solidFill>
                  <a:srgbClr val="7B7C7E"/>
                </a:solidFill>
              </a:rPr>
              <a:t>23</a:t>
            </a:fld>
            <a:endParaRPr lang="nl-BE" sz="1600" dirty="0">
              <a:solidFill>
                <a:srgbClr val="7B7C7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4657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90"/>
          <p:cNvSpPr>
            <a:spLocks noChangeArrowheads="1"/>
          </p:cNvSpPr>
          <p:nvPr/>
        </p:nvSpPr>
        <p:spPr bwMode="gray">
          <a:xfrm>
            <a:off x="153194" y="235743"/>
            <a:ext cx="7274024" cy="627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lvl="0">
              <a:defRPr/>
            </a:pPr>
            <a:r>
              <a:rPr lang="en-GB" sz="2000" b="1" dirty="0">
                <a:solidFill>
                  <a:srgbClr val="009EFE"/>
                </a:solidFill>
                <a:latin typeface="Arial"/>
              </a:rPr>
              <a:t>Calculation </a:t>
            </a:r>
            <a:r>
              <a:rPr lang="en-GB" sz="2000" b="1" dirty="0" smtClean="0">
                <a:solidFill>
                  <a:srgbClr val="009EFE"/>
                </a:solidFill>
                <a:latin typeface="Arial"/>
              </a:rPr>
              <a:t>Rules for COST recurring</a:t>
            </a:r>
            <a:r>
              <a:rPr lang="en-GB" sz="1600" b="1" dirty="0" smtClean="0">
                <a:solidFill>
                  <a:srgbClr val="00ADEA"/>
                </a:solidFill>
              </a:rPr>
              <a:t/>
            </a:r>
            <a:br>
              <a:rPr lang="en-GB" sz="1600" b="1" dirty="0" smtClean="0">
                <a:solidFill>
                  <a:srgbClr val="00ADEA"/>
                </a:solidFill>
              </a:rPr>
            </a:br>
            <a:r>
              <a:rPr lang="en-GB" dirty="0" smtClean="0">
                <a:solidFill>
                  <a:srgbClr val="7B7C7E"/>
                </a:solidFill>
              </a:rPr>
              <a:t>Spirit of the calculation rules (formulas)</a:t>
            </a:r>
            <a:endParaRPr lang="en-GB" dirty="0">
              <a:solidFill>
                <a:srgbClr val="7B7C7E"/>
              </a:solidFill>
            </a:endParaRPr>
          </a:p>
        </p:txBody>
      </p:sp>
      <p:sp>
        <p:nvSpPr>
          <p:cNvPr id="12317" name="Rectangle 5"/>
          <p:cNvSpPr>
            <a:spLocks noChangeArrowheads="1"/>
          </p:cNvSpPr>
          <p:nvPr/>
        </p:nvSpPr>
        <p:spPr bwMode="auto">
          <a:xfrm>
            <a:off x="224344" y="1109346"/>
            <a:ext cx="1080000" cy="520700"/>
          </a:xfrm>
          <a:prstGeom prst="rect">
            <a:avLst/>
          </a:prstGeom>
          <a:solidFill>
            <a:srgbClr val="009EE0"/>
          </a:solidFill>
          <a:ln w="38100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/>
            <a:r>
              <a:rPr lang="en-GB" sz="1200" b="1" dirty="0">
                <a:solidFill>
                  <a:schemeClr val="bg1"/>
                </a:solidFill>
                <a:latin typeface="Arial" charset="0"/>
                <a:cs typeface="Arial" charset="0"/>
              </a:rPr>
              <a:t>Rule #1</a:t>
            </a:r>
          </a:p>
        </p:txBody>
      </p:sp>
      <p:sp>
        <p:nvSpPr>
          <p:cNvPr id="12326" name="Rectangle 8"/>
          <p:cNvSpPr>
            <a:spLocks noChangeArrowheads="1"/>
          </p:cNvSpPr>
          <p:nvPr/>
        </p:nvSpPr>
        <p:spPr bwMode="auto">
          <a:xfrm>
            <a:off x="217041" y="3581641"/>
            <a:ext cx="1080000" cy="520700"/>
          </a:xfrm>
          <a:prstGeom prst="rect">
            <a:avLst/>
          </a:prstGeom>
          <a:solidFill>
            <a:srgbClr val="009EE0"/>
          </a:solidFill>
          <a:ln w="38100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/>
            <a:r>
              <a:rPr lang="en-GB" sz="1200" b="1" dirty="0">
                <a:solidFill>
                  <a:schemeClr val="bg1"/>
                </a:solidFill>
                <a:latin typeface="Arial" charset="0"/>
                <a:cs typeface="Arial" charset="0"/>
              </a:rPr>
              <a:t>Rule #2</a:t>
            </a:r>
          </a:p>
        </p:txBody>
      </p:sp>
      <p:sp>
        <p:nvSpPr>
          <p:cNvPr id="3" name="Rectangle 2"/>
          <p:cNvSpPr/>
          <p:nvPr/>
        </p:nvSpPr>
        <p:spPr>
          <a:xfrm>
            <a:off x="1377826" y="1484784"/>
            <a:ext cx="3266182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en-GB" altLang="ko-KR" sz="1200" dirty="0" smtClean="0">
                <a:ea typeface="SimSun" pitchFamily="2" charset="-122"/>
              </a:rPr>
              <a:t> You </a:t>
            </a:r>
            <a:r>
              <a:rPr lang="en-GB" altLang="ko-KR" sz="1200" dirty="0">
                <a:ea typeface="SimSun" pitchFamily="2" charset="-122"/>
              </a:rPr>
              <a:t>have the opportunity to optimize EPI purchases</a:t>
            </a:r>
            <a:r>
              <a:rPr lang="en-GB" altLang="ko-KR" sz="1200" dirty="0" smtClean="0">
                <a:ea typeface="SimSun" pitchFamily="2" charset="-122"/>
              </a:rPr>
              <a:t>.</a:t>
            </a:r>
            <a:endParaRPr lang="en-GB" altLang="ko-KR" sz="1200" dirty="0">
              <a:ea typeface="SimSun" pitchFamily="2" charset="-122"/>
            </a:endParaRPr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en-GB" altLang="ko-KR" sz="1200" dirty="0">
                <a:ea typeface="SimSun" pitchFamily="2" charset="-122"/>
              </a:rPr>
              <a:t> </a:t>
            </a:r>
            <a:r>
              <a:rPr lang="en-GB" altLang="ko-KR" sz="1200" dirty="0" smtClean="0">
                <a:ea typeface="SimSun" pitchFamily="2" charset="-122"/>
              </a:rPr>
              <a:t>Weighted </a:t>
            </a:r>
            <a:r>
              <a:rPr lang="en-GB" altLang="ko-KR" sz="1200" dirty="0">
                <a:ea typeface="SimSun" pitchFamily="2" charset="-122"/>
              </a:rPr>
              <a:t>average price 2011 : 5,87€/piece</a:t>
            </a:r>
            <a:endParaRPr lang="en-GB" altLang="ko-KR" sz="1200" b="1" dirty="0">
              <a:ea typeface="SimSun" pitchFamily="2" charset="-122"/>
            </a:endParaRPr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en-GB" altLang="ko-KR" sz="1200" b="1" dirty="0">
                <a:ea typeface="SimSun" pitchFamily="2" charset="-122"/>
              </a:rPr>
              <a:t> </a:t>
            </a:r>
            <a:r>
              <a:rPr lang="en-GB" altLang="ko-KR" sz="1200" dirty="0" smtClean="0">
                <a:ea typeface="SimSun" pitchFamily="2" charset="-122"/>
              </a:rPr>
              <a:t>Weighted </a:t>
            </a:r>
            <a:r>
              <a:rPr lang="en-GB" altLang="ko-KR" sz="1200" dirty="0">
                <a:ea typeface="SimSun" pitchFamily="2" charset="-122"/>
              </a:rPr>
              <a:t>average price 2012 : 5,64€/</a:t>
            </a:r>
            <a:r>
              <a:rPr lang="en-GB" altLang="ko-KR" sz="1200" dirty="0" smtClean="0">
                <a:ea typeface="SimSun" pitchFamily="2" charset="-122"/>
              </a:rPr>
              <a:t>piece</a:t>
            </a:r>
            <a:endParaRPr lang="en-GB" altLang="ko-KR" sz="1200" dirty="0">
              <a:ea typeface="SimSun" pitchFamily="2" charset="-122"/>
            </a:endParaRPr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en-GB" altLang="ko-KR" sz="1200" dirty="0">
                <a:ea typeface="SimSun" pitchFamily="2" charset="-122"/>
              </a:rPr>
              <a:t> More than 350 items.: </a:t>
            </a:r>
            <a:r>
              <a:rPr lang="en-GB" altLang="ko-KR" sz="1200" dirty="0" smtClean="0">
                <a:ea typeface="SimSun" pitchFamily="2" charset="-122"/>
              </a:rPr>
              <a:t>Based on 2011 vol. 248000 pieces</a:t>
            </a:r>
            <a:endParaRPr lang="en-GB" altLang="ko-KR" sz="1200" dirty="0">
              <a:ea typeface="SimSun" pitchFamily="2" charset="-122"/>
            </a:endParaRPr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en-GB" altLang="ko-KR" sz="1200" dirty="0">
                <a:ea typeface="SimSun" pitchFamily="2" charset="-122"/>
              </a:rPr>
              <a:t> Negotiated price decrease in average </a:t>
            </a:r>
            <a:r>
              <a:rPr lang="en-GB" altLang="ko-KR" sz="1200" b="1" dirty="0" smtClean="0">
                <a:ea typeface="SimSun" pitchFamily="2" charset="-122"/>
              </a:rPr>
              <a:t>3,9%</a:t>
            </a:r>
            <a:endParaRPr lang="en-US" sz="1200" dirty="0"/>
          </a:p>
        </p:txBody>
      </p:sp>
      <p:sp>
        <p:nvSpPr>
          <p:cNvPr id="30" name="Freeform 7"/>
          <p:cNvSpPr>
            <a:spLocks/>
          </p:cNvSpPr>
          <p:nvPr/>
        </p:nvSpPr>
        <p:spPr bwMode="auto">
          <a:xfrm>
            <a:off x="4860032" y="1772816"/>
            <a:ext cx="142875" cy="763183"/>
          </a:xfrm>
          <a:custGeom>
            <a:avLst/>
            <a:gdLst>
              <a:gd name="T0" fmla="*/ 0 w 142082"/>
              <a:gd name="T1" fmla="*/ 0 h 269876"/>
              <a:gd name="T2" fmla="*/ 0 w 142082"/>
              <a:gd name="T3" fmla="*/ 502024 h 269876"/>
              <a:gd name="T4" fmla="*/ 71401 w 142082"/>
              <a:gd name="T5" fmla="*/ 1015997 h 269876"/>
              <a:gd name="T6" fmla="*/ 0 w 142082"/>
              <a:gd name="T7" fmla="*/ 1553874 h 269876"/>
              <a:gd name="T8" fmla="*/ 0 w 142082"/>
              <a:gd name="T9" fmla="*/ 2031992 h 269876"/>
              <a:gd name="T10" fmla="*/ 146905 w 142082"/>
              <a:gd name="T11" fmla="*/ 1015997 h 269876"/>
              <a:gd name="T12" fmla="*/ 0 w 142082"/>
              <a:gd name="T13" fmla="*/ 0 h 26987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2082"/>
              <a:gd name="T22" fmla="*/ 0 h 269876"/>
              <a:gd name="T23" fmla="*/ 142082 w 142082"/>
              <a:gd name="T24" fmla="*/ 269876 h 26987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2082" h="269876">
                <a:moveTo>
                  <a:pt x="0" y="0"/>
                </a:moveTo>
                <a:lnTo>
                  <a:pt x="0" y="66675"/>
                </a:lnTo>
                <a:lnTo>
                  <a:pt x="69056" y="134938"/>
                </a:lnTo>
                <a:lnTo>
                  <a:pt x="0" y="206375"/>
                </a:lnTo>
                <a:lnTo>
                  <a:pt x="0" y="269875"/>
                </a:lnTo>
                <a:lnTo>
                  <a:pt x="142081" y="134938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</p:spPr>
        <p:txBody>
          <a:bodyPr lIns="73152" tIns="73152" rIns="73152" bIns="73152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31" name="Rectangle 26"/>
          <p:cNvSpPr>
            <a:spLocks noChangeArrowheads="1"/>
          </p:cNvSpPr>
          <p:nvPr/>
        </p:nvSpPr>
        <p:spPr bwMode="auto">
          <a:xfrm>
            <a:off x="5295941" y="1685932"/>
            <a:ext cx="3277022" cy="950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3152" tIns="73152" rIns="73152" bIns="73152" anchor="ctr"/>
          <a:lstStyle/>
          <a:p>
            <a:pPr>
              <a:spcBef>
                <a:spcPct val="25000"/>
              </a:spcBef>
              <a:tabLst>
                <a:tab pos="358775" algn="l"/>
              </a:tabLst>
            </a:pPr>
            <a:r>
              <a:rPr lang="en-GB" sz="1200" dirty="0">
                <a:latin typeface="+mn-lt"/>
                <a:ea typeface="SimSun" pitchFamily="2" charset="-122"/>
              </a:rPr>
              <a:t>A 	= </a:t>
            </a:r>
            <a:r>
              <a:rPr lang="en-GB" sz="1200" dirty="0" smtClean="0">
                <a:latin typeface="+mn-lt"/>
                <a:ea typeface="SimSun" pitchFamily="2" charset="-122"/>
              </a:rPr>
              <a:t>5,87€/piece</a:t>
            </a:r>
            <a:endParaRPr lang="en-GB" sz="1200" b="1" dirty="0">
              <a:latin typeface="+mn-lt"/>
              <a:ea typeface="SimSun" pitchFamily="2" charset="-122"/>
            </a:endParaRPr>
          </a:p>
          <a:p>
            <a:pPr>
              <a:spcBef>
                <a:spcPct val="25000"/>
              </a:spcBef>
              <a:tabLst>
                <a:tab pos="358775" algn="l"/>
              </a:tabLst>
            </a:pPr>
            <a:r>
              <a:rPr lang="en-GB" sz="1200" dirty="0" smtClean="0">
                <a:latin typeface="+mn-lt"/>
                <a:ea typeface="SimSun" pitchFamily="2" charset="-122"/>
              </a:rPr>
              <a:t>B </a:t>
            </a:r>
            <a:r>
              <a:rPr lang="en-GB" sz="1200" dirty="0">
                <a:latin typeface="+mn-lt"/>
                <a:ea typeface="SimSun" pitchFamily="2" charset="-122"/>
              </a:rPr>
              <a:t>	= </a:t>
            </a:r>
            <a:r>
              <a:rPr lang="en-GB" sz="1200" dirty="0" smtClean="0">
                <a:latin typeface="+mn-lt"/>
                <a:ea typeface="SimSun" pitchFamily="2" charset="-122"/>
              </a:rPr>
              <a:t>5,64€/piece</a:t>
            </a:r>
            <a:endParaRPr lang="en-GB" sz="1200" b="1" dirty="0">
              <a:latin typeface="+mn-lt"/>
              <a:ea typeface="SimSun" pitchFamily="2" charset="-122"/>
            </a:endParaRPr>
          </a:p>
          <a:p>
            <a:pPr>
              <a:spcBef>
                <a:spcPct val="25000"/>
              </a:spcBef>
              <a:tabLst>
                <a:tab pos="358775" algn="l"/>
              </a:tabLst>
            </a:pPr>
            <a:r>
              <a:rPr lang="en-GB" sz="1200" dirty="0" smtClean="0">
                <a:latin typeface="+mn-lt"/>
                <a:ea typeface="SimSun" pitchFamily="2" charset="-122"/>
              </a:rPr>
              <a:t>V </a:t>
            </a:r>
            <a:r>
              <a:rPr lang="en-GB" sz="1200" dirty="0">
                <a:latin typeface="+mn-lt"/>
                <a:ea typeface="SimSun" pitchFamily="2" charset="-122"/>
              </a:rPr>
              <a:t>	= </a:t>
            </a:r>
            <a:r>
              <a:rPr lang="en-GB" sz="1200" dirty="0" smtClean="0">
                <a:latin typeface="+mn-lt"/>
                <a:ea typeface="SimSun" pitchFamily="2" charset="-122"/>
              </a:rPr>
              <a:t>248000</a:t>
            </a:r>
          </a:p>
          <a:p>
            <a:pPr>
              <a:spcBef>
                <a:spcPct val="25000"/>
              </a:spcBef>
              <a:tabLst>
                <a:tab pos="358775" algn="l"/>
              </a:tabLst>
            </a:pPr>
            <a:r>
              <a:rPr lang="en-US" sz="1200" b="1" dirty="0" smtClean="0">
                <a:solidFill>
                  <a:srgbClr val="000000"/>
                </a:solidFill>
                <a:latin typeface="+mn-lt"/>
              </a:rPr>
              <a:t>Benefit </a:t>
            </a:r>
            <a:r>
              <a:rPr lang="en-US" sz="1200" b="1" dirty="0">
                <a:solidFill>
                  <a:srgbClr val="000000"/>
                </a:solidFill>
                <a:latin typeface="+mn-lt"/>
              </a:rPr>
              <a:t>= (5,87- 5,64) x 248000 = </a:t>
            </a:r>
            <a:r>
              <a:rPr lang="en-US" sz="1200" b="1" dirty="0" smtClean="0">
                <a:solidFill>
                  <a:srgbClr val="000000"/>
                </a:solidFill>
                <a:latin typeface="+mn-lt"/>
              </a:rPr>
              <a:t>57k</a:t>
            </a:r>
            <a:r>
              <a:rPr lang="en-US" sz="1200" b="1" dirty="0">
                <a:solidFill>
                  <a:srgbClr val="000000"/>
                </a:solidFill>
                <a:latin typeface="+mn-lt"/>
              </a:rPr>
              <a:t>€</a:t>
            </a:r>
          </a:p>
        </p:txBody>
      </p:sp>
      <p:sp>
        <p:nvSpPr>
          <p:cNvPr id="32" name="Text Box 6"/>
          <p:cNvSpPr txBox="1">
            <a:spLocks noChangeArrowheads="1"/>
          </p:cNvSpPr>
          <p:nvPr/>
        </p:nvSpPr>
        <p:spPr bwMode="auto">
          <a:xfrm>
            <a:off x="1331640" y="4246357"/>
            <a:ext cx="2969409" cy="1846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171450" indent="-171450" defTabSz="979488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79488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79488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79488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79488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GB" altLang="ko-KR" sz="1200" dirty="0" smtClean="0">
                <a:ea typeface="SimSun" pitchFamily="2" charset="-122"/>
              </a:rPr>
              <a:t>You did a renegotiation for 2012/2013 annual contract for analysis lab for one of the main site.</a:t>
            </a:r>
          </a:p>
          <a:p>
            <a:pPr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altLang="ko-KR" sz="1200" dirty="0" smtClean="0">
                <a:ea typeface="SimSun" pitchFamily="2" charset="-122"/>
              </a:rPr>
              <a:t>Index : Lab labor rate index +4%</a:t>
            </a:r>
            <a:endParaRPr lang="en-GB" altLang="ko-KR" sz="1200" dirty="0" smtClean="0">
              <a:ea typeface="SimSun" pitchFamily="2" charset="-122"/>
            </a:endParaRPr>
          </a:p>
          <a:p>
            <a:pPr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GB" altLang="ko-KR" sz="1200" dirty="0" smtClean="0">
                <a:ea typeface="SimSun" pitchFamily="2" charset="-122"/>
              </a:rPr>
              <a:t>Supplier price increase for 2012/13 1,5%</a:t>
            </a:r>
          </a:p>
          <a:p>
            <a:pPr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GB" altLang="ko-KR" sz="1200" dirty="0" smtClean="0">
                <a:ea typeface="SimSun" pitchFamily="2" charset="-122"/>
              </a:rPr>
              <a:t>Average price in 2011 = 1500€</a:t>
            </a:r>
          </a:p>
          <a:p>
            <a:pPr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GB" altLang="ko-KR" sz="1200" dirty="0" smtClean="0">
                <a:ea typeface="SimSun" pitchFamily="2" charset="-122"/>
              </a:rPr>
              <a:t>Price in 2012 = 1523€</a:t>
            </a:r>
          </a:p>
          <a:p>
            <a:pPr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GB" altLang="ko-KR" sz="1200" dirty="0" smtClean="0">
                <a:ea typeface="SimSun" pitchFamily="2" charset="-122"/>
              </a:rPr>
              <a:t>Volume 2012= 200 demands</a:t>
            </a:r>
          </a:p>
          <a:p>
            <a:pPr eaLnBrk="1" hangingPunct="1">
              <a:spcBef>
                <a:spcPct val="20000"/>
              </a:spcBef>
              <a:buFontTx/>
              <a:buChar char="•"/>
              <a:defRPr/>
            </a:pPr>
            <a:endParaRPr lang="en-GB" altLang="ko-KR" sz="1200" dirty="0" smtClean="0">
              <a:ea typeface="SimSun" pitchFamily="2" charset="-122"/>
            </a:endParaRPr>
          </a:p>
          <a:p>
            <a:pPr marL="0" indent="0" eaLnBrk="1" hangingPunct="1">
              <a:spcBef>
                <a:spcPct val="20000"/>
              </a:spcBef>
              <a:defRPr/>
            </a:pPr>
            <a:endParaRPr lang="en-GB" altLang="ko-KR" sz="1200" dirty="0" smtClean="0">
              <a:ea typeface="SimSun" pitchFamily="2" charset="-122"/>
            </a:endParaRPr>
          </a:p>
        </p:txBody>
      </p:sp>
      <p:sp>
        <p:nvSpPr>
          <p:cNvPr id="33" name="Freeform 7"/>
          <p:cNvSpPr>
            <a:spLocks/>
          </p:cNvSpPr>
          <p:nvPr/>
        </p:nvSpPr>
        <p:spPr bwMode="auto">
          <a:xfrm>
            <a:off x="4860603" y="4682041"/>
            <a:ext cx="142875" cy="763183"/>
          </a:xfrm>
          <a:custGeom>
            <a:avLst/>
            <a:gdLst>
              <a:gd name="T0" fmla="*/ 0 w 142082"/>
              <a:gd name="T1" fmla="*/ 0 h 269876"/>
              <a:gd name="T2" fmla="*/ 0 w 142082"/>
              <a:gd name="T3" fmla="*/ 502024 h 269876"/>
              <a:gd name="T4" fmla="*/ 71401 w 142082"/>
              <a:gd name="T5" fmla="*/ 1015997 h 269876"/>
              <a:gd name="T6" fmla="*/ 0 w 142082"/>
              <a:gd name="T7" fmla="*/ 1553874 h 269876"/>
              <a:gd name="T8" fmla="*/ 0 w 142082"/>
              <a:gd name="T9" fmla="*/ 2031992 h 269876"/>
              <a:gd name="T10" fmla="*/ 146905 w 142082"/>
              <a:gd name="T11" fmla="*/ 1015997 h 269876"/>
              <a:gd name="T12" fmla="*/ 0 w 142082"/>
              <a:gd name="T13" fmla="*/ 0 h 26987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2082"/>
              <a:gd name="T22" fmla="*/ 0 h 269876"/>
              <a:gd name="T23" fmla="*/ 142082 w 142082"/>
              <a:gd name="T24" fmla="*/ 269876 h 26987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2082" h="269876">
                <a:moveTo>
                  <a:pt x="0" y="0"/>
                </a:moveTo>
                <a:lnTo>
                  <a:pt x="0" y="66675"/>
                </a:lnTo>
                <a:lnTo>
                  <a:pt x="69056" y="134938"/>
                </a:lnTo>
                <a:lnTo>
                  <a:pt x="0" y="206375"/>
                </a:lnTo>
                <a:lnTo>
                  <a:pt x="0" y="269875"/>
                </a:lnTo>
                <a:lnTo>
                  <a:pt x="142081" y="134938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</p:spPr>
        <p:txBody>
          <a:bodyPr lIns="73152" tIns="73152" rIns="73152" bIns="73152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34" name="Rectangle 27"/>
          <p:cNvSpPr>
            <a:spLocks noChangeArrowheads="1"/>
          </p:cNvSpPr>
          <p:nvPr/>
        </p:nvSpPr>
        <p:spPr bwMode="auto">
          <a:xfrm>
            <a:off x="5275995" y="4580607"/>
            <a:ext cx="3472469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3152" tIns="73152" rIns="73152" bIns="73152" anchor="ctr"/>
          <a:lstStyle/>
          <a:p>
            <a:pPr>
              <a:spcBef>
                <a:spcPct val="25000"/>
              </a:spcBef>
              <a:tabLst>
                <a:tab pos="358775" algn="l"/>
              </a:tabLst>
            </a:pPr>
            <a:r>
              <a:rPr lang="en-GB" sz="1200" dirty="0">
                <a:latin typeface="+mn-lt"/>
                <a:ea typeface="SimSun" pitchFamily="2" charset="-122"/>
              </a:rPr>
              <a:t>A = 1500 €/demand</a:t>
            </a:r>
          </a:p>
          <a:p>
            <a:pPr>
              <a:spcBef>
                <a:spcPct val="25000"/>
              </a:spcBef>
              <a:tabLst>
                <a:tab pos="358775" algn="l"/>
              </a:tabLst>
            </a:pPr>
            <a:r>
              <a:rPr lang="en-GB" sz="1200" dirty="0">
                <a:latin typeface="+mn-lt"/>
                <a:ea typeface="SimSun" pitchFamily="2" charset="-122"/>
              </a:rPr>
              <a:t>B = 1523 €/demand</a:t>
            </a:r>
          </a:p>
          <a:p>
            <a:pPr>
              <a:spcBef>
                <a:spcPct val="25000"/>
              </a:spcBef>
              <a:tabLst>
                <a:tab pos="358775" algn="l"/>
              </a:tabLst>
            </a:pPr>
            <a:r>
              <a:rPr lang="en-GB" sz="1200" dirty="0">
                <a:latin typeface="+mn-lt"/>
                <a:ea typeface="SimSun" pitchFamily="2" charset="-122"/>
              </a:rPr>
              <a:t>V = 200 demands</a:t>
            </a:r>
          </a:p>
          <a:p>
            <a:pPr>
              <a:spcBef>
                <a:spcPct val="25000"/>
              </a:spcBef>
              <a:tabLst>
                <a:tab pos="358775" algn="l"/>
              </a:tabLst>
            </a:pPr>
            <a:r>
              <a:rPr lang="en-GB" sz="1200" b="1" dirty="0" smtClean="0">
                <a:latin typeface="+mn-lt"/>
                <a:ea typeface="SimSun" pitchFamily="2" charset="-122"/>
              </a:rPr>
              <a:t>Benefit </a:t>
            </a:r>
            <a:r>
              <a:rPr lang="en-GB" sz="1200" b="1" dirty="0">
                <a:latin typeface="+mn-lt"/>
                <a:ea typeface="SimSun" pitchFamily="2" charset="-122"/>
              </a:rPr>
              <a:t>= (1500*1.04 - 1523) x 200 = 7,4K</a:t>
            </a:r>
            <a:r>
              <a:rPr lang="en-GB" sz="1200" b="1" dirty="0" smtClean="0">
                <a:latin typeface="+mn-lt"/>
                <a:ea typeface="SimSun" pitchFamily="2" charset="-122"/>
              </a:rPr>
              <a:t>€</a:t>
            </a:r>
            <a:endParaRPr lang="en-GB" sz="1200" b="1" dirty="0">
              <a:latin typeface="+mn-lt"/>
              <a:ea typeface="SimSun" pitchFamily="2" charset="-122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363125" y="1109346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b="1" dirty="0">
                <a:solidFill>
                  <a:srgbClr val="009EE0"/>
                </a:solidFill>
                <a:latin typeface="Arial" charset="0"/>
              </a:rPr>
              <a:t>Without </a:t>
            </a:r>
            <a:r>
              <a:rPr lang="en-US" sz="1600" b="1" dirty="0" smtClean="0">
                <a:solidFill>
                  <a:srgbClr val="009EE0"/>
                </a:solidFill>
                <a:latin typeface="Arial" charset="0"/>
              </a:rPr>
              <a:t>market</a:t>
            </a:r>
            <a:r>
              <a:rPr lang="en-US" sz="1600" b="1" baseline="30000" dirty="0" smtClean="0">
                <a:solidFill>
                  <a:srgbClr val="009EE0"/>
                </a:solidFill>
                <a:latin typeface="Arial" charset="0"/>
              </a:rPr>
              <a:t> </a:t>
            </a:r>
            <a:r>
              <a:rPr lang="en-US" sz="1600" b="1" dirty="0">
                <a:solidFill>
                  <a:srgbClr val="009EE0"/>
                </a:solidFill>
                <a:latin typeface="Arial" charset="0"/>
              </a:rPr>
              <a:t>and without inflation impact </a:t>
            </a:r>
            <a:endParaRPr lang="en-US" sz="1600" b="1" dirty="0">
              <a:solidFill>
                <a:srgbClr val="009EE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363125" y="3717032"/>
            <a:ext cx="731333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9EE0"/>
                </a:solidFill>
                <a:latin typeface="Arial" charset="0"/>
              </a:rPr>
              <a:t>With </a:t>
            </a:r>
            <a:r>
              <a:rPr lang="en-US" sz="1600" b="1" dirty="0" smtClean="0">
                <a:solidFill>
                  <a:srgbClr val="009EE0"/>
                </a:solidFill>
                <a:latin typeface="Arial" charset="0"/>
              </a:rPr>
              <a:t>market </a:t>
            </a:r>
            <a:r>
              <a:rPr lang="en-US" sz="1600" b="1" dirty="0">
                <a:solidFill>
                  <a:srgbClr val="009EE0"/>
                </a:solidFill>
                <a:latin typeface="Arial" charset="0"/>
              </a:rPr>
              <a:t>or with inflation </a:t>
            </a:r>
            <a:r>
              <a:rPr lang="en-US" sz="1600" b="1" dirty="0" smtClean="0">
                <a:solidFill>
                  <a:srgbClr val="009EE0"/>
                </a:solidFill>
                <a:latin typeface="Arial" charset="0"/>
              </a:rPr>
              <a:t>impact &gt;3%,  with validated price index</a:t>
            </a:r>
            <a:endParaRPr lang="en-US" sz="1600" b="1" dirty="0">
              <a:solidFill>
                <a:srgbClr val="009EE0"/>
              </a:solidFill>
            </a:endParaRPr>
          </a:p>
        </p:txBody>
      </p:sp>
      <p:cxnSp>
        <p:nvCxnSpPr>
          <p:cNvPr id="18" name="Straight Connector 95"/>
          <p:cNvCxnSpPr>
            <a:cxnSpLocks noChangeShapeType="1"/>
          </p:cNvCxnSpPr>
          <p:nvPr/>
        </p:nvCxnSpPr>
        <p:spPr bwMode="auto">
          <a:xfrm>
            <a:off x="1081565" y="1484784"/>
            <a:ext cx="0" cy="1728192"/>
          </a:xfrm>
          <a:prstGeom prst="line">
            <a:avLst/>
          </a:prstGeom>
          <a:noFill/>
          <a:ln w="12700" algn="ctr">
            <a:solidFill>
              <a:srgbClr val="009EE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Connector 96"/>
          <p:cNvCxnSpPr>
            <a:cxnSpLocks noChangeShapeType="1"/>
          </p:cNvCxnSpPr>
          <p:nvPr/>
        </p:nvCxnSpPr>
        <p:spPr bwMode="auto">
          <a:xfrm>
            <a:off x="1081565" y="4077071"/>
            <a:ext cx="0" cy="1908000"/>
          </a:xfrm>
          <a:prstGeom prst="line">
            <a:avLst/>
          </a:prstGeom>
          <a:noFill/>
          <a:ln w="12700" algn="ctr">
            <a:solidFill>
              <a:srgbClr val="009EE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Footer Placeholder 4"/>
          <p:cNvSpPr txBox="1">
            <a:spLocks/>
          </p:cNvSpPr>
          <p:nvPr/>
        </p:nvSpPr>
        <p:spPr>
          <a:xfrm>
            <a:off x="606075" y="6430084"/>
            <a:ext cx="5760700" cy="260315"/>
          </a:xfrm>
          <a:prstGeom prst="rect">
            <a:avLst/>
          </a:prstGeom>
        </p:spPr>
        <p:txBody>
          <a:bodyPr vert="horz" wrap="square" lIns="0" tIns="0" rIns="0" bIns="0" rtlCol="0" anchor="t" anchorCtr="0"/>
          <a:lstStyle>
            <a:defPPr>
              <a:defRPr lang="fr-FR"/>
            </a:defPPr>
            <a:lvl1pPr algn="l" rtl="0" fontAlgn="auto">
              <a:spcBef>
                <a:spcPts val="300"/>
              </a:spcBef>
              <a:spcAft>
                <a:spcPts val="0"/>
              </a:spcAft>
              <a:defRPr lang="en-US" sz="1000" kern="1200">
                <a:solidFill>
                  <a:srgbClr val="5C5D5F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r>
              <a:rPr lang="en-US" sz="1050" smtClean="0">
                <a:solidFill>
                  <a:srgbClr val="7B7C7E"/>
                </a:solidFill>
              </a:rPr>
              <a:t>Solvay PSCE Value Creation</a:t>
            </a:r>
            <a:endParaRPr lang="en-US" sz="1050" b="1" dirty="0">
              <a:solidFill>
                <a:srgbClr val="7B7C7E"/>
              </a:solidFill>
            </a:endParaRP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4017" y="6309320"/>
            <a:ext cx="432164" cy="360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36D3538-E6F5-4FCE-BA67-805E68B46AF7}" type="slidenum">
              <a:rPr lang="nl-BE" sz="1600" smtClean="0">
                <a:solidFill>
                  <a:srgbClr val="7B7C7E"/>
                </a:solidFill>
              </a:rPr>
              <a:t>24</a:t>
            </a:fld>
            <a:endParaRPr lang="nl-BE" sz="1600" dirty="0">
              <a:solidFill>
                <a:srgbClr val="7B7C7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03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90"/>
          <p:cNvSpPr>
            <a:spLocks noChangeArrowheads="1"/>
          </p:cNvSpPr>
          <p:nvPr/>
        </p:nvSpPr>
        <p:spPr bwMode="gray">
          <a:xfrm>
            <a:off x="153194" y="235743"/>
            <a:ext cx="7274024" cy="627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lvl="0">
              <a:defRPr/>
            </a:pPr>
            <a:r>
              <a:rPr lang="en-GB" sz="2000" b="1" dirty="0">
                <a:solidFill>
                  <a:srgbClr val="009EFE"/>
                </a:solidFill>
                <a:latin typeface="Arial"/>
              </a:rPr>
              <a:t>Calculation Rules for </a:t>
            </a:r>
            <a:r>
              <a:rPr lang="en-GB" sz="2000" b="1" dirty="0" smtClean="0">
                <a:solidFill>
                  <a:srgbClr val="009EFE"/>
                </a:solidFill>
                <a:latin typeface="Arial"/>
              </a:rPr>
              <a:t>COST recurring</a:t>
            </a:r>
            <a:r>
              <a:rPr lang="en-GB" sz="1600" b="1" dirty="0">
                <a:solidFill>
                  <a:srgbClr val="00ADEA"/>
                </a:solidFill>
              </a:rPr>
              <a:t/>
            </a:r>
            <a:br>
              <a:rPr lang="en-GB" sz="1600" b="1" dirty="0">
                <a:solidFill>
                  <a:srgbClr val="00ADEA"/>
                </a:solidFill>
              </a:rPr>
            </a:br>
            <a:r>
              <a:rPr lang="en-GB" dirty="0">
                <a:solidFill>
                  <a:srgbClr val="7B7C7E"/>
                </a:solidFill>
              </a:rPr>
              <a:t>Spirit of the calculation rules (formulas)</a:t>
            </a:r>
          </a:p>
        </p:txBody>
      </p:sp>
      <p:sp>
        <p:nvSpPr>
          <p:cNvPr id="12293" name="Rectangle 14"/>
          <p:cNvSpPr>
            <a:spLocks noChangeArrowheads="1"/>
          </p:cNvSpPr>
          <p:nvPr/>
        </p:nvSpPr>
        <p:spPr bwMode="auto">
          <a:xfrm>
            <a:off x="220576" y="1196751"/>
            <a:ext cx="1080000" cy="520700"/>
          </a:xfrm>
          <a:prstGeom prst="rect">
            <a:avLst/>
          </a:prstGeom>
          <a:solidFill>
            <a:srgbClr val="009EE0"/>
          </a:solidFill>
          <a:ln w="38100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/>
            <a:r>
              <a:rPr lang="en-GB" sz="1200" b="1" dirty="0">
                <a:solidFill>
                  <a:schemeClr val="bg1"/>
                </a:solidFill>
                <a:latin typeface="Arial" charset="0"/>
                <a:cs typeface="Arial" charset="0"/>
              </a:rPr>
              <a:t>Rule #3a</a:t>
            </a:r>
          </a:p>
        </p:txBody>
      </p:sp>
      <p:sp>
        <p:nvSpPr>
          <p:cNvPr id="12294" name="Rectangle 17"/>
          <p:cNvSpPr>
            <a:spLocks noChangeArrowheads="1"/>
          </p:cNvSpPr>
          <p:nvPr/>
        </p:nvSpPr>
        <p:spPr bwMode="auto">
          <a:xfrm>
            <a:off x="220576" y="4365104"/>
            <a:ext cx="1080000" cy="520700"/>
          </a:xfrm>
          <a:prstGeom prst="rect">
            <a:avLst/>
          </a:prstGeom>
          <a:solidFill>
            <a:srgbClr val="009EE0"/>
          </a:solidFill>
          <a:ln w="38100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/>
            <a:r>
              <a:rPr lang="en-GB" sz="1200" b="1" dirty="0">
                <a:solidFill>
                  <a:schemeClr val="bg1"/>
                </a:solidFill>
                <a:latin typeface="Arial" charset="0"/>
                <a:cs typeface="Arial" charset="0"/>
              </a:rPr>
              <a:t>Rule #4</a:t>
            </a:r>
          </a:p>
        </p:txBody>
      </p:sp>
      <p:sp>
        <p:nvSpPr>
          <p:cNvPr id="35" name="Text Box 6"/>
          <p:cNvSpPr txBox="1">
            <a:spLocks noChangeArrowheads="1"/>
          </p:cNvSpPr>
          <p:nvPr/>
        </p:nvSpPr>
        <p:spPr bwMode="auto">
          <a:xfrm>
            <a:off x="1331640" y="1628800"/>
            <a:ext cx="3125738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171450" indent="-171450" defTabSz="9794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39725" indent="-166688" defTabSz="9794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794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794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794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5000"/>
              </a:spcBef>
              <a:buFontTx/>
              <a:buChar char="•"/>
            </a:pPr>
            <a:r>
              <a:rPr lang="en-GB" altLang="ko-KR" sz="1200" dirty="0">
                <a:ea typeface="SimSun" pitchFamily="2" charset="-122"/>
              </a:rPr>
              <a:t>You are negotiating prices for compressors for 2012</a:t>
            </a:r>
          </a:p>
          <a:p>
            <a:pPr eaLnBrk="1" hangingPunct="1">
              <a:spcBef>
                <a:spcPct val="25000"/>
              </a:spcBef>
              <a:buFontTx/>
              <a:buChar char="•"/>
            </a:pPr>
            <a:r>
              <a:rPr lang="en-GB" altLang="ko-KR" sz="1200" dirty="0">
                <a:ea typeface="SimSun" pitchFamily="2" charset="-122"/>
              </a:rPr>
              <a:t>Estimated volumes for 2012 are of </a:t>
            </a:r>
            <a:r>
              <a:rPr lang="en-GB" altLang="ko-KR" sz="1200" b="1" dirty="0">
                <a:ea typeface="SimSun" pitchFamily="2" charset="-122"/>
              </a:rPr>
              <a:t>100</a:t>
            </a:r>
          </a:p>
          <a:p>
            <a:pPr eaLnBrk="1" hangingPunct="1">
              <a:spcBef>
                <a:spcPct val="25000"/>
              </a:spcBef>
              <a:buFontTx/>
              <a:buChar char="•"/>
            </a:pPr>
            <a:r>
              <a:rPr lang="en-GB" altLang="ko-KR" sz="1200" dirty="0" smtClean="0">
                <a:ea typeface="SimSun" pitchFamily="2" charset="-122"/>
              </a:rPr>
              <a:t>All </a:t>
            </a:r>
            <a:r>
              <a:rPr lang="en-GB" altLang="ko-KR" sz="1200" dirty="0">
                <a:ea typeface="SimSun" pitchFamily="2" charset="-122"/>
              </a:rPr>
              <a:t>3 suppliers submitted a quotation: </a:t>
            </a:r>
          </a:p>
          <a:p>
            <a:pPr lvl="1" eaLnBrk="1" hangingPunct="1">
              <a:spcBef>
                <a:spcPct val="25000"/>
              </a:spcBef>
              <a:buFont typeface="Arial" charset="0"/>
              <a:buChar char="–"/>
            </a:pPr>
            <a:r>
              <a:rPr lang="en-GB" altLang="ko-KR" sz="1200" dirty="0">
                <a:ea typeface="SimSun" pitchFamily="2" charset="-122"/>
              </a:rPr>
              <a:t>Supplier A = </a:t>
            </a:r>
            <a:r>
              <a:rPr lang="en-GB" altLang="ko-KR" sz="1200" b="1" dirty="0" smtClean="0">
                <a:ea typeface="SimSun" pitchFamily="2" charset="-122"/>
              </a:rPr>
              <a:t>800€</a:t>
            </a:r>
            <a:endParaRPr lang="en-GB" altLang="ko-KR" sz="1200" b="1" dirty="0">
              <a:ea typeface="SimSun" pitchFamily="2" charset="-122"/>
            </a:endParaRPr>
          </a:p>
          <a:p>
            <a:pPr lvl="1" eaLnBrk="1" hangingPunct="1">
              <a:spcBef>
                <a:spcPct val="25000"/>
              </a:spcBef>
              <a:buFont typeface="Arial" charset="0"/>
              <a:buChar char="–"/>
            </a:pPr>
            <a:r>
              <a:rPr lang="en-GB" altLang="ko-KR" sz="1200" dirty="0">
                <a:ea typeface="SimSun" pitchFamily="2" charset="-122"/>
              </a:rPr>
              <a:t>Supplier B = </a:t>
            </a:r>
            <a:r>
              <a:rPr lang="en-GB" altLang="ko-KR" sz="1200" b="1" dirty="0" smtClean="0">
                <a:ea typeface="SimSun" pitchFamily="2" charset="-122"/>
              </a:rPr>
              <a:t>1,000€</a:t>
            </a:r>
            <a:endParaRPr lang="en-GB" altLang="ko-KR" sz="1200" b="1" dirty="0">
              <a:ea typeface="SimSun" pitchFamily="2" charset="-122"/>
            </a:endParaRPr>
          </a:p>
          <a:p>
            <a:pPr lvl="1" eaLnBrk="1" hangingPunct="1">
              <a:spcBef>
                <a:spcPct val="25000"/>
              </a:spcBef>
              <a:buFont typeface="Arial" charset="0"/>
              <a:buChar char="–"/>
            </a:pPr>
            <a:r>
              <a:rPr lang="en-GB" altLang="ko-KR" sz="1200" dirty="0">
                <a:ea typeface="SimSun" pitchFamily="2" charset="-122"/>
              </a:rPr>
              <a:t>Supplier C = </a:t>
            </a:r>
            <a:r>
              <a:rPr lang="en-GB" altLang="ko-KR" sz="1200" b="1" dirty="0" smtClean="0">
                <a:ea typeface="SimSun" pitchFamily="2" charset="-122"/>
              </a:rPr>
              <a:t>1,200€</a:t>
            </a:r>
            <a:endParaRPr lang="en-GB" altLang="ko-KR" sz="1200" b="1" dirty="0">
              <a:ea typeface="SimSun" pitchFamily="2" charset="-122"/>
            </a:endParaRPr>
          </a:p>
          <a:p>
            <a:pPr eaLnBrk="1" hangingPunct="1">
              <a:spcBef>
                <a:spcPct val="25000"/>
              </a:spcBef>
              <a:buFontTx/>
              <a:buChar char="•"/>
            </a:pPr>
            <a:r>
              <a:rPr lang="en-GB" altLang="ko-KR" sz="1200" dirty="0">
                <a:ea typeface="SimSun" pitchFamily="2" charset="-122"/>
              </a:rPr>
              <a:t>Quotations show a significant market price increase as the price negotiated in 2011 was of </a:t>
            </a:r>
            <a:r>
              <a:rPr lang="en-GB" altLang="ko-KR" sz="1200" b="1" dirty="0" smtClean="0">
                <a:ea typeface="SimSun" pitchFamily="2" charset="-122"/>
              </a:rPr>
              <a:t>700€.</a:t>
            </a:r>
            <a:endParaRPr lang="en-GB" altLang="ko-KR" sz="1200" b="1" dirty="0">
              <a:ea typeface="SimSun" pitchFamily="2" charset="-122"/>
            </a:endParaRPr>
          </a:p>
          <a:p>
            <a:pPr eaLnBrk="1" hangingPunct="1">
              <a:spcBef>
                <a:spcPct val="25000"/>
              </a:spcBef>
              <a:buFontTx/>
              <a:buChar char="•"/>
            </a:pPr>
            <a:r>
              <a:rPr lang="en-GB" altLang="ko-KR" sz="1200" dirty="0" smtClean="0">
                <a:ea typeface="SimSun" pitchFamily="2" charset="-122"/>
              </a:rPr>
              <a:t>Finally</a:t>
            </a:r>
            <a:r>
              <a:rPr lang="en-GB" altLang="ko-KR" sz="1200" dirty="0">
                <a:ea typeface="SimSun" pitchFamily="2" charset="-122"/>
              </a:rPr>
              <a:t>, supplier A has been selected with a last offer at </a:t>
            </a:r>
            <a:r>
              <a:rPr lang="en-GB" altLang="ko-KR" sz="1200" b="1" dirty="0">
                <a:ea typeface="SimSun" pitchFamily="2" charset="-122"/>
              </a:rPr>
              <a:t>8</a:t>
            </a:r>
            <a:r>
              <a:rPr lang="en-GB" altLang="ko-KR" sz="1200" b="1" dirty="0" smtClean="0">
                <a:ea typeface="SimSun" pitchFamily="2" charset="-122"/>
              </a:rPr>
              <a:t>00€</a:t>
            </a:r>
            <a:endParaRPr lang="en-US" sz="1200" dirty="0">
              <a:ea typeface="SimSun" pitchFamily="2" charset="-122"/>
            </a:endParaRPr>
          </a:p>
        </p:txBody>
      </p:sp>
      <p:sp>
        <p:nvSpPr>
          <p:cNvPr id="36" name="Freeform 7"/>
          <p:cNvSpPr>
            <a:spLocks/>
          </p:cNvSpPr>
          <p:nvPr/>
        </p:nvSpPr>
        <p:spPr bwMode="auto">
          <a:xfrm>
            <a:off x="4788024" y="2521801"/>
            <a:ext cx="142875" cy="763183"/>
          </a:xfrm>
          <a:custGeom>
            <a:avLst/>
            <a:gdLst>
              <a:gd name="T0" fmla="*/ 0 w 142082"/>
              <a:gd name="T1" fmla="*/ 0 h 269876"/>
              <a:gd name="T2" fmla="*/ 0 w 142082"/>
              <a:gd name="T3" fmla="*/ 502024 h 269876"/>
              <a:gd name="T4" fmla="*/ 71401 w 142082"/>
              <a:gd name="T5" fmla="*/ 1015997 h 269876"/>
              <a:gd name="T6" fmla="*/ 0 w 142082"/>
              <a:gd name="T7" fmla="*/ 1553874 h 269876"/>
              <a:gd name="T8" fmla="*/ 0 w 142082"/>
              <a:gd name="T9" fmla="*/ 2031992 h 269876"/>
              <a:gd name="T10" fmla="*/ 146905 w 142082"/>
              <a:gd name="T11" fmla="*/ 1015997 h 269876"/>
              <a:gd name="T12" fmla="*/ 0 w 142082"/>
              <a:gd name="T13" fmla="*/ 0 h 26987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2082"/>
              <a:gd name="T22" fmla="*/ 0 h 269876"/>
              <a:gd name="T23" fmla="*/ 142082 w 142082"/>
              <a:gd name="T24" fmla="*/ 269876 h 26987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2082" h="269876">
                <a:moveTo>
                  <a:pt x="0" y="0"/>
                </a:moveTo>
                <a:lnTo>
                  <a:pt x="0" y="66675"/>
                </a:lnTo>
                <a:lnTo>
                  <a:pt x="69056" y="134938"/>
                </a:lnTo>
                <a:lnTo>
                  <a:pt x="0" y="206375"/>
                </a:lnTo>
                <a:lnTo>
                  <a:pt x="0" y="269875"/>
                </a:lnTo>
                <a:lnTo>
                  <a:pt x="142081" y="134938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</p:spPr>
        <p:txBody>
          <a:bodyPr lIns="73152" tIns="73152" rIns="73152" bIns="73152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37" name="Freeform 7"/>
          <p:cNvSpPr>
            <a:spLocks/>
          </p:cNvSpPr>
          <p:nvPr/>
        </p:nvSpPr>
        <p:spPr bwMode="auto">
          <a:xfrm>
            <a:off x="4788024" y="5186097"/>
            <a:ext cx="142875" cy="763183"/>
          </a:xfrm>
          <a:custGeom>
            <a:avLst/>
            <a:gdLst>
              <a:gd name="T0" fmla="*/ 0 w 142082"/>
              <a:gd name="T1" fmla="*/ 0 h 269876"/>
              <a:gd name="T2" fmla="*/ 0 w 142082"/>
              <a:gd name="T3" fmla="*/ 502024 h 269876"/>
              <a:gd name="T4" fmla="*/ 71401 w 142082"/>
              <a:gd name="T5" fmla="*/ 1015997 h 269876"/>
              <a:gd name="T6" fmla="*/ 0 w 142082"/>
              <a:gd name="T7" fmla="*/ 1553874 h 269876"/>
              <a:gd name="T8" fmla="*/ 0 w 142082"/>
              <a:gd name="T9" fmla="*/ 2031992 h 269876"/>
              <a:gd name="T10" fmla="*/ 146905 w 142082"/>
              <a:gd name="T11" fmla="*/ 1015997 h 269876"/>
              <a:gd name="T12" fmla="*/ 0 w 142082"/>
              <a:gd name="T13" fmla="*/ 0 h 26987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2082"/>
              <a:gd name="T22" fmla="*/ 0 h 269876"/>
              <a:gd name="T23" fmla="*/ 142082 w 142082"/>
              <a:gd name="T24" fmla="*/ 269876 h 26987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2082" h="269876">
                <a:moveTo>
                  <a:pt x="0" y="0"/>
                </a:moveTo>
                <a:lnTo>
                  <a:pt x="0" y="66675"/>
                </a:lnTo>
                <a:lnTo>
                  <a:pt x="69056" y="134938"/>
                </a:lnTo>
                <a:lnTo>
                  <a:pt x="0" y="206375"/>
                </a:lnTo>
                <a:lnTo>
                  <a:pt x="0" y="269875"/>
                </a:lnTo>
                <a:lnTo>
                  <a:pt x="142081" y="134938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</p:spPr>
        <p:txBody>
          <a:bodyPr lIns="73152" tIns="73152" rIns="73152" bIns="73152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41" name="Rectangle 29"/>
          <p:cNvSpPr>
            <a:spLocks noChangeArrowheads="1"/>
          </p:cNvSpPr>
          <p:nvPr/>
        </p:nvSpPr>
        <p:spPr bwMode="auto">
          <a:xfrm>
            <a:off x="5264273" y="2294068"/>
            <a:ext cx="3556199" cy="1206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3152" tIns="73152" rIns="73152" bIns="73152" anchor="ctr"/>
          <a:lstStyle/>
          <a:p>
            <a:r>
              <a:rPr lang="en-GB" sz="1200" dirty="0">
                <a:latin typeface="+mn-lt"/>
                <a:ea typeface="SimSun" pitchFamily="2" charset="-122"/>
              </a:rPr>
              <a:t>A= Average of qualified offers </a:t>
            </a:r>
            <a:r>
              <a:rPr lang="en-GB" sz="1200" dirty="0" smtClean="0">
                <a:latin typeface="+mn-lt"/>
                <a:ea typeface="SimSun" pitchFamily="2" charset="-122"/>
              </a:rPr>
              <a:t>=</a:t>
            </a:r>
          </a:p>
          <a:p>
            <a:r>
              <a:rPr lang="en-GB" sz="1200" dirty="0" smtClean="0">
                <a:latin typeface="+mn-lt"/>
                <a:ea typeface="SimSun" pitchFamily="2" charset="-122"/>
              </a:rPr>
              <a:t>     </a:t>
            </a:r>
            <a:r>
              <a:rPr lang="en-GB" sz="1200" dirty="0">
                <a:latin typeface="+mn-lt"/>
                <a:ea typeface="SimSun" pitchFamily="2" charset="-122"/>
              </a:rPr>
              <a:t>(800 + 1,000 + 1,200) / 3 </a:t>
            </a:r>
            <a:r>
              <a:rPr lang="en-GB" sz="1200" dirty="0" smtClean="0">
                <a:latin typeface="+mn-lt"/>
                <a:ea typeface="SimSun" pitchFamily="2" charset="-122"/>
              </a:rPr>
              <a:t>= 1,000€</a:t>
            </a:r>
            <a:endParaRPr lang="en-GB" sz="1200" dirty="0">
              <a:latin typeface="+mn-lt"/>
              <a:ea typeface="SimSun" pitchFamily="2" charset="-122"/>
            </a:endParaRPr>
          </a:p>
          <a:p>
            <a:r>
              <a:rPr lang="en-GB" sz="1200" dirty="0" smtClean="0">
                <a:latin typeface="+mn-lt"/>
                <a:ea typeface="SimSun" pitchFamily="2" charset="-122"/>
              </a:rPr>
              <a:t>B= </a:t>
            </a:r>
            <a:r>
              <a:rPr lang="en-GB" sz="1200" dirty="0">
                <a:latin typeface="+mn-lt"/>
                <a:ea typeface="SimSun" pitchFamily="2" charset="-122"/>
              </a:rPr>
              <a:t>Price paid </a:t>
            </a:r>
            <a:r>
              <a:rPr lang="en-GB" sz="1200" dirty="0" smtClean="0">
                <a:latin typeface="+mn-lt"/>
                <a:ea typeface="SimSun" pitchFamily="2" charset="-122"/>
              </a:rPr>
              <a:t> </a:t>
            </a:r>
            <a:r>
              <a:rPr lang="en-GB" sz="1200" dirty="0">
                <a:latin typeface="+mn-lt"/>
                <a:ea typeface="SimSun" pitchFamily="2" charset="-122"/>
              </a:rPr>
              <a:t>= 8</a:t>
            </a:r>
            <a:r>
              <a:rPr lang="en-GB" sz="1200" dirty="0" smtClean="0">
                <a:latin typeface="+mn-lt"/>
                <a:ea typeface="SimSun" pitchFamily="2" charset="-122"/>
              </a:rPr>
              <a:t>00€</a:t>
            </a:r>
            <a:endParaRPr lang="en-GB" sz="1200" dirty="0">
              <a:latin typeface="+mn-lt"/>
              <a:ea typeface="SimSun" pitchFamily="2" charset="-122"/>
            </a:endParaRPr>
          </a:p>
          <a:p>
            <a:r>
              <a:rPr lang="en-GB" sz="1200" dirty="0" smtClean="0">
                <a:latin typeface="+mn-lt"/>
                <a:ea typeface="SimSun" pitchFamily="2" charset="-122"/>
              </a:rPr>
              <a:t>V  </a:t>
            </a:r>
            <a:r>
              <a:rPr lang="en-GB" sz="1200" dirty="0">
                <a:latin typeface="+mn-lt"/>
                <a:ea typeface="SimSun" pitchFamily="2" charset="-122"/>
              </a:rPr>
              <a:t>= </a:t>
            </a:r>
            <a:r>
              <a:rPr lang="en-GB" sz="1200" dirty="0" smtClean="0">
                <a:latin typeface="+mn-lt"/>
                <a:ea typeface="SimSun" pitchFamily="2" charset="-122"/>
              </a:rPr>
              <a:t>100</a:t>
            </a:r>
            <a:endParaRPr lang="en-GB" sz="1200" dirty="0" smtClean="0">
              <a:solidFill>
                <a:srgbClr val="000000"/>
              </a:solidFill>
              <a:latin typeface="+mn-lt"/>
            </a:endParaRPr>
          </a:p>
          <a:p>
            <a:r>
              <a:rPr lang="en-GB" sz="1200" b="1" dirty="0" smtClean="0">
                <a:solidFill>
                  <a:srgbClr val="000000"/>
                </a:solidFill>
                <a:latin typeface="+mn-lt"/>
              </a:rPr>
              <a:t>Benefit </a:t>
            </a:r>
            <a:r>
              <a:rPr lang="en-GB" sz="1200" b="1" dirty="0">
                <a:solidFill>
                  <a:srgbClr val="000000"/>
                </a:solidFill>
                <a:latin typeface="+mn-lt"/>
              </a:rPr>
              <a:t>= (</a:t>
            </a:r>
            <a:r>
              <a:rPr lang="en-GB" sz="1200" b="1" dirty="0" smtClean="0">
                <a:solidFill>
                  <a:srgbClr val="000000"/>
                </a:solidFill>
                <a:latin typeface="+mn-lt"/>
              </a:rPr>
              <a:t>1,000 </a:t>
            </a:r>
            <a:r>
              <a:rPr lang="en-GB" sz="1200" b="1" dirty="0">
                <a:solidFill>
                  <a:srgbClr val="000000"/>
                </a:solidFill>
                <a:latin typeface="+mn-lt"/>
              </a:rPr>
              <a:t>- </a:t>
            </a:r>
            <a:r>
              <a:rPr lang="en-GB" sz="1200" b="1" dirty="0" smtClean="0">
                <a:solidFill>
                  <a:srgbClr val="000000"/>
                </a:solidFill>
                <a:latin typeface="+mn-lt"/>
              </a:rPr>
              <a:t>800) </a:t>
            </a:r>
            <a:r>
              <a:rPr lang="en-GB" sz="1200" b="1" dirty="0">
                <a:solidFill>
                  <a:srgbClr val="000000"/>
                </a:solidFill>
                <a:latin typeface="+mn-lt"/>
              </a:rPr>
              <a:t>x 100 = 2</a:t>
            </a:r>
            <a:r>
              <a:rPr lang="en-GB" sz="1200" b="1" dirty="0" smtClean="0">
                <a:solidFill>
                  <a:srgbClr val="000000"/>
                </a:solidFill>
                <a:latin typeface="+mn-lt"/>
              </a:rPr>
              <a:t>0,000k</a:t>
            </a:r>
            <a:endParaRPr lang="en-GB" sz="1200" b="1" dirty="0">
              <a:solidFill>
                <a:srgbClr val="000000"/>
              </a:solidFill>
              <a:latin typeface="+mn-lt"/>
            </a:endParaRPr>
          </a:p>
          <a:p>
            <a:endParaRPr lang="fr-FR" sz="1200" b="1" dirty="0">
              <a:latin typeface="+mn-lt"/>
              <a:ea typeface="SimSun" pitchFamily="2" charset="-122"/>
            </a:endParaRPr>
          </a:p>
        </p:txBody>
      </p:sp>
      <p:sp>
        <p:nvSpPr>
          <p:cNvPr id="42" name="Text Box 8"/>
          <p:cNvSpPr txBox="1">
            <a:spLocks noChangeArrowheads="1"/>
          </p:cNvSpPr>
          <p:nvPr/>
        </p:nvSpPr>
        <p:spPr bwMode="auto">
          <a:xfrm>
            <a:off x="1331640" y="5027416"/>
            <a:ext cx="3125738" cy="1209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171450" indent="-171450" defTabSz="9794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794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794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794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794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30000"/>
              </a:spcBef>
              <a:buFontTx/>
              <a:buChar char="•"/>
            </a:pPr>
            <a:r>
              <a:rPr lang="en-GB" altLang="ko-KR" sz="1200" dirty="0">
                <a:ea typeface="SimSun" pitchFamily="2" charset="-122"/>
              </a:rPr>
              <a:t>TS buyer negotiate a reduction in maintenance hours with the main supplier</a:t>
            </a:r>
          </a:p>
          <a:p>
            <a:pPr eaLnBrk="1" hangingPunct="1">
              <a:spcBef>
                <a:spcPct val="30000"/>
              </a:spcBef>
              <a:buFontTx/>
              <a:buChar char="•"/>
            </a:pPr>
            <a:r>
              <a:rPr lang="en-GB" altLang="ko-KR" sz="1200" dirty="0">
                <a:ea typeface="SimSun" pitchFamily="2" charset="-122"/>
              </a:rPr>
              <a:t>2011 hours/year : </a:t>
            </a:r>
            <a:r>
              <a:rPr lang="en-GB" altLang="ko-KR" sz="1200" b="1" dirty="0">
                <a:ea typeface="SimSun" pitchFamily="2" charset="-122"/>
              </a:rPr>
              <a:t>38 211 h</a:t>
            </a:r>
          </a:p>
          <a:p>
            <a:pPr eaLnBrk="1" hangingPunct="1">
              <a:spcBef>
                <a:spcPct val="30000"/>
              </a:spcBef>
              <a:buFontTx/>
              <a:buChar char="•"/>
            </a:pPr>
            <a:r>
              <a:rPr lang="en-GB" altLang="ko-KR" sz="1200" dirty="0">
                <a:ea typeface="SimSun" pitchFamily="2" charset="-122"/>
              </a:rPr>
              <a:t>2012 hours/year:  </a:t>
            </a:r>
            <a:r>
              <a:rPr lang="en-GB" altLang="ko-KR" sz="1200" b="1" dirty="0">
                <a:ea typeface="SimSun" pitchFamily="2" charset="-122"/>
              </a:rPr>
              <a:t>33 266 h</a:t>
            </a:r>
          </a:p>
          <a:p>
            <a:pPr eaLnBrk="1" hangingPunct="1">
              <a:spcBef>
                <a:spcPct val="30000"/>
              </a:spcBef>
              <a:buFontTx/>
              <a:buChar char="•"/>
            </a:pPr>
            <a:r>
              <a:rPr lang="en-GB" altLang="ko-KR" sz="1200" dirty="0">
                <a:ea typeface="SimSun" pitchFamily="2" charset="-122"/>
              </a:rPr>
              <a:t>The price per hour in 2012 is </a:t>
            </a:r>
            <a:r>
              <a:rPr lang="en-GB" altLang="ko-KR" sz="1200" b="1" dirty="0">
                <a:ea typeface="SimSun" pitchFamily="2" charset="-122"/>
              </a:rPr>
              <a:t>€25,50</a:t>
            </a:r>
          </a:p>
          <a:p>
            <a:pPr eaLnBrk="1" hangingPunct="1">
              <a:spcBef>
                <a:spcPct val="30000"/>
              </a:spcBef>
              <a:buFontTx/>
              <a:buChar char="•"/>
            </a:pPr>
            <a:endParaRPr lang="en-GB" altLang="ko-KR" sz="1200" dirty="0">
              <a:ea typeface="SimSun" pitchFamily="2" charset="-122"/>
            </a:endParaRPr>
          </a:p>
          <a:p>
            <a:pPr eaLnBrk="1" hangingPunct="1">
              <a:spcBef>
                <a:spcPct val="30000"/>
              </a:spcBef>
              <a:buFontTx/>
              <a:buChar char="•"/>
            </a:pPr>
            <a:endParaRPr lang="en-US" sz="1200" dirty="0">
              <a:ea typeface="SimSun" pitchFamily="2" charset="-122"/>
            </a:endParaRPr>
          </a:p>
        </p:txBody>
      </p:sp>
      <p:sp>
        <p:nvSpPr>
          <p:cNvPr id="43" name="Rectangle 30"/>
          <p:cNvSpPr>
            <a:spLocks noChangeArrowheads="1"/>
          </p:cNvSpPr>
          <p:nvPr/>
        </p:nvSpPr>
        <p:spPr bwMode="auto">
          <a:xfrm>
            <a:off x="5298741" y="5049131"/>
            <a:ext cx="3470869" cy="1116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3152" tIns="73152" rIns="73152" bIns="73152" anchor="ctr"/>
          <a:lstStyle/>
          <a:p>
            <a:r>
              <a:rPr lang="en-GB" sz="1200" dirty="0">
                <a:latin typeface="+mn-lt"/>
                <a:ea typeface="SimSun" pitchFamily="2" charset="-122"/>
              </a:rPr>
              <a:t>PY    = </a:t>
            </a:r>
            <a:r>
              <a:rPr lang="en-GB" sz="1200" dirty="0" smtClean="0">
                <a:latin typeface="+mn-lt"/>
                <a:ea typeface="SimSun" pitchFamily="2" charset="-122"/>
              </a:rPr>
              <a:t> </a:t>
            </a:r>
            <a:r>
              <a:rPr lang="en-GB" sz="1200" dirty="0">
                <a:latin typeface="+mn-lt"/>
                <a:ea typeface="SimSun" pitchFamily="2" charset="-122"/>
              </a:rPr>
              <a:t>25,50</a:t>
            </a:r>
            <a:r>
              <a:rPr lang="en-GB" sz="1200" dirty="0" smtClean="0">
                <a:latin typeface="+mn-lt"/>
                <a:ea typeface="SimSun" pitchFamily="2" charset="-122"/>
              </a:rPr>
              <a:t>€</a:t>
            </a:r>
            <a:endParaRPr lang="en-GB" sz="1200" dirty="0">
              <a:latin typeface="+mn-lt"/>
              <a:ea typeface="SimSun" pitchFamily="2" charset="-122"/>
            </a:endParaRPr>
          </a:p>
          <a:p>
            <a:r>
              <a:rPr lang="en-GB" sz="1200" dirty="0">
                <a:latin typeface="+mn-lt"/>
                <a:ea typeface="SimSun" pitchFamily="2" charset="-122"/>
              </a:rPr>
              <a:t>A    = </a:t>
            </a:r>
            <a:r>
              <a:rPr lang="en-GB" sz="1200" dirty="0" smtClean="0">
                <a:latin typeface="+mn-lt"/>
                <a:ea typeface="SimSun" pitchFamily="2" charset="-122"/>
              </a:rPr>
              <a:t>Vol. 2011 = </a:t>
            </a:r>
            <a:r>
              <a:rPr lang="en-GB" sz="1200" dirty="0">
                <a:latin typeface="+mn-lt"/>
                <a:ea typeface="SimSun" pitchFamily="2" charset="-122"/>
              </a:rPr>
              <a:t>38 </a:t>
            </a:r>
            <a:r>
              <a:rPr lang="en-GB" sz="1200" dirty="0" smtClean="0">
                <a:latin typeface="+mn-lt"/>
                <a:ea typeface="SimSun" pitchFamily="2" charset="-122"/>
              </a:rPr>
              <a:t>211</a:t>
            </a:r>
            <a:endParaRPr lang="en-GB" sz="1200" dirty="0">
              <a:latin typeface="+mn-lt"/>
              <a:ea typeface="SimSun" pitchFamily="2" charset="-122"/>
            </a:endParaRPr>
          </a:p>
          <a:p>
            <a:r>
              <a:rPr lang="en-GB" sz="1200" dirty="0">
                <a:latin typeface="+mn-lt"/>
                <a:ea typeface="SimSun" pitchFamily="2" charset="-122"/>
              </a:rPr>
              <a:t>B  = </a:t>
            </a:r>
            <a:r>
              <a:rPr lang="en-GB" sz="1200" dirty="0" smtClean="0">
                <a:latin typeface="+mn-lt"/>
                <a:ea typeface="SimSun" pitchFamily="2" charset="-122"/>
              </a:rPr>
              <a:t>Vol. 2012= </a:t>
            </a:r>
            <a:r>
              <a:rPr lang="en-GB" sz="1200" dirty="0">
                <a:latin typeface="+mn-lt"/>
                <a:ea typeface="SimSun" pitchFamily="2" charset="-122"/>
              </a:rPr>
              <a:t>33 </a:t>
            </a:r>
            <a:r>
              <a:rPr lang="en-GB" sz="1200" dirty="0" smtClean="0">
                <a:latin typeface="+mn-lt"/>
                <a:ea typeface="SimSun" pitchFamily="2" charset="-122"/>
              </a:rPr>
              <a:t>266</a:t>
            </a:r>
          </a:p>
          <a:p>
            <a:pPr>
              <a:spcBef>
                <a:spcPct val="30000"/>
              </a:spcBef>
            </a:pPr>
            <a:r>
              <a:rPr lang="en-GB" sz="1200" b="1" dirty="0" smtClean="0">
                <a:solidFill>
                  <a:srgbClr val="000000"/>
                </a:solidFill>
                <a:latin typeface="+mn-lt"/>
              </a:rPr>
              <a:t>Benefit </a:t>
            </a:r>
            <a:r>
              <a:rPr lang="en-GB" sz="1200" b="1" dirty="0">
                <a:solidFill>
                  <a:srgbClr val="000000"/>
                </a:solidFill>
                <a:latin typeface="+mn-lt"/>
              </a:rPr>
              <a:t>= 25,5€ x (38 211 – </a:t>
            </a:r>
            <a:r>
              <a:rPr lang="en-GB" sz="1200" b="1" dirty="0" smtClean="0">
                <a:solidFill>
                  <a:srgbClr val="000000"/>
                </a:solidFill>
                <a:latin typeface="+mn-lt"/>
              </a:rPr>
              <a:t>33 266) = 126 k€</a:t>
            </a:r>
            <a:endParaRPr lang="en-GB" sz="1200" dirty="0">
              <a:ea typeface="SimSun" pitchFamily="2" charset="-122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286927" y="1297698"/>
            <a:ext cx="731333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9EE0"/>
                </a:solidFill>
                <a:latin typeface="Arial" charset="0"/>
              </a:rPr>
              <a:t>With </a:t>
            </a:r>
            <a:r>
              <a:rPr lang="en-US" sz="1600" b="1" dirty="0" smtClean="0">
                <a:solidFill>
                  <a:srgbClr val="009EE0"/>
                </a:solidFill>
                <a:latin typeface="Arial" charset="0"/>
              </a:rPr>
              <a:t>market </a:t>
            </a:r>
            <a:r>
              <a:rPr lang="en-US" sz="1600" b="1" dirty="0">
                <a:solidFill>
                  <a:srgbClr val="009EE0"/>
                </a:solidFill>
                <a:latin typeface="Arial" charset="0"/>
              </a:rPr>
              <a:t>or with inflation </a:t>
            </a:r>
            <a:r>
              <a:rPr lang="en-US" sz="1600" b="1" dirty="0" smtClean="0">
                <a:solidFill>
                  <a:srgbClr val="009EE0"/>
                </a:solidFill>
                <a:latin typeface="Arial" charset="0"/>
              </a:rPr>
              <a:t>impact &gt;3%, without validated price index</a:t>
            </a:r>
            <a:endParaRPr lang="en-US" sz="1600" b="1" dirty="0">
              <a:solidFill>
                <a:srgbClr val="009EE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286927" y="4530606"/>
            <a:ext cx="731333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9EE0"/>
                </a:solidFill>
                <a:latin typeface="Arial" charset="0"/>
              </a:rPr>
              <a:t>Consumption </a:t>
            </a:r>
            <a:r>
              <a:rPr lang="en-US" sz="1600" b="1" dirty="0" smtClean="0">
                <a:solidFill>
                  <a:srgbClr val="009EE0"/>
                </a:solidFill>
                <a:latin typeface="Arial" charset="0"/>
              </a:rPr>
              <a:t>reduction at </a:t>
            </a:r>
            <a:r>
              <a:rPr lang="en-US" sz="1600" b="1" dirty="0" err="1">
                <a:solidFill>
                  <a:srgbClr val="009EE0"/>
                </a:solidFill>
                <a:latin typeface="Arial" charset="0"/>
              </a:rPr>
              <a:t>I</a:t>
            </a:r>
            <a:r>
              <a:rPr lang="en-US" sz="1600" b="1" dirty="0" err="1" smtClean="0">
                <a:solidFill>
                  <a:srgbClr val="009EE0"/>
                </a:solidFill>
                <a:latin typeface="Arial" charset="0"/>
              </a:rPr>
              <a:t>so</a:t>
            </a:r>
            <a:r>
              <a:rPr lang="en-US" sz="1600" b="1" dirty="0" smtClean="0">
                <a:solidFill>
                  <a:srgbClr val="009EE0"/>
                </a:solidFill>
                <a:latin typeface="Arial" charset="0"/>
              </a:rPr>
              <a:t> perimeter.</a:t>
            </a:r>
            <a:endParaRPr lang="en-US" sz="1600" b="1" dirty="0">
              <a:solidFill>
                <a:srgbClr val="009EE0"/>
              </a:solidFill>
              <a:latin typeface="Arial" charset="0"/>
            </a:endParaRPr>
          </a:p>
        </p:txBody>
      </p:sp>
      <p:cxnSp>
        <p:nvCxnSpPr>
          <p:cNvPr id="17" name="Straight Connector 95"/>
          <p:cNvCxnSpPr>
            <a:cxnSpLocks noChangeShapeType="1"/>
          </p:cNvCxnSpPr>
          <p:nvPr/>
        </p:nvCxnSpPr>
        <p:spPr bwMode="auto">
          <a:xfrm>
            <a:off x="1081565" y="1484784"/>
            <a:ext cx="0" cy="2376264"/>
          </a:xfrm>
          <a:prstGeom prst="line">
            <a:avLst/>
          </a:prstGeom>
          <a:noFill/>
          <a:ln w="12700" algn="ctr">
            <a:solidFill>
              <a:srgbClr val="009EE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Connector 96"/>
          <p:cNvCxnSpPr>
            <a:cxnSpLocks noChangeShapeType="1"/>
          </p:cNvCxnSpPr>
          <p:nvPr/>
        </p:nvCxnSpPr>
        <p:spPr bwMode="auto">
          <a:xfrm>
            <a:off x="1081565" y="4481461"/>
            <a:ext cx="0" cy="1611835"/>
          </a:xfrm>
          <a:prstGeom prst="line">
            <a:avLst/>
          </a:prstGeom>
          <a:noFill/>
          <a:ln w="12700" algn="ctr">
            <a:solidFill>
              <a:srgbClr val="009EE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Footer Placeholder 4"/>
          <p:cNvSpPr txBox="1">
            <a:spLocks/>
          </p:cNvSpPr>
          <p:nvPr/>
        </p:nvSpPr>
        <p:spPr>
          <a:xfrm>
            <a:off x="606075" y="6430084"/>
            <a:ext cx="5760700" cy="260315"/>
          </a:xfrm>
          <a:prstGeom prst="rect">
            <a:avLst/>
          </a:prstGeom>
        </p:spPr>
        <p:txBody>
          <a:bodyPr vert="horz" wrap="square" lIns="0" tIns="0" rIns="0" bIns="0" rtlCol="0" anchor="t" anchorCtr="0"/>
          <a:lstStyle>
            <a:defPPr>
              <a:defRPr lang="fr-FR"/>
            </a:defPPr>
            <a:lvl1pPr algn="l" rtl="0" fontAlgn="auto">
              <a:spcBef>
                <a:spcPts val="300"/>
              </a:spcBef>
              <a:spcAft>
                <a:spcPts val="0"/>
              </a:spcAft>
              <a:defRPr lang="en-US" sz="1000" kern="1200">
                <a:solidFill>
                  <a:srgbClr val="5C5D5F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r>
              <a:rPr lang="en-US" sz="1050" smtClean="0">
                <a:solidFill>
                  <a:srgbClr val="7B7C7E"/>
                </a:solidFill>
              </a:rPr>
              <a:t>Solvay PSCE Value Creation</a:t>
            </a:r>
            <a:endParaRPr lang="en-US" sz="1050" b="1" dirty="0">
              <a:solidFill>
                <a:srgbClr val="7B7C7E"/>
              </a:solidFill>
            </a:endParaRP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4017" y="6309320"/>
            <a:ext cx="432164" cy="360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36D3538-E6F5-4FCE-BA67-805E68B46AF7}" type="slidenum">
              <a:rPr lang="nl-BE" sz="1600" smtClean="0">
                <a:solidFill>
                  <a:srgbClr val="7B7C7E"/>
                </a:solidFill>
              </a:rPr>
              <a:t>25</a:t>
            </a:fld>
            <a:endParaRPr lang="nl-BE" sz="1600" dirty="0">
              <a:solidFill>
                <a:srgbClr val="7B7C7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956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2011" y="-99392"/>
            <a:ext cx="8229600" cy="1143000"/>
          </a:xfrm>
        </p:spPr>
        <p:txBody>
          <a:bodyPr/>
          <a:lstStyle/>
          <a:p>
            <a:pPr lvl="0" eaLnBrk="1" hangingPunct="1">
              <a:lnSpc>
                <a:spcPct val="100000"/>
              </a:lnSpc>
              <a:defRPr/>
            </a:pPr>
            <a:r>
              <a:rPr lang="en-GB" dirty="0">
                <a:solidFill>
                  <a:srgbClr val="009EFE"/>
                </a:solidFill>
                <a:cs typeface="Arial" pitchFamily="34" charset="0"/>
              </a:rPr>
              <a:t>Calculation Rules for </a:t>
            </a:r>
            <a:r>
              <a:rPr lang="en-GB" dirty="0" smtClean="0">
                <a:solidFill>
                  <a:srgbClr val="009EFE"/>
                </a:solidFill>
                <a:cs typeface="Arial" pitchFamily="34" charset="0"/>
              </a:rPr>
              <a:t>Non recurring</a:t>
            </a:r>
            <a:r>
              <a:rPr lang="en-GB" sz="1600" dirty="0">
                <a:solidFill>
                  <a:srgbClr val="00ADEA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GB" sz="1600" dirty="0">
                <a:solidFill>
                  <a:srgbClr val="00ADEA"/>
                </a:solidFill>
                <a:latin typeface="Arial" pitchFamily="34" charset="0"/>
                <a:cs typeface="Arial" pitchFamily="34" charset="0"/>
              </a:rPr>
            </a:br>
            <a:r>
              <a:rPr lang="en-GB" sz="1800" b="0" dirty="0">
                <a:solidFill>
                  <a:srgbClr val="7B7C7E"/>
                </a:solidFill>
                <a:latin typeface="Arial" pitchFamily="34" charset="0"/>
                <a:cs typeface="Arial" pitchFamily="34" charset="0"/>
              </a:rPr>
              <a:t>Spirit of the calculation rules (formulas)</a:t>
            </a:r>
          </a:p>
        </p:txBody>
      </p:sp>
      <p:sp>
        <p:nvSpPr>
          <p:cNvPr id="6" name="Rectangle 14"/>
          <p:cNvSpPr>
            <a:spLocks noChangeArrowheads="1"/>
          </p:cNvSpPr>
          <p:nvPr/>
        </p:nvSpPr>
        <p:spPr bwMode="auto">
          <a:xfrm>
            <a:off x="208733" y="980728"/>
            <a:ext cx="1008000" cy="520700"/>
          </a:xfrm>
          <a:prstGeom prst="rect">
            <a:avLst/>
          </a:prstGeom>
          <a:solidFill>
            <a:srgbClr val="009EE0"/>
          </a:solidFill>
          <a:ln w="38100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Arial" charset="0"/>
                <a:cs typeface="Arial" charset="0"/>
              </a:rPr>
              <a:t>Rule #3b</a:t>
            </a:r>
          </a:p>
        </p:txBody>
      </p:sp>
      <p:cxnSp>
        <p:nvCxnSpPr>
          <p:cNvPr id="7" name="Straight Connector 95"/>
          <p:cNvCxnSpPr>
            <a:cxnSpLocks noChangeShapeType="1"/>
          </p:cNvCxnSpPr>
          <p:nvPr/>
        </p:nvCxnSpPr>
        <p:spPr bwMode="auto">
          <a:xfrm>
            <a:off x="1081565" y="1484784"/>
            <a:ext cx="0" cy="2376264"/>
          </a:xfrm>
          <a:prstGeom prst="line">
            <a:avLst/>
          </a:prstGeom>
          <a:noFill/>
          <a:ln w="12700" algn="ctr">
            <a:solidFill>
              <a:srgbClr val="009EE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Straight Connector 96"/>
          <p:cNvCxnSpPr>
            <a:cxnSpLocks noChangeShapeType="1"/>
          </p:cNvCxnSpPr>
          <p:nvPr/>
        </p:nvCxnSpPr>
        <p:spPr bwMode="auto">
          <a:xfrm>
            <a:off x="1081565" y="4481461"/>
            <a:ext cx="0" cy="1611835"/>
          </a:xfrm>
          <a:prstGeom prst="line">
            <a:avLst/>
          </a:prstGeom>
          <a:noFill/>
          <a:ln w="12700" algn="ctr">
            <a:solidFill>
              <a:srgbClr val="009EE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Freeform 7"/>
          <p:cNvSpPr>
            <a:spLocks/>
          </p:cNvSpPr>
          <p:nvPr/>
        </p:nvSpPr>
        <p:spPr bwMode="auto">
          <a:xfrm>
            <a:off x="4788024" y="2150374"/>
            <a:ext cx="142875" cy="763183"/>
          </a:xfrm>
          <a:custGeom>
            <a:avLst/>
            <a:gdLst>
              <a:gd name="T0" fmla="*/ 0 w 142082"/>
              <a:gd name="T1" fmla="*/ 0 h 269876"/>
              <a:gd name="T2" fmla="*/ 0 w 142082"/>
              <a:gd name="T3" fmla="*/ 502024 h 269876"/>
              <a:gd name="T4" fmla="*/ 71401 w 142082"/>
              <a:gd name="T5" fmla="*/ 1015997 h 269876"/>
              <a:gd name="T6" fmla="*/ 0 w 142082"/>
              <a:gd name="T7" fmla="*/ 1553874 h 269876"/>
              <a:gd name="T8" fmla="*/ 0 w 142082"/>
              <a:gd name="T9" fmla="*/ 2031992 h 269876"/>
              <a:gd name="T10" fmla="*/ 146905 w 142082"/>
              <a:gd name="T11" fmla="*/ 1015997 h 269876"/>
              <a:gd name="T12" fmla="*/ 0 w 142082"/>
              <a:gd name="T13" fmla="*/ 0 h 26987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2082"/>
              <a:gd name="T22" fmla="*/ 0 h 269876"/>
              <a:gd name="T23" fmla="*/ 142082 w 142082"/>
              <a:gd name="T24" fmla="*/ 269876 h 26987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2082" h="269876">
                <a:moveTo>
                  <a:pt x="0" y="0"/>
                </a:moveTo>
                <a:lnTo>
                  <a:pt x="0" y="66675"/>
                </a:lnTo>
                <a:lnTo>
                  <a:pt x="69056" y="134938"/>
                </a:lnTo>
                <a:lnTo>
                  <a:pt x="0" y="206375"/>
                </a:lnTo>
                <a:lnTo>
                  <a:pt x="0" y="269875"/>
                </a:lnTo>
                <a:lnTo>
                  <a:pt x="142081" y="134938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</p:spPr>
        <p:txBody>
          <a:bodyPr lIns="73152" tIns="73152" rIns="73152" bIns="73152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2" name="Freeform 7"/>
          <p:cNvSpPr>
            <a:spLocks/>
          </p:cNvSpPr>
          <p:nvPr/>
        </p:nvSpPr>
        <p:spPr bwMode="auto">
          <a:xfrm>
            <a:off x="4788024" y="4970073"/>
            <a:ext cx="142875" cy="763183"/>
          </a:xfrm>
          <a:custGeom>
            <a:avLst/>
            <a:gdLst>
              <a:gd name="T0" fmla="*/ 0 w 142082"/>
              <a:gd name="T1" fmla="*/ 0 h 269876"/>
              <a:gd name="T2" fmla="*/ 0 w 142082"/>
              <a:gd name="T3" fmla="*/ 502024 h 269876"/>
              <a:gd name="T4" fmla="*/ 71401 w 142082"/>
              <a:gd name="T5" fmla="*/ 1015997 h 269876"/>
              <a:gd name="T6" fmla="*/ 0 w 142082"/>
              <a:gd name="T7" fmla="*/ 1553874 h 269876"/>
              <a:gd name="T8" fmla="*/ 0 w 142082"/>
              <a:gd name="T9" fmla="*/ 2031992 h 269876"/>
              <a:gd name="T10" fmla="*/ 146905 w 142082"/>
              <a:gd name="T11" fmla="*/ 1015997 h 269876"/>
              <a:gd name="T12" fmla="*/ 0 w 142082"/>
              <a:gd name="T13" fmla="*/ 0 h 26987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2082"/>
              <a:gd name="T22" fmla="*/ 0 h 269876"/>
              <a:gd name="T23" fmla="*/ 142082 w 142082"/>
              <a:gd name="T24" fmla="*/ 269876 h 26987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2082" h="269876">
                <a:moveTo>
                  <a:pt x="0" y="0"/>
                </a:moveTo>
                <a:lnTo>
                  <a:pt x="0" y="66675"/>
                </a:lnTo>
                <a:lnTo>
                  <a:pt x="69056" y="134938"/>
                </a:lnTo>
                <a:lnTo>
                  <a:pt x="0" y="206375"/>
                </a:lnTo>
                <a:lnTo>
                  <a:pt x="0" y="269875"/>
                </a:lnTo>
                <a:lnTo>
                  <a:pt x="142081" y="134938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</p:spPr>
        <p:txBody>
          <a:bodyPr lIns="73152" tIns="73152" rIns="73152" bIns="73152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6" name="Rectangle 14"/>
          <p:cNvSpPr>
            <a:spLocks noChangeArrowheads="1"/>
          </p:cNvSpPr>
          <p:nvPr/>
        </p:nvSpPr>
        <p:spPr bwMode="auto">
          <a:xfrm>
            <a:off x="208733" y="4005064"/>
            <a:ext cx="1008000" cy="520700"/>
          </a:xfrm>
          <a:prstGeom prst="rect">
            <a:avLst/>
          </a:prstGeom>
          <a:solidFill>
            <a:srgbClr val="009EE0"/>
          </a:solidFill>
          <a:ln w="38100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Arial" charset="0"/>
                <a:cs typeface="Arial" charset="0"/>
              </a:rPr>
              <a:t>Rule #3c</a:t>
            </a:r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1290890" y="1529109"/>
            <a:ext cx="3274643" cy="2331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36575" indent="-2746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ts val="0"/>
              </a:spcBef>
              <a:defRPr/>
            </a:pPr>
            <a:r>
              <a:rPr lang="en-US" altLang="ko-KR" sz="1200" dirty="0">
                <a:solidFill>
                  <a:srgbClr val="000000"/>
                </a:solidFill>
                <a:ea typeface="Gulim" pitchFamily="34" charset="-127"/>
              </a:rPr>
              <a:t>In October 2014, GBU1 has in budget an investment of 2 million €  : </a:t>
            </a:r>
          </a:p>
          <a:p>
            <a:pPr marL="285750" indent="-285750" eaLnBrk="1" hangingPunct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altLang="ko-KR" sz="1200" dirty="0">
                <a:solidFill>
                  <a:srgbClr val="000000"/>
                </a:solidFill>
                <a:ea typeface="Gulim" pitchFamily="34" charset="-127"/>
              </a:rPr>
              <a:t>0.7 M€ construction costs</a:t>
            </a:r>
          </a:p>
          <a:p>
            <a:pPr marL="285750" indent="-285750" eaLnBrk="1" hangingPunct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altLang="ko-KR" sz="1200" dirty="0">
                <a:solidFill>
                  <a:srgbClr val="000000"/>
                </a:solidFill>
                <a:ea typeface="Gulim" pitchFamily="34" charset="-127"/>
              </a:rPr>
              <a:t>0.7 M€ industrial supplies</a:t>
            </a:r>
          </a:p>
          <a:p>
            <a:pPr marL="285750" indent="-285750" eaLnBrk="1" hangingPunct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altLang="ko-KR" sz="1200" dirty="0">
                <a:solidFill>
                  <a:srgbClr val="000000"/>
                </a:solidFill>
                <a:ea typeface="Gulim" pitchFamily="34" charset="-127"/>
              </a:rPr>
              <a:t>0.6 M€ reactor </a:t>
            </a:r>
            <a:r>
              <a:rPr lang="en-US" altLang="ko-KR" sz="1200" dirty="0" smtClean="0">
                <a:solidFill>
                  <a:srgbClr val="000000"/>
                </a:solidFill>
                <a:ea typeface="Gulim" pitchFamily="34" charset="-127"/>
              </a:rPr>
              <a:t>vessel</a:t>
            </a:r>
          </a:p>
          <a:p>
            <a:pPr marL="285750" indent="-285750" eaLnBrk="1" hangingPunct="1">
              <a:spcBef>
                <a:spcPts val="0"/>
              </a:spcBef>
              <a:buFont typeface="Arial" pitchFamily="34" charset="0"/>
              <a:buChar char="•"/>
              <a:defRPr/>
            </a:pPr>
            <a:endParaRPr lang="en-US" altLang="ko-KR" sz="1200" dirty="0">
              <a:solidFill>
                <a:srgbClr val="000000"/>
              </a:solidFill>
              <a:ea typeface="Gulim" pitchFamily="34" charset="-127"/>
            </a:endParaRPr>
          </a:p>
          <a:p>
            <a:pPr eaLnBrk="1" hangingPunct="1">
              <a:spcBef>
                <a:spcPts val="0"/>
              </a:spcBef>
              <a:defRPr/>
            </a:pPr>
            <a:r>
              <a:rPr lang="en-US" altLang="ko-KR" sz="1200" dirty="0">
                <a:solidFill>
                  <a:srgbClr val="000000"/>
                </a:solidFill>
                <a:ea typeface="Gulim" pitchFamily="34" charset="-127"/>
              </a:rPr>
              <a:t>The investment starts in February 2015</a:t>
            </a:r>
            <a:r>
              <a:rPr lang="en-US" altLang="ko-KR" sz="1200" dirty="0" smtClean="0">
                <a:solidFill>
                  <a:srgbClr val="000000"/>
                </a:solidFill>
                <a:ea typeface="Gulim" pitchFamily="34" charset="-127"/>
              </a:rPr>
              <a:t>.</a:t>
            </a:r>
            <a:endParaRPr lang="en-US" altLang="ko-KR" sz="1200" dirty="0">
              <a:solidFill>
                <a:srgbClr val="000000"/>
              </a:solidFill>
              <a:ea typeface="Gulim" pitchFamily="34" charset="-127"/>
            </a:endParaRPr>
          </a:p>
          <a:p>
            <a:pPr eaLnBrk="1" hangingPunct="1">
              <a:spcBef>
                <a:spcPts val="0"/>
              </a:spcBef>
              <a:defRPr/>
            </a:pPr>
            <a:r>
              <a:rPr lang="en-US" altLang="ko-KR" sz="1200" dirty="0">
                <a:solidFill>
                  <a:srgbClr val="000000"/>
                </a:solidFill>
                <a:ea typeface="Gulim" pitchFamily="34" charset="-127"/>
              </a:rPr>
              <a:t>Thanks to your action you manage to reduce the cost as follows :</a:t>
            </a:r>
          </a:p>
          <a:p>
            <a:pPr marL="285750" indent="-285750" eaLnBrk="1" hangingPunct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altLang="ko-KR" sz="1200" dirty="0">
                <a:solidFill>
                  <a:srgbClr val="000000"/>
                </a:solidFill>
                <a:ea typeface="Gulim" pitchFamily="34" charset="-127"/>
              </a:rPr>
              <a:t>0.5 M€ construction costs</a:t>
            </a:r>
          </a:p>
          <a:p>
            <a:pPr marL="285750" indent="-285750" eaLnBrk="1" hangingPunct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altLang="ko-KR" sz="1200" dirty="0">
                <a:solidFill>
                  <a:srgbClr val="000000"/>
                </a:solidFill>
                <a:ea typeface="Gulim" pitchFamily="34" charset="-127"/>
              </a:rPr>
              <a:t>0.6 M€ industrial supplies</a:t>
            </a:r>
          </a:p>
          <a:p>
            <a:pPr marL="285750" indent="-285750" eaLnBrk="1" hangingPunct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altLang="ko-KR" sz="1200" dirty="0">
                <a:solidFill>
                  <a:srgbClr val="000000"/>
                </a:solidFill>
                <a:ea typeface="Gulim" pitchFamily="34" charset="-127"/>
              </a:rPr>
              <a:t>0.5 M€ reactor vessel</a:t>
            </a:r>
          </a:p>
        </p:txBody>
      </p:sp>
      <p:sp>
        <p:nvSpPr>
          <p:cNvPr id="18" name="Text Box 3"/>
          <p:cNvSpPr txBox="1">
            <a:spLocks noChangeArrowheads="1"/>
          </p:cNvSpPr>
          <p:nvPr/>
        </p:nvSpPr>
        <p:spPr bwMode="auto">
          <a:xfrm>
            <a:off x="5342168" y="1916832"/>
            <a:ext cx="3464598" cy="1538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2046288" eaLnBrk="0" hangingPunct="0">
              <a:tabLst>
                <a:tab pos="536575" algn="l"/>
                <a:tab pos="2060575" algn="l"/>
                <a:tab pos="25114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2046288" eaLnBrk="0" hangingPunct="0">
              <a:tabLst>
                <a:tab pos="536575" algn="l"/>
                <a:tab pos="2060575" algn="l"/>
                <a:tab pos="25114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2046288" eaLnBrk="0" hangingPunct="0">
              <a:tabLst>
                <a:tab pos="536575" algn="l"/>
                <a:tab pos="2060575" algn="l"/>
                <a:tab pos="25114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2046288" eaLnBrk="0" hangingPunct="0">
              <a:tabLst>
                <a:tab pos="536575" algn="l"/>
                <a:tab pos="2060575" algn="l"/>
                <a:tab pos="25114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2046288" eaLnBrk="0" hangingPunct="0">
              <a:tabLst>
                <a:tab pos="536575" algn="l"/>
                <a:tab pos="2060575" algn="l"/>
                <a:tab pos="25114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2046288" eaLnBrk="0" fontAlgn="base" hangingPunct="0">
              <a:spcBef>
                <a:spcPct val="0"/>
              </a:spcBef>
              <a:spcAft>
                <a:spcPct val="0"/>
              </a:spcAft>
              <a:tabLst>
                <a:tab pos="536575" algn="l"/>
                <a:tab pos="2060575" algn="l"/>
                <a:tab pos="25114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2046288" eaLnBrk="0" fontAlgn="base" hangingPunct="0">
              <a:spcBef>
                <a:spcPct val="0"/>
              </a:spcBef>
              <a:spcAft>
                <a:spcPct val="0"/>
              </a:spcAft>
              <a:tabLst>
                <a:tab pos="536575" algn="l"/>
                <a:tab pos="2060575" algn="l"/>
                <a:tab pos="25114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2046288" eaLnBrk="0" fontAlgn="base" hangingPunct="0">
              <a:spcBef>
                <a:spcPct val="0"/>
              </a:spcBef>
              <a:spcAft>
                <a:spcPct val="0"/>
              </a:spcAft>
              <a:tabLst>
                <a:tab pos="536575" algn="l"/>
                <a:tab pos="2060575" algn="l"/>
                <a:tab pos="25114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2046288" eaLnBrk="0" fontAlgn="base" hangingPunct="0">
              <a:spcBef>
                <a:spcPct val="0"/>
              </a:spcBef>
              <a:spcAft>
                <a:spcPct val="0"/>
              </a:spcAft>
              <a:tabLst>
                <a:tab pos="536575" algn="l"/>
                <a:tab pos="2060575" algn="l"/>
                <a:tab pos="25114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30000"/>
              </a:spcBef>
            </a:pPr>
            <a:r>
              <a:rPr lang="en-US" sz="1200" dirty="0"/>
              <a:t>A 	: Target Budget set by the GBU / Function</a:t>
            </a:r>
          </a:p>
          <a:p>
            <a:pPr eaLnBrk="1" hangingPunct="1">
              <a:spcBef>
                <a:spcPct val="30000"/>
              </a:spcBef>
            </a:pPr>
            <a:r>
              <a:rPr lang="fr-FR" sz="1200" dirty="0" smtClean="0"/>
              <a:t>A = 0.7 + 0.7 + 0.6 = 2.0 M€ </a:t>
            </a:r>
            <a:endParaRPr lang="en-US" sz="1200" dirty="0" smtClean="0"/>
          </a:p>
          <a:p>
            <a:pPr eaLnBrk="1" hangingPunct="1">
              <a:spcBef>
                <a:spcPct val="30000"/>
              </a:spcBef>
            </a:pPr>
            <a:r>
              <a:rPr lang="en-US" sz="1200" dirty="0" smtClean="0"/>
              <a:t>B</a:t>
            </a:r>
            <a:r>
              <a:rPr lang="en-US" sz="1200" dirty="0"/>
              <a:t>	: Price negotiated</a:t>
            </a:r>
          </a:p>
          <a:p>
            <a:pPr eaLnBrk="1" hangingPunct="1">
              <a:spcBef>
                <a:spcPct val="30000"/>
              </a:spcBef>
            </a:pPr>
            <a:r>
              <a:rPr lang="fr-FR" sz="1200" dirty="0" smtClean="0"/>
              <a:t>B =  0.5+ 0.6+ 0.5 = 1.6 M€</a:t>
            </a:r>
          </a:p>
          <a:p>
            <a:pPr eaLnBrk="1" hangingPunct="1">
              <a:spcBef>
                <a:spcPct val="30000"/>
              </a:spcBef>
            </a:pPr>
            <a:r>
              <a:rPr lang="en-US" sz="1200" b="1" dirty="0" smtClean="0">
                <a:solidFill>
                  <a:srgbClr val="000000"/>
                </a:solidFill>
              </a:rPr>
              <a:t>Benefit= (2.0 – 1.6 ) = 0.4 M€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19" name="Text Box 14"/>
          <p:cNvSpPr txBox="1">
            <a:spLocks noChangeArrowheads="1"/>
          </p:cNvSpPr>
          <p:nvPr/>
        </p:nvSpPr>
        <p:spPr bwMode="auto">
          <a:xfrm>
            <a:off x="1259632" y="4581128"/>
            <a:ext cx="3182593" cy="1738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spcBef>
                <a:spcPts val="0"/>
              </a:spcBef>
            </a:pPr>
            <a:r>
              <a:rPr lang="en-US" altLang="ko-KR" sz="1200" dirty="0" smtClean="0">
                <a:solidFill>
                  <a:srgbClr val="000000"/>
                </a:solidFill>
                <a:ea typeface="Gulim" pitchFamily="34" charset="-127"/>
              </a:rPr>
              <a:t>Business ask for management consulting support, they  want to go with one consulting company. Thus, </a:t>
            </a:r>
            <a:r>
              <a:rPr lang="en-US" altLang="ko-KR" sz="1200" b="1" dirty="0" smtClean="0">
                <a:solidFill>
                  <a:srgbClr val="000000"/>
                </a:solidFill>
                <a:ea typeface="Gulim" pitchFamily="34" charset="-127"/>
              </a:rPr>
              <a:t>no possibility to have 3 offers to</a:t>
            </a:r>
            <a:r>
              <a:rPr lang="en-US" altLang="ko-KR" sz="1200" dirty="0" smtClean="0">
                <a:solidFill>
                  <a:srgbClr val="000000"/>
                </a:solidFill>
                <a:ea typeface="Gulim" pitchFamily="34" charset="-127"/>
              </a:rPr>
              <a:t> make the weighted average</a:t>
            </a:r>
          </a:p>
          <a:p>
            <a:pPr algn="just" eaLnBrk="1" hangingPunct="1">
              <a:spcBef>
                <a:spcPts val="0"/>
              </a:spcBef>
            </a:pPr>
            <a:r>
              <a:rPr lang="en-US" altLang="ko-KR" sz="1200" dirty="0" smtClean="0">
                <a:solidFill>
                  <a:srgbClr val="000000"/>
                </a:solidFill>
                <a:ea typeface="Gulim" pitchFamily="34" charset="-127"/>
              </a:rPr>
              <a:t>This is a non recurring purchase and the volume is 1 final service.</a:t>
            </a:r>
          </a:p>
          <a:p>
            <a:pPr algn="just" eaLnBrk="1" hangingPunct="1">
              <a:spcBef>
                <a:spcPts val="0"/>
              </a:spcBef>
            </a:pPr>
            <a:r>
              <a:rPr lang="en-US" altLang="ko-KR" sz="1200" dirty="0" smtClean="0">
                <a:solidFill>
                  <a:srgbClr val="000000"/>
                </a:solidFill>
                <a:ea typeface="Gulim" pitchFamily="34" charset="-127"/>
              </a:rPr>
              <a:t>First Offer  =&gt; 830 K€</a:t>
            </a:r>
          </a:p>
          <a:p>
            <a:pPr algn="just" eaLnBrk="1" hangingPunct="1">
              <a:spcBef>
                <a:spcPts val="0"/>
              </a:spcBef>
            </a:pPr>
            <a:r>
              <a:rPr lang="en-US" altLang="ko-KR" sz="1200" dirty="0" smtClean="0">
                <a:solidFill>
                  <a:srgbClr val="000000"/>
                </a:solidFill>
                <a:ea typeface="Gulim" pitchFamily="34" charset="-127"/>
              </a:rPr>
              <a:t>Final Offer =&gt; 525 K€</a:t>
            </a:r>
            <a:endParaRPr lang="en-US" altLang="ko-KR" sz="1200" dirty="0">
              <a:solidFill>
                <a:srgbClr val="000000"/>
              </a:solidFill>
              <a:ea typeface="Gulim" pitchFamily="34" charset="-127"/>
            </a:endParaRPr>
          </a:p>
        </p:txBody>
      </p:sp>
      <p:sp>
        <p:nvSpPr>
          <p:cNvPr id="20" name="Text Box 3"/>
          <p:cNvSpPr txBox="1">
            <a:spLocks noChangeArrowheads="1"/>
          </p:cNvSpPr>
          <p:nvPr/>
        </p:nvSpPr>
        <p:spPr bwMode="auto">
          <a:xfrm>
            <a:off x="5352987" y="4858339"/>
            <a:ext cx="3525845" cy="10189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2046288" eaLnBrk="0" hangingPunct="0">
              <a:tabLst>
                <a:tab pos="536575" algn="l"/>
                <a:tab pos="2786063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2046288" eaLnBrk="0" hangingPunct="0">
              <a:tabLst>
                <a:tab pos="536575" algn="l"/>
                <a:tab pos="2786063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2046288" eaLnBrk="0" hangingPunct="0">
              <a:tabLst>
                <a:tab pos="536575" algn="l"/>
                <a:tab pos="2786063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2046288" eaLnBrk="0" hangingPunct="0">
              <a:tabLst>
                <a:tab pos="536575" algn="l"/>
                <a:tab pos="2786063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2046288" eaLnBrk="0" hangingPunct="0">
              <a:tabLst>
                <a:tab pos="536575" algn="l"/>
                <a:tab pos="2786063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2046288" eaLnBrk="0" fontAlgn="base" hangingPunct="0">
              <a:spcBef>
                <a:spcPct val="0"/>
              </a:spcBef>
              <a:spcAft>
                <a:spcPct val="0"/>
              </a:spcAft>
              <a:tabLst>
                <a:tab pos="536575" algn="l"/>
                <a:tab pos="2786063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2046288" eaLnBrk="0" fontAlgn="base" hangingPunct="0">
              <a:spcBef>
                <a:spcPct val="0"/>
              </a:spcBef>
              <a:spcAft>
                <a:spcPct val="0"/>
              </a:spcAft>
              <a:tabLst>
                <a:tab pos="536575" algn="l"/>
                <a:tab pos="2786063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2046288" eaLnBrk="0" fontAlgn="base" hangingPunct="0">
              <a:spcBef>
                <a:spcPct val="0"/>
              </a:spcBef>
              <a:spcAft>
                <a:spcPct val="0"/>
              </a:spcAft>
              <a:tabLst>
                <a:tab pos="536575" algn="l"/>
                <a:tab pos="2786063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2046288" eaLnBrk="0" fontAlgn="base" hangingPunct="0">
              <a:spcBef>
                <a:spcPct val="0"/>
              </a:spcBef>
              <a:spcAft>
                <a:spcPct val="0"/>
              </a:spcAft>
              <a:tabLst>
                <a:tab pos="536575" algn="l"/>
                <a:tab pos="2786063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30000"/>
              </a:spcBef>
            </a:pPr>
            <a:r>
              <a:rPr lang="en-US" sz="1200" smtClean="0">
                <a:solidFill>
                  <a:srgbClr val="000000"/>
                </a:solidFill>
              </a:rPr>
              <a:t>A </a:t>
            </a:r>
            <a:r>
              <a:rPr lang="en-US" sz="1200">
                <a:solidFill>
                  <a:srgbClr val="000000"/>
                </a:solidFill>
              </a:rPr>
              <a:t>= 830 k€ </a:t>
            </a:r>
          </a:p>
          <a:p>
            <a:pPr eaLnBrk="1" hangingPunct="1">
              <a:spcBef>
                <a:spcPct val="30000"/>
              </a:spcBef>
            </a:pPr>
            <a:r>
              <a:rPr lang="en-US" sz="1200">
                <a:solidFill>
                  <a:srgbClr val="000000"/>
                </a:solidFill>
              </a:rPr>
              <a:t>B = 525 k€</a:t>
            </a:r>
          </a:p>
          <a:p>
            <a:pPr eaLnBrk="1" hangingPunct="1">
              <a:spcBef>
                <a:spcPct val="30000"/>
              </a:spcBef>
            </a:pPr>
            <a:r>
              <a:rPr lang="en-US" sz="1200">
                <a:solidFill>
                  <a:srgbClr val="000000"/>
                </a:solidFill>
              </a:rPr>
              <a:t>V = 1 service</a:t>
            </a:r>
          </a:p>
          <a:p>
            <a:pPr eaLnBrk="1" hangingPunct="1">
              <a:spcBef>
                <a:spcPct val="30000"/>
              </a:spcBef>
            </a:pPr>
            <a:r>
              <a:rPr lang="en-US" sz="1200" b="1" smtClean="0">
                <a:solidFill>
                  <a:srgbClr val="000000"/>
                </a:solidFill>
              </a:rPr>
              <a:t>Benefit </a:t>
            </a:r>
            <a:r>
              <a:rPr lang="en-US" sz="1200" b="1">
                <a:solidFill>
                  <a:srgbClr val="000000"/>
                </a:solidFill>
              </a:rPr>
              <a:t>= (830-525) x 1 = 305K€</a:t>
            </a:r>
          </a:p>
          <a:p>
            <a:pPr eaLnBrk="1" hangingPunct="1">
              <a:spcBef>
                <a:spcPct val="30000"/>
              </a:spcBef>
            </a:pPr>
            <a:endParaRPr lang="en-US" sz="1200" b="1">
              <a:solidFill>
                <a:srgbClr val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273279" y="1052736"/>
            <a:ext cx="731333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err="1" smtClean="0">
                <a:solidFill>
                  <a:srgbClr val="009EE0"/>
                </a:solidFill>
                <a:latin typeface="Arial" charset="0"/>
              </a:rPr>
              <a:t>Capex</a:t>
            </a:r>
            <a:endParaRPr lang="en-US" sz="1600" b="1" dirty="0">
              <a:solidFill>
                <a:srgbClr val="009EE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273280" y="4170566"/>
            <a:ext cx="731333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smtClean="0">
                <a:solidFill>
                  <a:srgbClr val="009EE0"/>
                </a:solidFill>
                <a:latin typeface="Arial" charset="0"/>
              </a:rPr>
              <a:t>Non Capex</a:t>
            </a:r>
            <a:endParaRPr lang="en-US" sz="1600" b="1">
              <a:solidFill>
                <a:srgbClr val="009EE0"/>
              </a:solidFill>
            </a:endParaRPr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606075" y="6430084"/>
            <a:ext cx="5760700" cy="260315"/>
          </a:xfrm>
          <a:prstGeom prst="rect">
            <a:avLst/>
          </a:prstGeom>
        </p:spPr>
        <p:txBody>
          <a:bodyPr/>
          <a:lstStyle/>
          <a:p>
            <a:r>
              <a:rPr sz="1050" dirty="0" smtClean="0">
                <a:solidFill>
                  <a:srgbClr val="7B7C7E"/>
                </a:solidFill>
              </a:rPr>
              <a:t>Solvay PSCE Value Creation</a:t>
            </a:r>
            <a:endParaRPr lang="nl-BE" sz="1050" b="1" dirty="0">
              <a:solidFill>
                <a:srgbClr val="7B7C7E"/>
              </a:solidFill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4017" y="6309320"/>
            <a:ext cx="432164" cy="360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36D3538-E6F5-4FCE-BA67-805E68B46AF7}" type="slidenum">
              <a:rPr lang="nl-BE" sz="1600" smtClean="0">
                <a:solidFill>
                  <a:srgbClr val="7B7C7E"/>
                </a:solidFill>
              </a:rPr>
              <a:t>26</a:t>
            </a:fld>
            <a:endParaRPr lang="nl-BE" sz="1600" dirty="0">
              <a:solidFill>
                <a:srgbClr val="7B7C7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570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eaLnBrk="1" hangingPunct="1">
              <a:defRPr/>
            </a:pPr>
            <a:r>
              <a:rPr lang="en-GB" sz="2000" kern="1200" dirty="0">
                <a:cs typeface="Arial" pitchFamily="34" charset="0"/>
              </a:rPr>
              <a:t>Calculation Rules for </a:t>
            </a:r>
            <a:r>
              <a:rPr lang="en-GB" sz="2000" kern="1200" dirty="0" smtClean="0">
                <a:cs typeface="Arial" pitchFamily="34" charset="0"/>
              </a:rPr>
              <a:t>CASH</a:t>
            </a:r>
            <a:r>
              <a:rPr lang="en-GB" sz="1600" kern="1200" dirty="0">
                <a:solidFill>
                  <a:srgbClr val="00ADEA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GB" sz="1600" kern="1200" dirty="0">
                <a:solidFill>
                  <a:srgbClr val="00ADEA"/>
                </a:solidFill>
                <a:latin typeface="Arial" pitchFamily="34" charset="0"/>
                <a:cs typeface="Arial" pitchFamily="34" charset="0"/>
              </a:rPr>
            </a:br>
            <a:r>
              <a:rPr lang="en-GB" sz="1800" b="0" kern="1200" dirty="0">
                <a:solidFill>
                  <a:srgbClr val="7B7C7E"/>
                </a:solidFill>
                <a:latin typeface="Arial" pitchFamily="34" charset="0"/>
                <a:cs typeface="Arial" pitchFamily="34" charset="0"/>
              </a:rPr>
              <a:t>Spirit of the calculation rules (formulas)</a:t>
            </a:r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4806010" y="1893603"/>
            <a:ext cx="142875" cy="763183"/>
          </a:xfrm>
          <a:custGeom>
            <a:avLst/>
            <a:gdLst>
              <a:gd name="T0" fmla="*/ 0 w 142082"/>
              <a:gd name="T1" fmla="*/ 0 h 269876"/>
              <a:gd name="T2" fmla="*/ 0 w 142082"/>
              <a:gd name="T3" fmla="*/ 502024 h 269876"/>
              <a:gd name="T4" fmla="*/ 71401 w 142082"/>
              <a:gd name="T5" fmla="*/ 1015997 h 269876"/>
              <a:gd name="T6" fmla="*/ 0 w 142082"/>
              <a:gd name="T7" fmla="*/ 1553874 h 269876"/>
              <a:gd name="T8" fmla="*/ 0 w 142082"/>
              <a:gd name="T9" fmla="*/ 2031992 h 269876"/>
              <a:gd name="T10" fmla="*/ 146905 w 142082"/>
              <a:gd name="T11" fmla="*/ 1015997 h 269876"/>
              <a:gd name="T12" fmla="*/ 0 w 142082"/>
              <a:gd name="T13" fmla="*/ 0 h 26987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2082"/>
              <a:gd name="T22" fmla="*/ 0 h 269876"/>
              <a:gd name="T23" fmla="*/ 142082 w 142082"/>
              <a:gd name="T24" fmla="*/ 269876 h 26987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2082" h="269876">
                <a:moveTo>
                  <a:pt x="0" y="0"/>
                </a:moveTo>
                <a:lnTo>
                  <a:pt x="0" y="66675"/>
                </a:lnTo>
                <a:lnTo>
                  <a:pt x="69056" y="134938"/>
                </a:lnTo>
                <a:lnTo>
                  <a:pt x="0" y="206375"/>
                </a:lnTo>
                <a:lnTo>
                  <a:pt x="0" y="269875"/>
                </a:lnTo>
                <a:lnTo>
                  <a:pt x="142081" y="134938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</p:spPr>
        <p:txBody>
          <a:bodyPr lIns="73152" tIns="73152" rIns="73152" bIns="73152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4" name="Freeform 7"/>
          <p:cNvSpPr>
            <a:spLocks/>
          </p:cNvSpPr>
          <p:nvPr/>
        </p:nvSpPr>
        <p:spPr bwMode="auto">
          <a:xfrm>
            <a:off x="4806581" y="4754049"/>
            <a:ext cx="142875" cy="763183"/>
          </a:xfrm>
          <a:custGeom>
            <a:avLst/>
            <a:gdLst>
              <a:gd name="T0" fmla="*/ 0 w 142082"/>
              <a:gd name="T1" fmla="*/ 0 h 269876"/>
              <a:gd name="T2" fmla="*/ 0 w 142082"/>
              <a:gd name="T3" fmla="*/ 502024 h 269876"/>
              <a:gd name="T4" fmla="*/ 71401 w 142082"/>
              <a:gd name="T5" fmla="*/ 1015997 h 269876"/>
              <a:gd name="T6" fmla="*/ 0 w 142082"/>
              <a:gd name="T7" fmla="*/ 1553874 h 269876"/>
              <a:gd name="T8" fmla="*/ 0 w 142082"/>
              <a:gd name="T9" fmla="*/ 2031992 h 269876"/>
              <a:gd name="T10" fmla="*/ 146905 w 142082"/>
              <a:gd name="T11" fmla="*/ 1015997 h 269876"/>
              <a:gd name="T12" fmla="*/ 0 w 142082"/>
              <a:gd name="T13" fmla="*/ 0 h 26987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2082"/>
              <a:gd name="T22" fmla="*/ 0 h 269876"/>
              <a:gd name="T23" fmla="*/ 142082 w 142082"/>
              <a:gd name="T24" fmla="*/ 269876 h 26987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2082" h="269876">
                <a:moveTo>
                  <a:pt x="0" y="0"/>
                </a:moveTo>
                <a:lnTo>
                  <a:pt x="0" y="66675"/>
                </a:lnTo>
                <a:lnTo>
                  <a:pt x="69056" y="134938"/>
                </a:lnTo>
                <a:lnTo>
                  <a:pt x="0" y="206375"/>
                </a:lnTo>
                <a:lnTo>
                  <a:pt x="0" y="269875"/>
                </a:lnTo>
                <a:lnTo>
                  <a:pt x="142081" y="134938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</p:spPr>
        <p:txBody>
          <a:bodyPr lIns="73152" tIns="73152" rIns="73152" bIns="73152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1276123" y="1466806"/>
            <a:ext cx="3255371" cy="2106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171450" indent="-171450" defTabSz="9794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794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794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794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794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30000"/>
              </a:spcBef>
              <a:buFontTx/>
              <a:buChar char="•"/>
            </a:pPr>
            <a:r>
              <a:rPr lang="en-GB" altLang="ko-KR" sz="1200" dirty="0">
                <a:ea typeface="SimSun" pitchFamily="2" charset="-122"/>
              </a:rPr>
              <a:t>You buy </a:t>
            </a:r>
            <a:r>
              <a:rPr lang="en-GB" altLang="ko-KR" sz="1200" b="1" dirty="0">
                <a:ea typeface="SimSun" pitchFamily="2" charset="-122"/>
              </a:rPr>
              <a:t>1000 T</a:t>
            </a:r>
            <a:r>
              <a:rPr lang="en-GB" altLang="ko-KR" sz="1200" dirty="0">
                <a:ea typeface="SimSun" pitchFamily="2" charset="-122"/>
              </a:rPr>
              <a:t> / year of </a:t>
            </a:r>
            <a:r>
              <a:rPr lang="en-GB" altLang="ko-KR" sz="1200" dirty="0" smtClean="0">
                <a:ea typeface="SimSun" pitchFamily="2" charset="-122"/>
              </a:rPr>
              <a:t>product A </a:t>
            </a:r>
            <a:r>
              <a:rPr lang="en-GB" altLang="ko-KR" sz="1200" dirty="0">
                <a:ea typeface="SimSun" pitchFamily="2" charset="-122"/>
              </a:rPr>
              <a:t>from a supplier in Europe</a:t>
            </a:r>
          </a:p>
          <a:p>
            <a:pPr eaLnBrk="1" hangingPunct="1">
              <a:spcBef>
                <a:spcPct val="30000"/>
              </a:spcBef>
              <a:buFontTx/>
              <a:buChar char="•"/>
            </a:pPr>
            <a:r>
              <a:rPr lang="en-GB" altLang="ko-KR" sz="1200" dirty="0">
                <a:ea typeface="SimSun" pitchFamily="2" charset="-122"/>
              </a:rPr>
              <a:t>Price of </a:t>
            </a:r>
            <a:r>
              <a:rPr lang="en-GB" altLang="ko-KR" sz="1200" dirty="0" smtClean="0">
                <a:ea typeface="SimSun" pitchFamily="2" charset="-122"/>
              </a:rPr>
              <a:t>product A is </a:t>
            </a:r>
            <a:r>
              <a:rPr lang="en-GB" altLang="ko-KR" sz="1200" b="1" dirty="0">
                <a:ea typeface="SimSun" pitchFamily="2" charset="-122"/>
              </a:rPr>
              <a:t>€3500 / MT</a:t>
            </a:r>
          </a:p>
          <a:p>
            <a:pPr eaLnBrk="1" hangingPunct="1">
              <a:spcBef>
                <a:spcPct val="30000"/>
              </a:spcBef>
              <a:buFontTx/>
              <a:buChar char="•"/>
            </a:pPr>
            <a:r>
              <a:rPr lang="en-GB" altLang="ko-KR" sz="1200" dirty="0">
                <a:ea typeface="SimSun" pitchFamily="2" charset="-122"/>
              </a:rPr>
              <a:t>Year Y</a:t>
            </a:r>
            <a:r>
              <a:rPr lang="en-GB" altLang="ko-KR" sz="1200" dirty="0" smtClean="0">
                <a:ea typeface="SimSun" pitchFamily="2" charset="-122"/>
              </a:rPr>
              <a:t>, </a:t>
            </a:r>
            <a:r>
              <a:rPr lang="en-GB" altLang="ko-KR" sz="1200" dirty="0">
                <a:ea typeface="SimSun" pitchFamily="2" charset="-122"/>
              </a:rPr>
              <a:t>the payment terms were at </a:t>
            </a:r>
            <a:r>
              <a:rPr lang="en-GB" altLang="ko-KR" sz="1200" b="1" dirty="0">
                <a:ea typeface="SimSun" pitchFamily="2" charset="-122"/>
              </a:rPr>
              <a:t>30 days</a:t>
            </a:r>
            <a:r>
              <a:rPr lang="en-GB" altLang="ko-KR" sz="1200" dirty="0">
                <a:ea typeface="SimSun" pitchFamily="2" charset="-122"/>
              </a:rPr>
              <a:t> </a:t>
            </a:r>
            <a:r>
              <a:rPr lang="en-GB" altLang="ko-KR" sz="1200" b="1" dirty="0">
                <a:ea typeface="SimSun" pitchFamily="2" charset="-122"/>
              </a:rPr>
              <a:t>end of the month of invoice date</a:t>
            </a:r>
          </a:p>
          <a:p>
            <a:pPr eaLnBrk="1" hangingPunct="1">
              <a:spcBef>
                <a:spcPct val="30000"/>
              </a:spcBef>
              <a:buFontTx/>
              <a:buChar char="•"/>
            </a:pPr>
            <a:r>
              <a:rPr lang="en-GB" altLang="ko-KR" sz="1200" dirty="0">
                <a:ea typeface="SimSun" pitchFamily="2" charset="-122"/>
              </a:rPr>
              <a:t>Starting 1rst July year </a:t>
            </a:r>
            <a:r>
              <a:rPr lang="en-GB" altLang="ko-KR" sz="1200" dirty="0" smtClean="0">
                <a:ea typeface="SimSun" pitchFamily="2" charset="-122"/>
              </a:rPr>
              <a:t>Y+1, </a:t>
            </a:r>
            <a:r>
              <a:rPr lang="en-GB" altLang="ko-KR" sz="1200" dirty="0">
                <a:ea typeface="SimSun" pitchFamily="2" charset="-122"/>
              </a:rPr>
              <a:t>you have negotiated new payment terms : </a:t>
            </a:r>
            <a:r>
              <a:rPr lang="en-GB" altLang="ko-KR" sz="1200" b="1" dirty="0">
                <a:ea typeface="SimSun" pitchFamily="2" charset="-122"/>
              </a:rPr>
              <a:t>60 days end of the month of invoice date</a:t>
            </a:r>
          </a:p>
          <a:p>
            <a:pPr eaLnBrk="1" hangingPunct="1">
              <a:spcBef>
                <a:spcPct val="30000"/>
              </a:spcBef>
              <a:buFontTx/>
              <a:buChar char="•"/>
            </a:pPr>
            <a:r>
              <a:rPr lang="en-GB" altLang="ko-KR" sz="1200" dirty="0">
                <a:ea typeface="SimSun" pitchFamily="2" charset="-122"/>
              </a:rPr>
              <a:t>All other terms </a:t>
            </a:r>
            <a:r>
              <a:rPr lang="en-GB" altLang="ko-KR" sz="1200" dirty="0" smtClean="0">
                <a:ea typeface="SimSun" pitchFamily="2" charset="-122"/>
              </a:rPr>
              <a:t>remain </a:t>
            </a:r>
            <a:r>
              <a:rPr lang="en-GB" altLang="ko-KR" sz="1200" dirty="0">
                <a:ea typeface="SimSun" pitchFamily="2" charset="-122"/>
              </a:rPr>
              <a:t>the same as previous year</a:t>
            </a:r>
          </a:p>
          <a:p>
            <a:pPr eaLnBrk="1" hangingPunct="1">
              <a:spcBef>
                <a:spcPct val="30000"/>
              </a:spcBef>
              <a:buFontTx/>
              <a:buChar char="•"/>
            </a:pPr>
            <a:endParaRPr lang="en-US" sz="1200" dirty="0">
              <a:ea typeface="SimSun" pitchFamily="2" charset="-122"/>
            </a:endParaRPr>
          </a:p>
        </p:txBody>
      </p:sp>
      <p:sp>
        <p:nvSpPr>
          <p:cNvPr id="17" name="Rectangle 31"/>
          <p:cNvSpPr>
            <a:spLocks noChangeArrowheads="1"/>
          </p:cNvSpPr>
          <p:nvPr/>
        </p:nvSpPr>
        <p:spPr bwMode="auto">
          <a:xfrm>
            <a:off x="5346948" y="1700253"/>
            <a:ext cx="3473524" cy="1149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3152" tIns="73152" rIns="73152" bIns="73152" anchor="ctr"/>
          <a:lstStyle/>
          <a:p>
            <a:r>
              <a:rPr lang="en-GB" sz="1200" dirty="0" smtClean="0"/>
              <a:t>Year Y+1 weighted </a:t>
            </a:r>
            <a:r>
              <a:rPr lang="en-GB" sz="1200" dirty="0"/>
              <a:t>average # of days of </a:t>
            </a:r>
            <a:r>
              <a:rPr lang="en-GB" sz="1200" dirty="0" smtClean="0"/>
              <a:t>payment= 60+15 (average end of the month)</a:t>
            </a:r>
          </a:p>
          <a:p>
            <a:r>
              <a:rPr lang="en-GB" sz="1200" dirty="0" smtClean="0"/>
              <a:t>Year </a:t>
            </a:r>
            <a:r>
              <a:rPr lang="en-GB" sz="1200" dirty="0"/>
              <a:t>Y</a:t>
            </a:r>
            <a:r>
              <a:rPr lang="en-GB" sz="1200" dirty="0" smtClean="0"/>
              <a:t> </a:t>
            </a:r>
            <a:r>
              <a:rPr lang="en-GB" sz="1200" dirty="0"/>
              <a:t>weighted average # of days of payment </a:t>
            </a:r>
            <a:r>
              <a:rPr lang="en-GB" sz="1200" dirty="0" smtClean="0"/>
              <a:t>=</a:t>
            </a:r>
          </a:p>
          <a:p>
            <a:r>
              <a:rPr lang="en-GB" sz="1200" dirty="0" smtClean="0"/>
              <a:t>30 + 15 (average end of the month)</a:t>
            </a:r>
          </a:p>
          <a:p>
            <a:r>
              <a:rPr lang="en-GB" sz="1200" dirty="0" smtClean="0"/>
              <a:t>Spend = </a:t>
            </a:r>
            <a:r>
              <a:rPr lang="en-GB" sz="1200" dirty="0"/>
              <a:t>3500 x 1000 = </a:t>
            </a:r>
            <a:r>
              <a:rPr lang="en-GB" sz="1200" dirty="0" smtClean="0"/>
              <a:t>3,500,000</a:t>
            </a:r>
          </a:p>
          <a:p>
            <a:pPr>
              <a:spcBef>
                <a:spcPct val="30000"/>
              </a:spcBef>
            </a:pPr>
            <a:r>
              <a:rPr lang="en-GB" sz="1200" b="1" dirty="0" smtClean="0">
                <a:solidFill>
                  <a:srgbClr val="000000"/>
                </a:solidFill>
              </a:rPr>
              <a:t>Benefit </a:t>
            </a:r>
            <a:r>
              <a:rPr lang="en-GB" sz="1200" b="1" dirty="0">
                <a:solidFill>
                  <a:srgbClr val="000000"/>
                </a:solidFill>
              </a:rPr>
              <a:t>= </a:t>
            </a:r>
            <a:r>
              <a:rPr lang="en-GB" sz="1200" b="1" dirty="0" smtClean="0">
                <a:solidFill>
                  <a:srgbClr val="000000"/>
                </a:solidFill>
              </a:rPr>
              <a:t>(75-45) </a:t>
            </a:r>
            <a:r>
              <a:rPr lang="en-GB" sz="1200" b="1" dirty="0">
                <a:solidFill>
                  <a:srgbClr val="000000"/>
                </a:solidFill>
              </a:rPr>
              <a:t>/ 360 x 3,500,000 = €291,667</a:t>
            </a:r>
          </a:p>
          <a:p>
            <a:endParaRPr lang="en-GB" sz="1200" b="1" dirty="0"/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1291134" y="4291881"/>
            <a:ext cx="3352874" cy="1945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171450" indent="-171450" defTabSz="9794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794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794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794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794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30000"/>
              </a:spcBef>
              <a:buFontTx/>
              <a:buChar char="•"/>
            </a:pPr>
            <a:r>
              <a:rPr lang="en-GB" altLang="ko-KR" sz="1200" dirty="0">
                <a:ea typeface="SimSun" pitchFamily="2" charset="-122"/>
              </a:rPr>
              <a:t>You use </a:t>
            </a:r>
            <a:r>
              <a:rPr lang="en-GB" altLang="ko-KR" sz="1200" dirty="0" err="1">
                <a:ea typeface="SimSun" pitchFamily="2" charset="-122"/>
              </a:rPr>
              <a:t>fiber</a:t>
            </a:r>
            <a:r>
              <a:rPr lang="en-GB" altLang="ko-KR" sz="1200" dirty="0">
                <a:ea typeface="SimSun" pitchFamily="2" charset="-122"/>
              </a:rPr>
              <a:t> glass in your business and one of your suppliers sells you about </a:t>
            </a:r>
            <a:r>
              <a:rPr lang="en-GB" altLang="ko-KR" sz="1200" b="1" dirty="0">
                <a:ea typeface="SimSun" pitchFamily="2" charset="-122"/>
              </a:rPr>
              <a:t>2,000 MT/ year. </a:t>
            </a:r>
            <a:r>
              <a:rPr lang="en-GB" altLang="ko-KR" sz="1200" dirty="0">
                <a:ea typeface="SimSun" pitchFamily="2" charset="-122"/>
              </a:rPr>
              <a:t>Each kg </a:t>
            </a:r>
            <a:r>
              <a:rPr lang="en-GB" altLang="ko-KR" sz="1200" dirty="0" smtClean="0">
                <a:ea typeface="SimSun" pitchFamily="2" charset="-122"/>
              </a:rPr>
              <a:t>costs</a:t>
            </a:r>
            <a:r>
              <a:rPr lang="en-GB" altLang="ko-KR" sz="1200" b="1" dirty="0" smtClean="0">
                <a:ea typeface="SimSun" pitchFamily="2" charset="-122"/>
              </a:rPr>
              <a:t> </a:t>
            </a:r>
            <a:r>
              <a:rPr lang="en-GB" altLang="ko-KR" sz="1200" b="1" dirty="0">
                <a:ea typeface="SimSun" pitchFamily="2" charset="-122"/>
              </a:rPr>
              <a:t>1.15 </a:t>
            </a:r>
            <a:r>
              <a:rPr lang="en-GB" sz="1200" b="1" dirty="0">
                <a:solidFill>
                  <a:srgbClr val="000000"/>
                </a:solidFill>
                <a:ea typeface="SimSun" pitchFamily="2" charset="-122"/>
              </a:rPr>
              <a:t>€/kg</a:t>
            </a:r>
            <a:r>
              <a:rPr lang="en-GB" altLang="ko-KR" sz="1200" dirty="0">
                <a:ea typeface="SimSun" pitchFamily="2" charset="-122"/>
              </a:rPr>
              <a:t> </a:t>
            </a:r>
          </a:p>
          <a:p>
            <a:pPr eaLnBrk="1" hangingPunct="1">
              <a:spcBef>
                <a:spcPct val="30000"/>
              </a:spcBef>
              <a:buFontTx/>
              <a:buChar char="•"/>
            </a:pPr>
            <a:r>
              <a:rPr lang="en-GB" altLang="ko-KR" sz="1200" dirty="0">
                <a:ea typeface="SimSun" pitchFamily="2" charset="-122"/>
              </a:rPr>
              <a:t>The inventory </a:t>
            </a:r>
            <a:r>
              <a:rPr lang="en-GB" altLang="ko-KR" sz="1200" dirty="0" smtClean="0">
                <a:ea typeface="SimSun" pitchFamily="2" charset="-122"/>
              </a:rPr>
              <a:t>level represents </a:t>
            </a:r>
            <a:r>
              <a:rPr lang="en-GB" altLang="ko-KR" sz="1200" b="1" dirty="0" smtClean="0">
                <a:ea typeface="SimSun" pitchFamily="2" charset="-122"/>
              </a:rPr>
              <a:t>10 </a:t>
            </a:r>
            <a:r>
              <a:rPr lang="en-GB" altLang="ko-KR" sz="1200" b="1" dirty="0">
                <a:ea typeface="SimSun" pitchFamily="2" charset="-122"/>
              </a:rPr>
              <a:t>days</a:t>
            </a:r>
            <a:r>
              <a:rPr lang="en-GB" altLang="ko-KR" sz="1200" dirty="0">
                <a:ea typeface="SimSun" pitchFamily="2" charset="-122"/>
              </a:rPr>
              <a:t> of consumption</a:t>
            </a:r>
          </a:p>
          <a:p>
            <a:pPr eaLnBrk="1" hangingPunct="1">
              <a:spcBef>
                <a:spcPct val="30000"/>
              </a:spcBef>
              <a:buFontTx/>
              <a:buChar char="•"/>
            </a:pPr>
            <a:r>
              <a:rPr lang="en-GB" altLang="ko-KR" sz="1200" dirty="0">
                <a:ea typeface="SimSun" pitchFamily="2" charset="-122"/>
              </a:rPr>
              <a:t>In your </a:t>
            </a:r>
            <a:r>
              <a:rPr lang="en-GB" altLang="ko-KR" sz="1200" dirty="0" smtClean="0">
                <a:ea typeface="SimSun" pitchFamily="2" charset="-122"/>
              </a:rPr>
              <a:t>negotiations, </a:t>
            </a:r>
            <a:r>
              <a:rPr lang="en-GB" altLang="ko-KR" sz="1200" dirty="0">
                <a:ea typeface="SimSun" pitchFamily="2" charset="-122"/>
              </a:rPr>
              <a:t>you </a:t>
            </a:r>
            <a:r>
              <a:rPr lang="en-GB" altLang="ko-KR" sz="1200" dirty="0" smtClean="0">
                <a:ea typeface="SimSun" pitchFamily="2" charset="-122"/>
              </a:rPr>
              <a:t>gain </a:t>
            </a:r>
            <a:r>
              <a:rPr lang="en-GB" altLang="ko-KR" sz="1200" dirty="0">
                <a:ea typeface="SimSun" pitchFamily="2" charset="-122"/>
              </a:rPr>
              <a:t>full consignment inventory</a:t>
            </a:r>
          </a:p>
          <a:p>
            <a:pPr eaLnBrk="1" hangingPunct="1">
              <a:spcBef>
                <a:spcPct val="30000"/>
              </a:spcBef>
              <a:buFontTx/>
              <a:buChar char="•"/>
            </a:pPr>
            <a:r>
              <a:rPr lang="en-GB" altLang="ko-KR" sz="1200" dirty="0" smtClean="0">
                <a:ea typeface="SimSun" pitchFamily="2" charset="-122"/>
              </a:rPr>
              <a:t>You’re not supporting anymore inventory costs.</a:t>
            </a:r>
          </a:p>
          <a:p>
            <a:pPr marL="0" indent="0" eaLnBrk="1" hangingPunct="1">
              <a:spcBef>
                <a:spcPct val="30000"/>
              </a:spcBef>
            </a:pPr>
            <a:endParaRPr lang="en-GB" altLang="ko-KR" sz="1400" dirty="0">
              <a:ea typeface="SimSun" pitchFamily="2" charset="-122"/>
            </a:endParaRPr>
          </a:p>
          <a:p>
            <a:pPr eaLnBrk="1" hangingPunct="1">
              <a:spcBef>
                <a:spcPct val="30000"/>
              </a:spcBef>
              <a:buFontTx/>
              <a:buChar char="•"/>
            </a:pPr>
            <a:endParaRPr lang="en-US" sz="1400" dirty="0">
              <a:ea typeface="SimSun" pitchFamily="2" charset="-122"/>
            </a:endParaRP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5346948" y="4293096"/>
            <a:ext cx="3512570" cy="1729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2046288" eaLnBrk="0" hangingPunct="0">
              <a:tabLst>
                <a:tab pos="536575" algn="l"/>
                <a:tab pos="2786063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2046288" eaLnBrk="0" hangingPunct="0">
              <a:tabLst>
                <a:tab pos="536575" algn="l"/>
                <a:tab pos="2786063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2046288" eaLnBrk="0" hangingPunct="0">
              <a:tabLst>
                <a:tab pos="536575" algn="l"/>
                <a:tab pos="2786063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2046288" eaLnBrk="0" hangingPunct="0">
              <a:tabLst>
                <a:tab pos="536575" algn="l"/>
                <a:tab pos="2786063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2046288" eaLnBrk="0" hangingPunct="0">
              <a:tabLst>
                <a:tab pos="536575" algn="l"/>
                <a:tab pos="2786063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2046288" eaLnBrk="0" fontAlgn="base" hangingPunct="0">
              <a:spcBef>
                <a:spcPct val="0"/>
              </a:spcBef>
              <a:spcAft>
                <a:spcPct val="0"/>
              </a:spcAft>
              <a:tabLst>
                <a:tab pos="536575" algn="l"/>
                <a:tab pos="2786063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2046288" eaLnBrk="0" fontAlgn="base" hangingPunct="0">
              <a:spcBef>
                <a:spcPct val="0"/>
              </a:spcBef>
              <a:spcAft>
                <a:spcPct val="0"/>
              </a:spcAft>
              <a:tabLst>
                <a:tab pos="536575" algn="l"/>
                <a:tab pos="2786063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2046288" eaLnBrk="0" fontAlgn="base" hangingPunct="0">
              <a:spcBef>
                <a:spcPct val="0"/>
              </a:spcBef>
              <a:spcAft>
                <a:spcPct val="0"/>
              </a:spcAft>
              <a:tabLst>
                <a:tab pos="536575" algn="l"/>
                <a:tab pos="2786063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2046288" eaLnBrk="0" fontAlgn="base" hangingPunct="0">
              <a:spcBef>
                <a:spcPct val="0"/>
              </a:spcBef>
              <a:spcAft>
                <a:spcPct val="0"/>
              </a:spcAft>
              <a:tabLst>
                <a:tab pos="536575" algn="l"/>
                <a:tab pos="2786063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30000"/>
              </a:spcBef>
            </a:pPr>
            <a:r>
              <a:rPr lang="en-GB" sz="1200" dirty="0" smtClean="0">
                <a:solidFill>
                  <a:srgbClr val="000000"/>
                </a:solidFill>
              </a:rPr>
              <a:t>Consumption </a:t>
            </a:r>
            <a:r>
              <a:rPr lang="en-GB" sz="1200" dirty="0">
                <a:solidFill>
                  <a:srgbClr val="000000"/>
                </a:solidFill>
              </a:rPr>
              <a:t>per day = 2,000 t / 360 days </a:t>
            </a:r>
          </a:p>
          <a:p>
            <a:pPr>
              <a:spcBef>
                <a:spcPct val="30000"/>
              </a:spcBef>
            </a:pPr>
            <a:r>
              <a:rPr lang="en-GB" sz="1200" dirty="0">
                <a:solidFill>
                  <a:srgbClr val="000000"/>
                </a:solidFill>
              </a:rPr>
              <a:t>	                        =  5.56 t/day</a:t>
            </a:r>
          </a:p>
          <a:p>
            <a:pPr>
              <a:spcBef>
                <a:spcPct val="30000"/>
              </a:spcBef>
            </a:pPr>
            <a:r>
              <a:rPr lang="en-GB" sz="1200" dirty="0">
                <a:solidFill>
                  <a:srgbClr val="000000"/>
                </a:solidFill>
              </a:rPr>
              <a:t>Value of 1 inventory day = 5.56 t/day x 1,150 €/t</a:t>
            </a:r>
          </a:p>
          <a:p>
            <a:pPr>
              <a:spcBef>
                <a:spcPct val="30000"/>
              </a:spcBef>
            </a:pPr>
            <a:r>
              <a:rPr lang="en-GB" sz="1200" dirty="0">
                <a:solidFill>
                  <a:srgbClr val="000000"/>
                </a:solidFill>
              </a:rPr>
              <a:t>	                             = 6394 €/Day</a:t>
            </a:r>
          </a:p>
          <a:p>
            <a:r>
              <a:rPr lang="en-GB" sz="1200" dirty="0" err="1" smtClean="0">
                <a:ea typeface="SimSun" pitchFamily="2" charset="-122"/>
              </a:rPr>
              <a:t>Inv</a:t>
            </a:r>
            <a:r>
              <a:rPr lang="en-GB" sz="1200" baseline="-25000" dirty="0" err="1" smtClean="0">
                <a:ea typeface="SimSun" pitchFamily="2" charset="-122"/>
              </a:rPr>
              <a:t>n</a:t>
            </a:r>
            <a:r>
              <a:rPr lang="en-GB" sz="1200" dirty="0" smtClean="0">
                <a:ea typeface="SimSun" pitchFamily="2" charset="-122"/>
              </a:rPr>
              <a:t> </a:t>
            </a:r>
            <a:r>
              <a:rPr lang="en-GB" sz="1200" dirty="0">
                <a:ea typeface="SimSun" pitchFamily="2" charset="-122"/>
              </a:rPr>
              <a:t>= Year </a:t>
            </a:r>
            <a:r>
              <a:rPr lang="en-GB" sz="1200" dirty="0" smtClean="0">
                <a:ea typeface="SimSun" pitchFamily="2" charset="-122"/>
              </a:rPr>
              <a:t>N </a:t>
            </a:r>
            <a:r>
              <a:rPr lang="en-US" sz="1200" dirty="0">
                <a:ea typeface="SimSun" pitchFamily="2" charset="-122"/>
              </a:rPr>
              <a:t>Value of just needed inventory </a:t>
            </a:r>
          </a:p>
          <a:p>
            <a:r>
              <a:rPr lang="en-US" sz="1200" dirty="0">
                <a:ea typeface="SimSun" pitchFamily="2" charset="-122"/>
              </a:rPr>
              <a:t>          = 10 x 6,394 = 63,940</a:t>
            </a:r>
            <a:endParaRPr lang="en-US" sz="1200" b="1" dirty="0">
              <a:ea typeface="SimSun" pitchFamily="2" charset="-122"/>
            </a:endParaRPr>
          </a:p>
          <a:p>
            <a:r>
              <a:rPr lang="en-GB" sz="1200" dirty="0" smtClean="0">
                <a:ea typeface="SimSun" pitchFamily="2" charset="-122"/>
              </a:rPr>
              <a:t>Inv</a:t>
            </a:r>
            <a:r>
              <a:rPr lang="en-GB" sz="1200" baseline="-25000" dirty="0" smtClean="0">
                <a:ea typeface="SimSun" pitchFamily="2" charset="-122"/>
              </a:rPr>
              <a:t>n+1</a:t>
            </a:r>
            <a:r>
              <a:rPr lang="en-GB" sz="1200" dirty="0" smtClean="0">
                <a:ea typeface="SimSun" pitchFamily="2" charset="-122"/>
              </a:rPr>
              <a:t> </a:t>
            </a:r>
            <a:r>
              <a:rPr lang="en-GB" sz="1200" dirty="0">
                <a:ea typeface="SimSun" pitchFamily="2" charset="-122"/>
              </a:rPr>
              <a:t>= Year </a:t>
            </a:r>
            <a:r>
              <a:rPr lang="en-GB" sz="1200" dirty="0" smtClean="0">
                <a:ea typeface="SimSun" pitchFamily="2" charset="-122"/>
              </a:rPr>
              <a:t>N+1 </a:t>
            </a:r>
            <a:r>
              <a:rPr lang="en-US" sz="1200" dirty="0">
                <a:ea typeface="SimSun" pitchFamily="2" charset="-122"/>
              </a:rPr>
              <a:t>Value of just needed </a:t>
            </a:r>
            <a:r>
              <a:rPr lang="en-US" sz="1200" dirty="0" smtClean="0">
                <a:ea typeface="SimSun" pitchFamily="2" charset="-122"/>
              </a:rPr>
              <a:t>inventory </a:t>
            </a:r>
            <a:r>
              <a:rPr lang="en-US" sz="1200" dirty="0">
                <a:ea typeface="SimSun" pitchFamily="2" charset="-122"/>
              </a:rPr>
              <a:t>= 0 </a:t>
            </a:r>
          </a:p>
          <a:p>
            <a:pPr>
              <a:spcBef>
                <a:spcPct val="30000"/>
              </a:spcBef>
            </a:pPr>
            <a:r>
              <a:rPr lang="en-GB" sz="1200" b="1" dirty="0" smtClean="0">
                <a:solidFill>
                  <a:srgbClr val="000000"/>
                </a:solidFill>
              </a:rPr>
              <a:t>Benefit </a:t>
            </a:r>
            <a:r>
              <a:rPr lang="en-GB" sz="1200" b="1" dirty="0">
                <a:solidFill>
                  <a:srgbClr val="000000"/>
                </a:solidFill>
              </a:rPr>
              <a:t>= 63,940 - 0 = €63,940</a:t>
            </a:r>
          </a:p>
          <a:p>
            <a:pPr>
              <a:spcBef>
                <a:spcPct val="30000"/>
              </a:spcBef>
            </a:pPr>
            <a:endParaRPr lang="en-GB" sz="1200" b="1" dirty="0">
              <a:solidFill>
                <a:srgbClr val="000000"/>
              </a:solidFill>
            </a:endParaRPr>
          </a:p>
          <a:p>
            <a:pPr>
              <a:spcBef>
                <a:spcPct val="30000"/>
              </a:spcBef>
            </a:pPr>
            <a:endParaRPr lang="en-GB" sz="1200" b="1" dirty="0">
              <a:solidFill>
                <a:srgbClr val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259631" y="3810526"/>
            <a:ext cx="731333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ADEA"/>
                </a:solidFill>
                <a:latin typeface="Arial" charset="0"/>
              </a:rPr>
              <a:t>Inventory reduction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215579" y="1055157"/>
            <a:ext cx="731333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ADEA"/>
                </a:solidFill>
                <a:latin typeface="Arial" charset="0"/>
              </a:rPr>
              <a:t>Payment terms </a:t>
            </a:r>
            <a:r>
              <a:rPr lang="en-US" sz="1600" b="1" dirty="0" smtClean="0">
                <a:solidFill>
                  <a:srgbClr val="00ADEA"/>
                </a:solidFill>
                <a:latin typeface="Arial" charset="0"/>
              </a:rPr>
              <a:t>improvement, recurring purchase</a:t>
            </a:r>
            <a:endParaRPr lang="en-US" sz="1600" b="1" dirty="0">
              <a:solidFill>
                <a:srgbClr val="00ADEA"/>
              </a:solidFill>
              <a:latin typeface="Arial" charset="0"/>
            </a:endParaRPr>
          </a:p>
        </p:txBody>
      </p:sp>
      <p:sp>
        <p:nvSpPr>
          <p:cNvPr id="24" name="Rectangle 14"/>
          <p:cNvSpPr>
            <a:spLocks noChangeArrowheads="1"/>
          </p:cNvSpPr>
          <p:nvPr/>
        </p:nvSpPr>
        <p:spPr bwMode="auto">
          <a:xfrm>
            <a:off x="208733" y="980728"/>
            <a:ext cx="1008000" cy="520700"/>
          </a:xfrm>
          <a:prstGeom prst="rect">
            <a:avLst/>
          </a:prstGeom>
          <a:solidFill>
            <a:srgbClr val="009EE0"/>
          </a:solidFill>
          <a:ln w="38100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Arial" charset="0"/>
                <a:cs typeface="Arial" charset="0"/>
              </a:rPr>
              <a:t>Rule </a:t>
            </a:r>
            <a:r>
              <a:rPr lang="en-US" sz="12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#</a:t>
            </a:r>
            <a:r>
              <a:rPr lang="en-US" sz="1200" b="1" dirty="0">
                <a:solidFill>
                  <a:schemeClr val="bg1"/>
                </a:solidFill>
                <a:latin typeface="Arial" charset="0"/>
                <a:cs typeface="Arial" charset="0"/>
              </a:rPr>
              <a:t>5</a:t>
            </a:r>
          </a:p>
        </p:txBody>
      </p:sp>
      <p:cxnSp>
        <p:nvCxnSpPr>
          <p:cNvPr id="25" name="Straight Connector 95"/>
          <p:cNvCxnSpPr>
            <a:cxnSpLocks noChangeShapeType="1"/>
          </p:cNvCxnSpPr>
          <p:nvPr/>
        </p:nvCxnSpPr>
        <p:spPr bwMode="auto">
          <a:xfrm>
            <a:off x="1081565" y="1484784"/>
            <a:ext cx="0" cy="1944216"/>
          </a:xfrm>
          <a:prstGeom prst="line">
            <a:avLst/>
          </a:prstGeom>
          <a:noFill/>
          <a:ln w="12700" algn="ctr">
            <a:solidFill>
              <a:srgbClr val="009EE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" name="Rectangle 14"/>
          <p:cNvSpPr>
            <a:spLocks noChangeArrowheads="1"/>
          </p:cNvSpPr>
          <p:nvPr/>
        </p:nvSpPr>
        <p:spPr bwMode="auto">
          <a:xfrm>
            <a:off x="224336" y="3719453"/>
            <a:ext cx="1008000" cy="520700"/>
          </a:xfrm>
          <a:prstGeom prst="rect">
            <a:avLst/>
          </a:prstGeom>
          <a:solidFill>
            <a:srgbClr val="009EE0"/>
          </a:solidFill>
          <a:ln w="38100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Arial" charset="0"/>
                <a:cs typeface="Arial" charset="0"/>
              </a:rPr>
              <a:t>Rule </a:t>
            </a:r>
            <a:r>
              <a:rPr lang="en-US" sz="12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#6</a:t>
            </a:r>
            <a:endParaRPr lang="en-US" sz="1200" b="1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cxnSp>
        <p:nvCxnSpPr>
          <p:cNvPr id="27" name="Straight Connector 95"/>
          <p:cNvCxnSpPr>
            <a:cxnSpLocks noChangeShapeType="1"/>
          </p:cNvCxnSpPr>
          <p:nvPr/>
        </p:nvCxnSpPr>
        <p:spPr bwMode="auto">
          <a:xfrm>
            <a:off x="1097168" y="4223509"/>
            <a:ext cx="0" cy="1980000"/>
          </a:xfrm>
          <a:prstGeom prst="line">
            <a:avLst/>
          </a:prstGeom>
          <a:noFill/>
          <a:ln w="12700" algn="ctr">
            <a:solidFill>
              <a:srgbClr val="009EE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606075" y="6430084"/>
            <a:ext cx="5760700" cy="260315"/>
          </a:xfrm>
          <a:prstGeom prst="rect">
            <a:avLst/>
          </a:prstGeom>
        </p:spPr>
        <p:txBody>
          <a:bodyPr/>
          <a:lstStyle/>
          <a:p>
            <a:r>
              <a:rPr sz="1050" dirty="0" smtClean="0">
                <a:solidFill>
                  <a:srgbClr val="7B7C7E"/>
                </a:solidFill>
              </a:rPr>
              <a:t>Solvay PSCE Value Creation</a:t>
            </a:r>
            <a:endParaRPr lang="nl-BE" sz="1050" b="1" dirty="0">
              <a:solidFill>
                <a:srgbClr val="7B7C7E"/>
              </a:solidFill>
            </a:endParaRP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4017" y="6309320"/>
            <a:ext cx="432164" cy="360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36D3538-E6F5-4FCE-BA67-805E68B46AF7}" type="slidenum">
              <a:rPr lang="nl-BE" sz="1600" smtClean="0">
                <a:solidFill>
                  <a:srgbClr val="7B7C7E"/>
                </a:solidFill>
              </a:rPr>
              <a:t>27</a:t>
            </a:fld>
            <a:endParaRPr lang="nl-BE" sz="1600" dirty="0">
              <a:solidFill>
                <a:srgbClr val="7B7C7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130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kern="1200" dirty="0">
                <a:cs typeface="Arial" pitchFamily="34" charset="0"/>
              </a:rPr>
              <a:t>Calculation Rules for </a:t>
            </a:r>
            <a:r>
              <a:rPr lang="en-GB" sz="2000" kern="1200" dirty="0" smtClean="0">
                <a:cs typeface="Arial" pitchFamily="34" charset="0"/>
              </a:rPr>
              <a:t>CASH</a:t>
            </a:r>
            <a:br>
              <a:rPr lang="en-GB" sz="2000" kern="1200" dirty="0" smtClean="0">
                <a:cs typeface="Arial" pitchFamily="34" charset="0"/>
              </a:rPr>
            </a:br>
            <a:r>
              <a:rPr lang="en-GB" sz="1800" b="0" kern="1200" dirty="0" smtClean="0">
                <a:solidFill>
                  <a:srgbClr val="7B7C7E"/>
                </a:solidFill>
                <a:latin typeface="Arial" pitchFamily="34" charset="0"/>
                <a:cs typeface="Arial" pitchFamily="34" charset="0"/>
              </a:rPr>
              <a:t>Spirit </a:t>
            </a:r>
            <a:r>
              <a:rPr lang="en-GB" sz="1800" b="0" kern="1200" dirty="0">
                <a:solidFill>
                  <a:srgbClr val="7B7C7E"/>
                </a:solidFill>
                <a:latin typeface="Arial" pitchFamily="34" charset="0"/>
                <a:cs typeface="Arial" pitchFamily="34" charset="0"/>
              </a:rPr>
              <a:t>of the calculation rules (formulas)</a:t>
            </a:r>
            <a:endParaRPr lang="en-US" dirty="0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4789165" y="3008717"/>
            <a:ext cx="142875" cy="763183"/>
          </a:xfrm>
          <a:custGeom>
            <a:avLst/>
            <a:gdLst>
              <a:gd name="T0" fmla="*/ 0 w 142082"/>
              <a:gd name="T1" fmla="*/ 0 h 269876"/>
              <a:gd name="T2" fmla="*/ 0 w 142082"/>
              <a:gd name="T3" fmla="*/ 502024 h 269876"/>
              <a:gd name="T4" fmla="*/ 71401 w 142082"/>
              <a:gd name="T5" fmla="*/ 1015997 h 269876"/>
              <a:gd name="T6" fmla="*/ 0 w 142082"/>
              <a:gd name="T7" fmla="*/ 1553874 h 269876"/>
              <a:gd name="T8" fmla="*/ 0 w 142082"/>
              <a:gd name="T9" fmla="*/ 2031992 h 269876"/>
              <a:gd name="T10" fmla="*/ 146905 w 142082"/>
              <a:gd name="T11" fmla="*/ 1015997 h 269876"/>
              <a:gd name="T12" fmla="*/ 0 w 142082"/>
              <a:gd name="T13" fmla="*/ 0 h 26987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2082"/>
              <a:gd name="T22" fmla="*/ 0 h 269876"/>
              <a:gd name="T23" fmla="*/ 142082 w 142082"/>
              <a:gd name="T24" fmla="*/ 269876 h 26987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2082" h="269876">
                <a:moveTo>
                  <a:pt x="0" y="0"/>
                </a:moveTo>
                <a:lnTo>
                  <a:pt x="0" y="66675"/>
                </a:lnTo>
                <a:lnTo>
                  <a:pt x="69056" y="134938"/>
                </a:lnTo>
                <a:lnTo>
                  <a:pt x="0" y="206375"/>
                </a:lnTo>
                <a:lnTo>
                  <a:pt x="0" y="269875"/>
                </a:lnTo>
                <a:lnTo>
                  <a:pt x="142081" y="134938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</p:spPr>
        <p:txBody>
          <a:bodyPr lIns="73152" tIns="73152" rIns="73152" bIns="73152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1232336" y="2060575"/>
            <a:ext cx="3528392" cy="3096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171450" indent="-171450" defTabSz="9794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39725" indent="-166688" defTabSz="9794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794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794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794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5000"/>
              </a:spcBef>
              <a:buFontTx/>
              <a:buChar char="•"/>
            </a:pPr>
            <a:r>
              <a:rPr lang="en-GB" altLang="ko-KR" sz="1200" dirty="0">
                <a:ea typeface="SimSun" pitchFamily="2" charset="-122"/>
              </a:rPr>
              <a:t>You are negotiating payment terms with a supplier for a significant investment of </a:t>
            </a:r>
            <a:r>
              <a:rPr lang="en-GB" altLang="ko-KR" sz="1200" b="1" dirty="0" smtClean="0">
                <a:ea typeface="SimSun" pitchFamily="2" charset="-122"/>
              </a:rPr>
              <a:t>1,000K€</a:t>
            </a:r>
            <a:endParaRPr lang="en-GB" altLang="ko-KR" sz="1200" b="1" dirty="0">
              <a:ea typeface="SimSun" pitchFamily="2" charset="-122"/>
            </a:endParaRPr>
          </a:p>
          <a:p>
            <a:pPr eaLnBrk="1" hangingPunct="1">
              <a:spcBef>
                <a:spcPct val="25000"/>
              </a:spcBef>
              <a:buFontTx/>
              <a:buChar char="•"/>
            </a:pPr>
            <a:r>
              <a:rPr lang="en-GB" altLang="ko-KR" sz="1200" dirty="0">
                <a:ea typeface="SimSun" pitchFamily="2" charset="-122"/>
              </a:rPr>
              <a:t>The key milestones of the project are the following:</a:t>
            </a:r>
          </a:p>
          <a:p>
            <a:pPr marL="344487" lvl="1" indent="-171450" eaLnBrk="1" hangingPunct="1">
              <a:spcBef>
                <a:spcPct val="25000"/>
              </a:spcBef>
              <a:buFont typeface="Arial" panose="020B0604020202020204" pitchFamily="34" charset="0"/>
              <a:buChar char="-"/>
            </a:pPr>
            <a:r>
              <a:rPr lang="en-GB" altLang="ko-KR" sz="1200" dirty="0">
                <a:ea typeface="SimSun" pitchFamily="2" charset="-122"/>
              </a:rPr>
              <a:t>Order: Feb. </a:t>
            </a:r>
            <a:r>
              <a:rPr lang="en-GB" altLang="ko-KR" sz="1200" dirty="0" smtClean="0">
                <a:ea typeface="SimSun" pitchFamily="2" charset="-122"/>
              </a:rPr>
              <a:t>1st		150 k€</a:t>
            </a:r>
            <a:endParaRPr lang="en-GB" altLang="ko-KR" sz="1200" dirty="0">
              <a:ea typeface="SimSun" pitchFamily="2" charset="-122"/>
            </a:endParaRPr>
          </a:p>
          <a:p>
            <a:pPr marL="344487" lvl="1" indent="-171450" eaLnBrk="1" hangingPunct="1">
              <a:spcBef>
                <a:spcPct val="25000"/>
              </a:spcBef>
              <a:buFont typeface="Arial" panose="020B0604020202020204" pitchFamily="34" charset="0"/>
              <a:buChar char="-"/>
            </a:pPr>
            <a:r>
              <a:rPr lang="en-GB" altLang="ko-KR" sz="1200" dirty="0">
                <a:ea typeface="SimSun" pitchFamily="2" charset="-122"/>
              </a:rPr>
              <a:t>Engineering starts: March 1st </a:t>
            </a:r>
            <a:r>
              <a:rPr lang="en-GB" altLang="ko-KR" sz="1200" dirty="0" smtClean="0">
                <a:ea typeface="SimSun" pitchFamily="2" charset="-122"/>
              </a:rPr>
              <a:t>	150 k€</a:t>
            </a:r>
            <a:endParaRPr lang="en-GB" altLang="ko-KR" sz="1200" dirty="0">
              <a:ea typeface="SimSun" pitchFamily="2" charset="-122"/>
            </a:endParaRPr>
          </a:p>
          <a:p>
            <a:pPr marL="344487" lvl="1" indent="-171450" eaLnBrk="1" hangingPunct="1">
              <a:spcBef>
                <a:spcPct val="25000"/>
              </a:spcBef>
              <a:buFont typeface="Arial" panose="020B0604020202020204" pitchFamily="34" charset="0"/>
              <a:buChar char="-"/>
            </a:pPr>
            <a:r>
              <a:rPr lang="en-GB" altLang="ko-KR" sz="1200" dirty="0">
                <a:ea typeface="SimSun" pitchFamily="2" charset="-122"/>
              </a:rPr>
              <a:t>Factory acceptance test </a:t>
            </a:r>
            <a:r>
              <a:rPr lang="en-GB" altLang="ko-KR" sz="1200" dirty="0" smtClean="0">
                <a:ea typeface="SimSun" pitchFamily="2" charset="-122"/>
              </a:rPr>
              <a:t>: </a:t>
            </a:r>
            <a:r>
              <a:rPr lang="en-GB" altLang="ko-KR" sz="1200" dirty="0">
                <a:ea typeface="SimSun" pitchFamily="2" charset="-122"/>
              </a:rPr>
              <a:t>Sept. </a:t>
            </a:r>
            <a:r>
              <a:rPr lang="en-GB" altLang="ko-KR" sz="1200" dirty="0" smtClean="0">
                <a:ea typeface="SimSun" pitchFamily="2" charset="-122"/>
              </a:rPr>
              <a:t>1st	400 k€</a:t>
            </a:r>
            <a:endParaRPr lang="en-GB" altLang="ko-KR" sz="1200" dirty="0">
              <a:ea typeface="SimSun" pitchFamily="2" charset="-122"/>
            </a:endParaRPr>
          </a:p>
          <a:p>
            <a:pPr marL="344487" lvl="1" indent="-171450" eaLnBrk="1" hangingPunct="1">
              <a:spcBef>
                <a:spcPct val="25000"/>
              </a:spcBef>
              <a:buFont typeface="Arial" panose="020B0604020202020204" pitchFamily="34" charset="0"/>
              <a:buChar char="-"/>
            </a:pPr>
            <a:r>
              <a:rPr lang="en-GB" altLang="ko-KR" sz="1200" dirty="0">
                <a:ea typeface="SimSun" pitchFamily="2" charset="-122"/>
              </a:rPr>
              <a:t>Site acceptance test (SAT): </a:t>
            </a:r>
            <a:r>
              <a:rPr lang="en-GB" altLang="ko-KR" sz="1200" dirty="0" smtClean="0">
                <a:ea typeface="SimSun" pitchFamily="2" charset="-122"/>
              </a:rPr>
              <a:t>Oct.1</a:t>
            </a:r>
            <a:r>
              <a:rPr lang="en-GB" altLang="ko-KR" sz="1200" baseline="30000" dirty="0" smtClean="0">
                <a:ea typeface="SimSun" pitchFamily="2" charset="-122"/>
              </a:rPr>
              <a:t>st</a:t>
            </a:r>
            <a:r>
              <a:rPr lang="en-GB" altLang="ko-KR" sz="1200" dirty="0" smtClean="0">
                <a:ea typeface="SimSun" pitchFamily="2" charset="-122"/>
              </a:rPr>
              <a:t>	300k€</a:t>
            </a:r>
          </a:p>
          <a:p>
            <a:pPr marL="344487" lvl="1" indent="-171450" eaLnBrk="1" hangingPunct="1">
              <a:spcBef>
                <a:spcPct val="25000"/>
              </a:spcBef>
              <a:buFont typeface="Arial" panose="020B0604020202020204" pitchFamily="34" charset="0"/>
              <a:buChar char="-"/>
            </a:pPr>
            <a:endParaRPr lang="en-GB" altLang="ko-KR" sz="1200" dirty="0">
              <a:ea typeface="SimSun" pitchFamily="2" charset="-122"/>
            </a:endParaRPr>
          </a:p>
          <a:p>
            <a:pPr eaLnBrk="1" hangingPunct="1">
              <a:spcBef>
                <a:spcPct val="25000"/>
              </a:spcBef>
              <a:buFontTx/>
              <a:buChar char="•"/>
            </a:pPr>
            <a:r>
              <a:rPr lang="en-US" sz="1200" dirty="0" smtClean="0">
                <a:ea typeface="SimSun" pitchFamily="2" charset="-122"/>
              </a:rPr>
              <a:t>You </a:t>
            </a:r>
            <a:r>
              <a:rPr lang="en-US" sz="1200" dirty="0">
                <a:ea typeface="SimSun" pitchFamily="2" charset="-122"/>
              </a:rPr>
              <a:t>have negotiated with the supplier to delay some payments and have </a:t>
            </a:r>
            <a:r>
              <a:rPr lang="en-US" sz="1200" b="1" dirty="0">
                <a:ea typeface="SimSun" pitchFamily="2" charset="-122"/>
              </a:rPr>
              <a:t>negotiated the following schedule</a:t>
            </a:r>
            <a:r>
              <a:rPr lang="en-US" sz="1200" dirty="0">
                <a:ea typeface="SimSun" pitchFamily="2" charset="-122"/>
              </a:rPr>
              <a:t>:</a:t>
            </a:r>
          </a:p>
          <a:p>
            <a:pPr marL="401637" lvl="1" indent="-228600" eaLnBrk="1" hangingPunct="1">
              <a:spcBef>
                <a:spcPct val="25000"/>
              </a:spcBef>
              <a:buFont typeface="+mj-lt"/>
              <a:buAutoNum type="arabicPeriod"/>
            </a:pPr>
            <a:r>
              <a:rPr lang="en-US" sz="1200" dirty="0">
                <a:ea typeface="SimSun" pitchFamily="2" charset="-122"/>
              </a:rPr>
              <a:t>€100K when order is placed</a:t>
            </a:r>
          </a:p>
          <a:p>
            <a:pPr marL="401637" lvl="1" indent="-228600" eaLnBrk="1" hangingPunct="1">
              <a:spcBef>
                <a:spcPct val="25000"/>
              </a:spcBef>
              <a:buFont typeface="+mj-lt"/>
              <a:buAutoNum type="arabicPeriod"/>
            </a:pPr>
            <a:r>
              <a:rPr lang="en-US" sz="1200" dirty="0">
                <a:ea typeface="SimSun" pitchFamily="2" charset="-122"/>
              </a:rPr>
              <a:t>€100K when engineering work starts</a:t>
            </a:r>
          </a:p>
          <a:p>
            <a:pPr marL="401637" lvl="1" indent="-228600" eaLnBrk="1" hangingPunct="1">
              <a:spcBef>
                <a:spcPct val="25000"/>
              </a:spcBef>
              <a:buFont typeface="+mj-lt"/>
              <a:buAutoNum type="arabicPeriod"/>
            </a:pPr>
            <a:r>
              <a:rPr lang="en-US" sz="1200" dirty="0">
                <a:ea typeface="SimSun" pitchFamily="2" charset="-122"/>
              </a:rPr>
              <a:t>€600K after FAT (factory acceptance test</a:t>
            </a:r>
            <a:r>
              <a:rPr lang="en-US" sz="1200" dirty="0" smtClean="0">
                <a:ea typeface="SimSun" pitchFamily="2" charset="-122"/>
              </a:rPr>
              <a:t>)</a:t>
            </a:r>
            <a:endParaRPr lang="en-US" sz="1200" dirty="0">
              <a:ea typeface="SimSun" pitchFamily="2" charset="-122"/>
            </a:endParaRPr>
          </a:p>
          <a:p>
            <a:pPr marL="401637" lvl="1" indent="-228600" eaLnBrk="1" hangingPunct="1">
              <a:spcBef>
                <a:spcPct val="25000"/>
              </a:spcBef>
              <a:buFont typeface="+mj-lt"/>
              <a:buAutoNum type="arabicPeriod"/>
            </a:pPr>
            <a:r>
              <a:rPr lang="en-US" sz="1200" dirty="0">
                <a:ea typeface="SimSun" pitchFamily="2" charset="-122"/>
              </a:rPr>
              <a:t>€200K after SAT (site acceptance test)</a:t>
            </a:r>
          </a:p>
        </p:txBody>
      </p:sp>
      <p:sp>
        <p:nvSpPr>
          <p:cNvPr id="20" name="Rectangle 31"/>
          <p:cNvSpPr>
            <a:spLocks noChangeArrowheads="1"/>
          </p:cNvSpPr>
          <p:nvPr/>
        </p:nvSpPr>
        <p:spPr bwMode="auto">
          <a:xfrm>
            <a:off x="5282275" y="2742608"/>
            <a:ext cx="3261211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3152" tIns="73152" rIns="73152" bIns="73152" anchor="ctr"/>
          <a:lstStyle/>
          <a:p>
            <a:r>
              <a:rPr lang="en-GB" sz="1300" dirty="0"/>
              <a:t>(A – B) = initial # days of payment term – final # days of payment = 179 - 162 = 17 </a:t>
            </a:r>
          </a:p>
          <a:p>
            <a:endParaRPr lang="en-GB" sz="1300" dirty="0" smtClean="0"/>
          </a:p>
          <a:p>
            <a:r>
              <a:rPr lang="en-GB" sz="1300" dirty="0" smtClean="0"/>
              <a:t>Spend </a:t>
            </a:r>
            <a:r>
              <a:rPr lang="en-GB" sz="1300" dirty="0"/>
              <a:t>= €</a:t>
            </a:r>
            <a:r>
              <a:rPr lang="en-GB" sz="1300" dirty="0" smtClean="0"/>
              <a:t>1,000K*</a:t>
            </a:r>
          </a:p>
          <a:p>
            <a:pPr>
              <a:spcBef>
                <a:spcPct val="30000"/>
              </a:spcBef>
            </a:pPr>
            <a:r>
              <a:rPr lang="en-GB" sz="1300" b="1" dirty="0">
                <a:solidFill>
                  <a:srgbClr val="000000"/>
                </a:solidFill>
              </a:rPr>
              <a:t>Benefit = 17 / 360 x </a:t>
            </a:r>
            <a:r>
              <a:rPr lang="en-GB" sz="1300" b="1" dirty="0" smtClean="0">
                <a:solidFill>
                  <a:srgbClr val="000000"/>
                </a:solidFill>
              </a:rPr>
              <a:t>1,000 </a:t>
            </a:r>
            <a:r>
              <a:rPr lang="en-GB" sz="1300" b="1" dirty="0"/>
              <a:t>= €</a:t>
            </a:r>
            <a:r>
              <a:rPr lang="en-GB" sz="1300" b="1" dirty="0" smtClean="0"/>
              <a:t>47K€</a:t>
            </a:r>
            <a:endParaRPr lang="en-GB" sz="1300" b="1" dirty="0"/>
          </a:p>
          <a:p>
            <a:endParaRPr lang="en-GB" sz="1300" dirty="0"/>
          </a:p>
        </p:txBody>
      </p:sp>
      <p:sp>
        <p:nvSpPr>
          <p:cNvPr id="10" name="Rectangle 9"/>
          <p:cNvSpPr/>
          <p:nvPr/>
        </p:nvSpPr>
        <p:spPr>
          <a:xfrm>
            <a:off x="1176171" y="1052736"/>
            <a:ext cx="731333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ADEA"/>
                </a:solidFill>
                <a:latin typeface="Arial" charset="0"/>
              </a:rPr>
              <a:t>Payment terms </a:t>
            </a:r>
            <a:r>
              <a:rPr lang="en-US" sz="1600" b="1" dirty="0" smtClean="0">
                <a:solidFill>
                  <a:srgbClr val="00ADEA"/>
                </a:solidFill>
                <a:latin typeface="Arial" charset="0"/>
              </a:rPr>
              <a:t>improvement, non recurring purchase</a:t>
            </a:r>
            <a:endParaRPr lang="en-US" sz="1600" b="1" dirty="0">
              <a:solidFill>
                <a:srgbClr val="00ADEA"/>
              </a:solidFill>
              <a:latin typeface="Arial" charset="0"/>
            </a:endParaRPr>
          </a:p>
        </p:txBody>
      </p:sp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208733" y="980728"/>
            <a:ext cx="1008000" cy="520700"/>
          </a:xfrm>
          <a:prstGeom prst="rect">
            <a:avLst/>
          </a:prstGeom>
          <a:solidFill>
            <a:srgbClr val="009EE0"/>
          </a:solidFill>
          <a:ln w="38100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Arial" charset="0"/>
                <a:cs typeface="Arial" charset="0"/>
              </a:rPr>
              <a:t>Rule </a:t>
            </a:r>
            <a:r>
              <a:rPr lang="en-US" sz="12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#7</a:t>
            </a:r>
            <a:endParaRPr lang="en-US" sz="1200" b="1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cxnSp>
        <p:nvCxnSpPr>
          <p:cNvPr id="16" name="Straight Connector 95"/>
          <p:cNvCxnSpPr>
            <a:cxnSpLocks noChangeShapeType="1"/>
          </p:cNvCxnSpPr>
          <p:nvPr/>
        </p:nvCxnSpPr>
        <p:spPr bwMode="auto">
          <a:xfrm>
            <a:off x="1081565" y="1484784"/>
            <a:ext cx="0" cy="4104000"/>
          </a:xfrm>
          <a:prstGeom prst="line">
            <a:avLst/>
          </a:prstGeom>
          <a:noFill/>
          <a:ln w="12700" algn="ctr">
            <a:solidFill>
              <a:srgbClr val="009EE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606075" y="6430084"/>
            <a:ext cx="5760700" cy="260315"/>
          </a:xfrm>
          <a:prstGeom prst="rect">
            <a:avLst/>
          </a:prstGeom>
        </p:spPr>
        <p:txBody>
          <a:bodyPr/>
          <a:lstStyle/>
          <a:p>
            <a:r>
              <a:rPr sz="1050" dirty="0" smtClean="0">
                <a:solidFill>
                  <a:srgbClr val="7B7C7E"/>
                </a:solidFill>
              </a:rPr>
              <a:t>Solvay PSCE Value Creation</a:t>
            </a:r>
            <a:endParaRPr lang="nl-BE" sz="1050" b="1" dirty="0">
              <a:solidFill>
                <a:srgbClr val="7B7C7E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4017" y="6309320"/>
            <a:ext cx="432164" cy="360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36D3538-E6F5-4FCE-BA67-805E68B46AF7}" type="slidenum">
              <a:rPr lang="nl-BE" sz="1600" smtClean="0">
                <a:solidFill>
                  <a:srgbClr val="7B7C7E"/>
                </a:solidFill>
              </a:rPr>
              <a:t>28</a:t>
            </a:fld>
            <a:endParaRPr lang="nl-BE" sz="1600" dirty="0">
              <a:solidFill>
                <a:srgbClr val="7B7C7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316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eaLnBrk="1" hangingPunct="1">
              <a:defRPr/>
            </a:pPr>
            <a:r>
              <a:rPr lang="en-GB" sz="2000" kern="1200" dirty="0">
                <a:cs typeface="Arial" pitchFamily="34" charset="0"/>
              </a:rPr>
              <a:t>Calculation Rules for </a:t>
            </a:r>
            <a:r>
              <a:rPr lang="en-GB" sz="2000" kern="1200" dirty="0" smtClean="0">
                <a:cs typeface="Arial" pitchFamily="34" charset="0"/>
              </a:rPr>
              <a:t>CASH</a:t>
            </a:r>
            <a:r>
              <a:rPr lang="en-GB" sz="1600" kern="1200" dirty="0">
                <a:solidFill>
                  <a:srgbClr val="00ADEA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GB" sz="1600" kern="1200" dirty="0">
                <a:solidFill>
                  <a:srgbClr val="00ADEA"/>
                </a:solidFill>
                <a:latin typeface="Arial" pitchFamily="34" charset="0"/>
                <a:cs typeface="Arial" pitchFamily="34" charset="0"/>
              </a:rPr>
            </a:br>
            <a:r>
              <a:rPr lang="en-GB" sz="1800" b="0" kern="1200" dirty="0">
                <a:solidFill>
                  <a:srgbClr val="7B7C7E"/>
                </a:solidFill>
                <a:latin typeface="Arial" pitchFamily="34" charset="0"/>
                <a:cs typeface="Arial" pitchFamily="34" charset="0"/>
              </a:rPr>
              <a:t>Spirit of the calculation rules (formulas)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900113" y="6507163"/>
            <a:ext cx="2735262" cy="306387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Purchasing Excellence Program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491DBB-5608-4997-AD3A-B80551F70DC7}" type="slidenum">
              <a:rPr lang="fr-FR" smtClean="0"/>
              <a:pPr>
                <a:defRPr/>
              </a:pPr>
              <a:t>29</a:t>
            </a:fld>
            <a:endParaRPr lang="fr-FR" dirty="0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4806010" y="1893603"/>
            <a:ext cx="142875" cy="763183"/>
          </a:xfrm>
          <a:custGeom>
            <a:avLst/>
            <a:gdLst>
              <a:gd name="T0" fmla="*/ 0 w 142082"/>
              <a:gd name="T1" fmla="*/ 0 h 269876"/>
              <a:gd name="T2" fmla="*/ 0 w 142082"/>
              <a:gd name="T3" fmla="*/ 502024 h 269876"/>
              <a:gd name="T4" fmla="*/ 71401 w 142082"/>
              <a:gd name="T5" fmla="*/ 1015997 h 269876"/>
              <a:gd name="T6" fmla="*/ 0 w 142082"/>
              <a:gd name="T7" fmla="*/ 1553874 h 269876"/>
              <a:gd name="T8" fmla="*/ 0 w 142082"/>
              <a:gd name="T9" fmla="*/ 2031992 h 269876"/>
              <a:gd name="T10" fmla="*/ 146905 w 142082"/>
              <a:gd name="T11" fmla="*/ 1015997 h 269876"/>
              <a:gd name="T12" fmla="*/ 0 w 142082"/>
              <a:gd name="T13" fmla="*/ 0 h 26987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2082"/>
              <a:gd name="T22" fmla="*/ 0 h 269876"/>
              <a:gd name="T23" fmla="*/ 142082 w 142082"/>
              <a:gd name="T24" fmla="*/ 269876 h 26987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2082" h="269876">
                <a:moveTo>
                  <a:pt x="0" y="0"/>
                </a:moveTo>
                <a:lnTo>
                  <a:pt x="0" y="66675"/>
                </a:lnTo>
                <a:lnTo>
                  <a:pt x="69056" y="134938"/>
                </a:lnTo>
                <a:lnTo>
                  <a:pt x="0" y="206375"/>
                </a:lnTo>
                <a:lnTo>
                  <a:pt x="0" y="269875"/>
                </a:lnTo>
                <a:lnTo>
                  <a:pt x="142081" y="134938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</p:spPr>
        <p:txBody>
          <a:bodyPr lIns="73152" tIns="73152" rIns="73152" bIns="73152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4" name="Freeform 7"/>
          <p:cNvSpPr>
            <a:spLocks/>
          </p:cNvSpPr>
          <p:nvPr/>
        </p:nvSpPr>
        <p:spPr bwMode="auto">
          <a:xfrm>
            <a:off x="4806581" y="4754049"/>
            <a:ext cx="142875" cy="763183"/>
          </a:xfrm>
          <a:custGeom>
            <a:avLst/>
            <a:gdLst>
              <a:gd name="T0" fmla="*/ 0 w 142082"/>
              <a:gd name="T1" fmla="*/ 0 h 269876"/>
              <a:gd name="T2" fmla="*/ 0 w 142082"/>
              <a:gd name="T3" fmla="*/ 502024 h 269876"/>
              <a:gd name="T4" fmla="*/ 71401 w 142082"/>
              <a:gd name="T5" fmla="*/ 1015997 h 269876"/>
              <a:gd name="T6" fmla="*/ 0 w 142082"/>
              <a:gd name="T7" fmla="*/ 1553874 h 269876"/>
              <a:gd name="T8" fmla="*/ 0 w 142082"/>
              <a:gd name="T9" fmla="*/ 2031992 h 269876"/>
              <a:gd name="T10" fmla="*/ 146905 w 142082"/>
              <a:gd name="T11" fmla="*/ 1015997 h 269876"/>
              <a:gd name="T12" fmla="*/ 0 w 142082"/>
              <a:gd name="T13" fmla="*/ 0 h 26987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2082"/>
              <a:gd name="T22" fmla="*/ 0 h 269876"/>
              <a:gd name="T23" fmla="*/ 142082 w 142082"/>
              <a:gd name="T24" fmla="*/ 269876 h 26987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2082" h="269876">
                <a:moveTo>
                  <a:pt x="0" y="0"/>
                </a:moveTo>
                <a:lnTo>
                  <a:pt x="0" y="66675"/>
                </a:lnTo>
                <a:lnTo>
                  <a:pt x="69056" y="134938"/>
                </a:lnTo>
                <a:lnTo>
                  <a:pt x="0" y="206375"/>
                </a:lnTo>
                <a:lnTo>
                  <a:pt x="0" y="269875"/>
                </a:lnTo>
                <a:lnTo>
                  <a:pt x="142081" y="134938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</p:spPr>
        <p:txBody>
          <a:bodyPr lIns="73152" tIns="73152" rIns="73152" bIns="73152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1276123" y="1466806"/>
            <a:ext cx="3255371" cy="2106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171450" indent="-171450" defTabSz="9794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794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794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794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794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30000"/>
              </a:spcBef>
              <a:buFontTx/>
              <a:buChar char="•"/>
            </a:pPr>
            <a:r>
              <a:rPr lang="en-GB" altLang="ko-KR" sz="1200" dirty="0">
                <a:ea typeface="SimSun" pitchFamily="2" charset="-122"/>
              </a:rPr>
              <a:t>You buy </a:t>
            </a:r>
            <a:r>
              <a:rPr lang="en-GB" altLang="ko-KR" sz="1200" b="1" dirty="0">
                <a:ea typeface="SimSun" pitchFamily="2" charset="-122"/>
              </a:rPr>
              <a:t>1000 T</a:t>
            </a:r>
            <a:r>
              <a:rPr lang="en-GB" altLang="ko-KR" sz="1200" dirty="0">
                <a:ea typeface="SimSun" pitchFamily="2" charset="-122"/>
              </a:rPr>
              <a:t> / year of </a:t>
            </a:r>
            <a:r>
              <a:rPr lang="en-GB" altLang="ko-KR" sz="1200" dirty="0" smtClean="0">
                <a:ea typeface="SimSun" pitchFamily="2" charset="-122"/>
              </a:rPr>
              <a:t>product A </a:t>
            </a:r>
            <a:r>
              <a:rPr lang="en-GB" altLang="ko-KR" sz="1200" dirty="0">
                <a:ea typeface="SimSun" pitchFamily="2" charset="-122"/>
              </a:rPr>
              <a:t>from a supplier in Europe</a:t>
            </a:r>
          </a:p>
          <a:p>
            <a:pPr eaLnBrk="1" hangingPunct="1">
              <a:spcBef>
                <a:spcPct val="30000"/>
              </a:spcBef>
              <a:buFontTx/>
              <a:buChar char="•"/>
            </a:pPr>
            <a:r>
              <a:rPr lang="en-GB" altLang="ko-KR" sz="1200" dirty="0">
                <a:ea typeface="SimSun" pitchFamily="2" charset="-122"/>
              </a:rPr>
              <a:t>Price of </a:t>
            </a:r>
            <a:r>
              <a:rPr lang="en-GB" altLang="ko-KR" sz="1200" dirty="0" smtClean="0">
                <a:ea typeface="SimSun" pitchFamily="2" charset="-122"/>
              </a:rPr>
              <a:t>product A is </a:t>
            </a:r>
            <a:r>
              <a:rPr lang="en-GB" altLang="ko-KR" sz="1200" b="1" dirty="0">
                <a:ea typeface="SimSun" pitchFamily="2" charset="-122"/>
              </a:rPr>
              <a:t>€3500 / MT</a:t>
            </a:r>
          </a:p>
          <a:p>
            <a:pPr eaLnBrk="1" hangingPunct="1">
              <a:spcBef>
                <a:spcPct val="30000"/>
              </a:spcBef>
              <a:buFontTx/>
              <a:buChar char="•"/>
            </a:pPr>
            <a:r>
              <a:rPr lang="en-GB" altLang="ko-KR" sz="1200" dirty="0">
                <a:ea typeface="SimSun" pitchFamily="2" charset="-122"/>
              </a:rPr>
              <a:t>Year Y</a:t>
            </a:r>
            <a:r>
              <a:rPr lang="en-GB" altLang="ko-KR" sz="1200" dirty="0" smtClean="0">
                <a:ea typeface="SimSun" pitchFamily="2" charset="-122"/>
              </a:rPr>
              <a:t>, </a:t>
            </a:r>
            <a:r>
              <a:rPr lang="en-GB" altLang="ko-KR" sz="1200" dirty="0">
                <a:ea typeface="SimSun" pitchFamily="2" charset="-122"/>
              </a:rPr>
              <a:t>the payment terms were at </a:t>
            </a:r>
            <a:r>
              <a:rPr lang="en-GB" altLang="ko-KR" sz="1200" b="1" dirty="0">
                <a:ea typeface="SimSun" pitchFamily="2" charset="-122"/>
              </a:rPr>
              <a:t>30 days</a:t>
            </a:r>
            <a:r>
              <a:rPr lang="en-GB" altLang="ko-KR" sz="1200" dirty="0">
                <a:ea typeface="SimSun" pitchFamily="2" charset="-122"/>
              </a:rPr>
              <a:t> </a:t>
            </a:r>
            <a:r>
              <a:rPr lang="en-GB" altLang="ko-KR" sz="1200" b="1" dirty="0">
                <a:ea typeface="SimSun" pitchFamily="2" charset="-122"/>
              </a:rPr>
              <a:t>end of the month of invoice date</a:t>
            </a:r>
          </a:p>
          <a:p>
            <a:pPr eaLnBrk="1" hangingPunct="1">
              <a:spcBef>
                <a:spcPct val="30000"/>
              </a:spcBef>
              <a:buFontTx/>
              <a:buChar char="•"/>
            </a:pPr>
            <a:r>
              <a:rPr lang="en-GB" altLang="ko-KR" sz="1200" dirty="0">
                <a:ea typeface="SimSun" pitchFamily="2" charset="-122"/>
              </a:rPr>
              <a:t>Starting 1rst July year </a:t>
            </a:r>
            <a:r>
              <a:rPr lang="en-GB" altLang="ko-KR" sz="1200" dirty="0" smtClean="0">
                <a:ea typeface="SimSun" pitchFamily="2" charset="-122"/>
              </a:rPr>
              <a:t>Y+1, </a:t>
            </a:r>
            <a:r>
              <a:rPr lang="en-GB" altLang="ko-KR" sz="1200" dirty="0">
                <a:ea typeface="SimSun" pitchFamily="2" charset="-122"/>
              </a:rPr>
              <a:t>you have negotiated new payment terms : </a:t>
            </a:r>
            <a:r>
              <a:rPr lang="en-GB" altLang="ko-KR" sz="1200" b="1" dirty="0">
                <a:ea typeface="SimSun" pitchFamily="2" charset="-122"/>
              </a:rPr>
              <a:t>60 days end of the month of invoice date</a:t>
            </a:r>
          </a:p>
          <a:p>
            <a:pPr eaLnBrk="1" hangingPunct="1">
              <a:spcBef>
                <a:spcPct val="30000"/>
              </a:spcBef>
              <a:buFontTx/>
              <a:buChar char="•"/>
            </a:pPr>
            <a:r>
              <a:rPr lang="en-GB" altLang="ko-KR" sz="1200" dirty="0">
                <a:ea typeface="SimSun" pitchFamily="2" charset="-122"/>
              </a:rPr>
              <a:t>All other terms </a:t>
            </a:r>
            <a:r>
              <a:rPr lang="en-GB" altLang="ko-KR" sz="1200" dirty="0" smtClean="0">
                <a:ea typeface="SimSun" pitchFamily="2" charset="-122"/>
              </a:rPr>
              <a:t>remain </a:t>
            </a:r>
            <a:r>
              <a:rPr lang="en-GB" altLang="ko-KR" sz="1200" dirty="0">
                <a:ea typeface="SimSun" pitchFamily="2" charset="-122"/>
              </a:rPr>
              <a:t>the same as previous year</a:t>
            </a:r>
          </a:p>
          <a:p>
            <a:pPr eaLnBrk="1" hangingPunct="1">
              <a:spcBef>
                <a:spcPct val="30000"/>
              </a:spcBef>
              <a:buFontTx/>
              <a:buChar char="•"/>
            </a:pPr>
            <a:endParaRPr lang="en-US" sz="1200" dirty="0">
              <a:ea typeface="SimSun" pitchFamily="2" charset="-122"/>
            </a:endParaRPr>
          </a:p>
        </p:txBody>
      </p:sp>
      <p:sp>
        <p:nvSpPr>
          <p:cNvPr id="17" name="Rectangle 31"/>
          <p:cNvSpPr>
            <a:spLocks noChangeArrowheads="1"/>
          </p:cNvSpPr>
          <p:nvPr/>
        </p:nvSpPr>
        <p:spPr bwMode="auto">
          <a:xfrm>
            <a:off x="5346948" y="1700253"/>
            <a:ext cx="3473524" cy="1149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3152" tIns="73152" rIns="73152" bIns="73152" anchor="ctr"/>
          <a:lstStyle/>
          <a:p>
            <a:r>
              <a:rPr lang="en-GB" sz="1200" dirty="0" smtClean="0"/>
              <a:t>Year Y+1 weighted </a:t>
            </a:r>
            <a:r>
              <a:rPr lang="en-GB" sz="1200" dirty="0"/>
              <a:t>average # of days of </a:t>
            </a:r>
            <a:r>
              <a:rPr lang="en-GB" sz="1200" dirty="0" smtClean="0"/>
              <a:t>payment= 60+15 (average end of the month)</a:t>
            </a:r>
          </a:p>
          <a:p>
            <a:r>
              <a:rPr lang="en-GB" sz="1200" dirty="0" smtClean="0"/>
              <a:t>Year </a:t>
            </a:r>
            <a:r>
              <a:rPr lang="en-GB" sz="1200" dirty="0"/>
              <a:t>Y</a:t>
            </a:r>
            <a:r>
              <a:rPr lang="en-GB" sz="1200" dirty="0" smtClean="0"/>
              <a:t> </a:t>
            </a:r>
            <a:r>
              <a:rPr lang="en-GB" sz="1200" dirty="0"/>
              <a:t>weighted average # of days of payment </a:t>
            </a:r>
            <a:r>
              <a:rPr lang="en-GB" sz="1200" dirty="0" smtClean="0"/>
              <a:t>=</a:t>
            </a:r>
          </a:p>
          <a:p>
            <a:r>
              <a:rPr lang="en-GB" sz="1200" dirty="0" smtClean="0"/>
              <a:t>30 + 15 (average end of the month)</a:t>
            </a:r>
          </a:p>
          <a:p>
            <a:r>
              <a:rPr lang="en-GB" sz="1200" dirty="0" smtClean="0"/>
              <a:t>Spend = </a:t>
            </a:r>
            <a:r>
              <a:rPr lang="en-GB" sz="1200" dirty="0"/>
              <a:t>3500 x 1000 = </a:t>
            </a:r>
            <a:r>
              <a:rPr lang="en-GB" sz="1200" dirty="0" smtClean="0"/>
              <a:t>3,500,000</a:t>
            </a:r>
          </a:p>
          <a:p>
            <a:pPr>
              <a:spcBef>
                <a:spcPct val="30000"/>
              </a:spcBef>
            </a:pPr>
            <a:r>
              <a:rPr lang="en-GB" sz="1200" b="1" dirty="0" smtClean="0">
                <a:solidFill>
                  <a:srgbClr val="000000"/>
                </a:solidFill>
              </a:rPr>
              <a:t>Benefit </a:t>
            </a:r>
            <a:r>
              <a:rPr lang="en-GB" sz="1200" b="1" dirty="0">
                <a:solidFill>
                  <a:srgbClr val="000000"/>
                </a:solidFill>
              </a:rPr>
              <a:t>= </a:t>
            </a:r>
            <a:r>
              <a:rPr lang="en-GB" sz="1200" b="1" dirty="0" smtClean="0">
                <a:solidFill>
                  <a:srgbClr val="000000"/>
                </a:solidFill>
              </a:rPr>
              <a:t>(75-45) </a:t>
            </a:r>
            <a:r>
              <a:rPr lang="en-GB" sz="1200" b="1" dirty="0">
                <a:solidFill>
                  <a:srgbClr val="000000"/>
                </a:solidFill>
              </a:rPr>
              <a:t>/ 360 x 3,500,000 = €291,667</a:t>
            </a:r>
          </a:p>
          <a:p>
            <a:endParaRPr lang="en-GB" sz="1200" b="1" dirty="0"/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1291134" y="4291881"/>
            <a:ext cx="3352874" cy="1945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171450" indent="-171450" defTabSz="9794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794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794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794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794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30000"/>
              </a:spcBef>
              <a:buFontTx/>
              <a:buChar char="•"/>
            </a:pPr>
            <a:r>
              <a:rPr lang="en-GB" altLang="ko-KR" sz="1200" dirty="0">
                <a:ea typeface="SimSun" pitchFamily="2" charset="-122"/>
              </a:rPr>
              <a:t>You use </a:t>
            </a:r>
            <a:r>
              <a:rPr lang="en-GB" altLang="ko-KR" sz="1200" dirty="0" err="1">
                <a:ea typeface="SimSun" pitchFamily="2" charset="-122"/>
              </a:rPr>
              <a:t>fiber</a:t>
            </a:r>
            <a:r>
              <a:rPr lang="en-GB" altLang="ko-KR" sz="1200" dirty="0">
                <a:ea typeface="SimSun" pitchFamily="2" charset="-122"/>
              </a:rPr>
              <a:t> glass in your business and one of your suppliers sells you about </a:t>
            </a:r>
            <a:r>
              <a:rPr lang="en-GB" altLang="ko-KR" sz="1200" b="1" dirty="0">
                <a:ea typeface="SimSun" pitchFamily="2" charset="-122"/>
              </a:rPr>
              <a:t>2,000 MT/ year. </a:t>
            </a:r>
            <a:r>
              <a:rPr lang="en-GB" altLang="ko-KR" sz="1200" dirty="0">
                <a:ea typeface="SimSun" pitchFamily="2" charset="-122"/>
              </a:rPr>
              <a:t>Each kg </a:t>
            </a:r>
            <a:r>
              <a:rPr lang="en-GB" altLang="ko-KR" sz="1200" dirty="0" smtClean="0">
                <a:ea typeface="SimSun" pitchFamily="2" charset="-122"/>
              </a:rPr>
              <a:t>costs</a:t>
            </a:r>
            <a:r>
              <a:rPr lang="en-GB" altLang="ko-KR" sz="1200" b="1" dirty="0" smtClean="0">
                <a:ea typeface="SimSun" pitchFamily="2" charset="-122"/>
              </a:rPr>
              <a:t> </a:t>
            </a:r>
            <a:r>
              <a:rPr lang="en-GB" altLang="ko-KR" sz="1200" b="1" dirty="0">
                <a:ea typeface="SimSun" pitchFamily="2" charset="-122"/>
              </a:rPr>
              <a:t>1.15 </a:t>
            </a:r>
            <a:r>
              <a:rPr lang="en-GB" sz="1200" b="1" dirty="0">
                <a:solidFill>
                  <a:srgbClr val="000000"/>
                </a:solidFill>
                <a:ea typeface="SimSun" pitchFamily="2" charset="-122"/>
              </a:rPr>
              <a:t>€/kg</a:t>
            </a:r>
            <a:r>
              <a:rPr lang="en-GB" altLang="ko-KR" sz="1200" dirty="0">
                <a:ea typeface="SimSun" pitchFamily="2" charset="-122"/>
              </a:rPr>
              <a:t> </a:t>
            </a:r>
          </a:p>
          <a:p>
            <a:pPr eaLnBrk="1" hangingPunct="1">
              <a:spcBef>
                <a:spcPct val="30000"/>
              </a:spcBef>
              <a:buFontTx/>
              <a:buChar char="•"/>
            </a:pPr>
            <a:r>
              <a:rPr lang="en-GB" altLang="ko-KR" sz="1200" dirty="0">
                <a:ea typeface="SimSun" pitchFamily="2" charset="-122"/>
              </a:rPr>
              <a:t>The inventory </a:t>
            </a:r>
            <a:r>
              <a:rPr lang="en-GB" altLang="ko-KR" sz="1200" dirty="0" smtClean="0">
                <a:ea typeface="SimSun" pitchFamily="2" charset="-122"/>
              </a:rPr>
              <a:t>level represents </a:t>
            </a:r>
            <a:r>
              <a:rPr lang="en-GB" altLang="ko-KR" sz="1200" b="1" dirty="0" smtClean="0">
                <a:ea typeface="SimSun" pitchFamily="2" charset="-122"/>
              </a:rPr>
              <a:t>10 </a:t>
            </a:r>
            <a:r>
              <a:rPr lang="en-GB" altLang="ko-KR" sz="1200" b="1" dirty="0">
                <a:ea typeface="SimSun" pitchFamily="2" charset="-122"/>
              </a:rPr>
              <a:t>days</a:t>
            </a:r>
            <a:r>
              <a:rPr lang="en-GB" altLang="ko-KR" sz="1200" dirty="0">
                <a:ea typeface="SimSun" pitchFamily="2" charset="-122"/>
              </a:rPr>
              <a:t> of consumption</a:t>
            </a:r>
          </a:p>
          <a:p>
            <a:pPr eaLnBrk="1" hangingPunct="1">
              <a:spcBef>
                <a:spcPct val="30000"/>
              </a:spcBef>
              <a:buFontTx/>
              <a:buChar char="•"/>
            </a:pPr>
            <a:r>
              <a:rPr lang="en-GB" altLang="ko-KR" sz="1200" dirty="0">
                <a:ea typeface="SimSun" pitchFamily="2" charset="-122"/>
              </a:rPr>
              <a:t>In your </a:t>
            </a:r>
            <a:r>
              <a:rPr lang="en-GB" altLang="ko-KR" sz="1200" dirty="0" smtClean="0">
                <a:ea typeface="SimSun" pitchFamily="2" charset="-122"/>
              </a:rPr>
              <a:t>negotiations, </a:t>
            </a:r>
            <a:r>
              <a:rPr lang="en-GB" altLang="ko-KR" sz="1200" dirty="0">
                <a:ea typeface="SimSun" pitchFamily="2" charset="-122"/>
              </a:rPr>
              <a:t>you </a:t>
            </a:r>
            <a:r>
              <a:rPr lang="en-GB" altLang="ko-KR" sz="1200" dirty="0" smtClean="0">
                <a:ea typeface="SimSun" pitchFamily="2" charset="-122"/>
              </a:rPr>
              <a:t>gain </a:t>
            </a:r>
            <a:r>
              <a:rPr lang="en-GB" altLang="ko-KR" sz="1200" dirty="0">
                <a:ea typeface="SimSun" pitchFamily="2" charset="-122"/>
              </a:rPr>
              <a:t>full consignment inventory</a:t>
            </a:r>
          </a:p>
          <a:p>
            <a:pPr eaLnBrk="1" hangingPunct="1">
              <a:spcBef>
                <a:spcPct val="30000"/>
              </a:spcBef>
              <a:buFontTx/>
              <a:buChar char="•"/>
            </a:pPr>
            <a:r>
              <a:rPr lang="en-GB" altLang="ko-KR" sz="1200" dirty="0" smtClean="0">
                <a:ea typeface="SimSun" pitchFamily="2" charset="-122"/>
              </a:rPr>
              <a:t>You’re not supporting anymore inventory costs.</a:t>
            </a:r>
          </a:p>
          <a:p>
            <a:pPr marL="0" indent="0" eaLnBrk="1" hangingPunct="1">
              <a:spcBef>
                <a:spcPct val="30000"/>
              </a:spcBef>
            </a:pPr>
            <a:endParaRPr lang="en-GB" altLang="ko-KR" sz="1400" dirty="0">
              <a:ea typeface="SimSun" pitchFamily="2" charset="-122"/>
            </a:endParaRPr>
          </a:p>
          <a:p>
            <a:pPr eaLnBrk="1" hangingPunct="1">
              <a:spcBef>
                <a:spcPct val="30000"/>
              </a:spcBef>
              <a:buFontTx/>
              <a:buChar char="•"/>
            </a:pPr>
            <a:endParaRPr lang="en-US" sz="1400" dirty="0">
              <a:ea typeface="SimSun" pitchFamily="2" charset="-122"/>
            </a:endParaRP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5346948" y="4293096"/>
            <a:ext cx="3512570" cy="1729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2046288" eaLnBrk="0" hangingPunct="0">
              <a:tabLst>
                <a:tab pos="536575" algn="l"/>
                <a:tab pos="2786063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2046288" eaLnBrk="0" hangingPunct="0">
              <a:tabLst>
                <a:tab pos="536575" algn="l"/>
                <a:tab pos="2786063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2046288" eaLnBrk="0" hangingPunct="0">
              <a:tabLst>
                <a:tab pos="536575" algn="l"/>
                <a:tab pos="2786063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2046288" eaLnBrk="0" hangingPunct="0">
              <a:tabLst>
                <a:tab pos="536575" algn="l"/>
                <a:tab pos="2786063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2046288" eaLnBrk="0" hangingPunct="0">
              <a:tabLst>
                <a:tab pos="536575" algn="l"/>
                <a:tab pos="2786063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2046288" eaLnBrk="0" fontAlgn="base" hangingPunct="0">
              <a:spcBef>
                <a:spcPct val="0"/>
              </a:spcBef>
              <a:spcAft>
                <a:spcPct val="0"/>
              </a:spcAft>
              <a:tabLst>
                <a:tab pos="536575" algn="l"/>
                <a:tab pos="2786063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2046288" eaLnBrk="0" fontAlgn="base" hangingPunct="0">
              <a:spcBef>
                <a:spcPct val="0"/>
              </a:spcBef>
              <a:spcAft>
                <a:spcPct val="0"/>
              </a:spcAft>
              <a:tabLst>
                <a:tab pos="536575" algn="l"/>
                <a:tab pos="2786063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2046288" eaLnBrk="0" fontAlgn="base" hangingPunct="0">
              <a:spcBef>
                <a:spcPct val="0"/>
              </a:spcBef>
              <a:spcAft>
                <a:spcPct val="0"/>
              </a:spcAft>
              <a:tabLst>
                <a:tab pos="536575" algn="l"/>
                <a:tab pos="2786063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2046288" eaLnBrk="0" fontAlgn="base" hangingPunct="0">
              <a:spcBef>
                <a:spcPct val="0"/>
              </a:spcBef>
              <a:spcAft>
                <a:spcPct val="0"/>
              </a:spcAft>
              <a:tabLst>
                <a:tab pos="536575" algn="l"/>
                <a:tab pos="2786063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30000"/>
              </a:spcBef>
            </a:pPr>
            <a:r>
              <a:rPr lang="en-GB" sz="1200" dirty="0" smtClean="0">
                <a:solidFill>
                  <a:srgbClr val="000000"/>
                </a:solidFill>
              </a:rPr>
              <a:t>Consumption </a:t>
            </a:r>
            <a:r>
              <a:rPr lang="en-GB" sz="1200" dirty="0">
                <a:solidFill>
                  <a:srgbClr val="000000"/>
                </a:solidFill>
              </a:rPr>
              <a:t>per day = 2,000 t / 360 days </a:t>
            </a:r>
          </a:p>
          <a:p>
            <a:pPr>
              <a:spcBef>
                <a:spcPct val="30000"/>
              </a:spcBef>
            </a:pPr>
            <a:r>
              <a:rPr lang="en-GB" sz="1200" dirty="0">
                <a:solidFill>
                  <a:srgbClr val="000000"/>
                </a:solidFill>
              </a:rPr>
              <a:t>	                        =  5.56 t/day</a:t>
            </a:r>
          </a:p>
          <a:p>
            <a:pPr>
              <a:spcBef>
                <a:spcPct val="30000"/>
              </a:spcBef>
            </a:pPr>
            <a:r>
              <a:rPr lang="en-GB" sz="1200" dirty="0">
                <a:solidFill>
                  <a:srgbClr val="000000"/>
                </a:solidFill>
              </a:rPr>
              <a:t>Value of 1 inventory day = 5.56 t/day x 1,150 €/t</a:t>
            </a:r>
          </a:p>
          <a:p>
            <a:pPr>
              <a:spcBef>
                <a:spcPct val="30000"/>
              </a:spcBef>
            </a:pPr>
            <a:r>
              <a:rPr lang="en-GB" sz="1200" dirty="0">
                <a:solidFill>
                  <a:srgbClr val="000000"/>
                </a:solidFill>
              </a:rPr>
              <a:t>	                             = 6394 €/Day</a:t>
            </a:r>
          </a:p>
          <a:p>
            <a:r>
              <a:rPr lang="en-GB" sz="1200" dirty="0" err="1" smtClean="0">
                <a:ea typeface="SimSun" pitchFamily="2" charset="-122"/>
              </a:rPr>
              <a:t>Inv</a:t>
            </a:r>
            <a:r>
              <a:rPr lang="en-GB" sz="1200" baseline="-25000" dirty="0" err="1" smtClean="0">
                <a:ea typeface="SimSun" pitchFamily="2" charset="-122"/>
              </a:rPr>
              <a:t>n</a:t>
            </a:r>
            <a:r>
              <a:rPr lang="en-GB" sz="1200" dirty="0" smtClean="0">
                <a:ea typeface="SimSun" pitchFamily="2" charset="-122"/>
              </a:rPr>
              <a:t> </a:t>
            </a:r>
            <a:r>
              <a:rPr lang="en-GB" sz="1200" dirty="0">
                <a:ea typeface="SimSun" pitchFamily="2" charset="-122"/>
              </a:rPr>
              <a:t>= Year </a:t>
            </a:r>
            <a:r>
              <a:rPr lang="en-GB" sz="1200" dirty="0" smtClean="0">
                <a:ea typeface="SimSun" pitchFamily="2" charset="-122"/>
              </a:rPr>
              <a:t>N </a:t>
            </a:r>
            <a:r>
              <a:rPr lang="en-US" sz="1200" dirty="0">
                <a:ea typeface="SimSun" pitchFamily="2" charset="-122"/>
              </a:rPr>
              <a:t>Value of just needed inventory </a:t>
            </a:r>
          </a:p>
          <a:p>
            <a:r>
              <a:rPr lang="en-US" sz="1200" dirty="0">
                <a:ea typeface="SimSun" pitchFamily="2" charset="-122"/>
              </a:rPr>
              <a:t>          = 10 x 6,394 = 63,940</a:t>
            </a:r>
            <a:endParaRPr lang="en-US" sz="1200" b="1" dirty="0">
              <a:ea typeface="SimSun" pitchFamily="2" charset="-122"/>
            </a:endParaRPr>
          </a:p>
          <a:p>
            <a:r>
              <a:rPr lang="en-GB" sz="1200" dirty="0" smtClean="0">
                <a:ea typeface="SimSun" pitchFamily="2" charset="-122"/>
              </a:rPr>
              <a:t>Inv</a:t>
            </a:r>
            <a:r>
              <a:rPr lang="en-GB" sz="1200" baseline="-25000" dirty="0" smtClean="0">
                <a:ea typeface="SimSun" pitchFamily="2" charset="-122"/>
              </a:rPr>
              <a:t>n+1</a:t>
            </a:r>
            <a:r>
              <a:rPr lang="en-GB" sz="1200" dirty="0" smtClean="0">
                <a:ea typeface="SimSun" pitchFamily="2" charset="-122"/>
              </a:rPr>
              <a:t> </a:t>
            </a:r>
            <a:r>
              <a:rPr lang="en-GB" sz="1200" dirty="0">
                <a:ea typeface="SimSun" pitchFamily="2" charset="-122"/>
              </a:rPr>
              <a:t>= Year </a:t>
            </a:r>
            <a:r>
              <a:rPr lang="en-GB" sz="1200" dirty="0" smtClean="0">
                <a:ea typeface="SimSun" pitchFamily="2" charset="-122"/>
              </a:rPr>
              <a:t>N+1 </a:t>
            </a:r>
            <a:r>
              <a:rPr lang="en-US" sz="1200" dirty="0">
                <a:ea typeface="SimSun" pitchFamily="2" charset="-122"/>
              </a:rPr>
              <a:t>Value of just needed </a:t>
            </a:r>
            <a:r>
              <a:rPr lang="en-US" sz="1200" dirty="0" smtClean="0">
                <a:ea typeface="SimSun" pitchFamily="2" charset="-122"/>
              </a:rPr>
              <a:t>inventory </a:t>
            </a:r>
            <a:r>
              <a:rPr lang="en-US" sz="1200" dirty="0">
                <a:ea typeface="SimSun" pitchFamily="2" charset="-122"/>
              </a:rPr>
              <a:t>= 0 </a:t>
            </a:r>
          </a:p>
          <a:p>
            <a:pPr>
              <a:spcBef>
                <a:spcPct val="30000"/>
              </a:spcBef>
            </a:pPr>
            <a:r>
              <a:rPr lang="en-GB" sz="1200" b="1" dirty="0" smtClean="0">
                <a:solidFill>
                  <a:srgbClr val="000000"/>
                </a:solidFill>
              </a:rPr>
              <a:t>Benefit </a:t>
            </a:r>
            <a:r>
              <a:rPr lang="en-GB" sz="1200" b="1" dirty="0">
                <a:solidFill>
                  <a:srgbClr val="000000"/>
                </a:solidFill>
              </a:rPr>
              <a:t>= 63,940 - 0 = €63,940</a:t>
            </a:r>
          </a:p>
          <a:p>
            <a:pPr>
              <a:spcBef>
                <a:spcPct val="30000"/>
              </a:spcBef>
            </a:pPr>
            <a:endParaRPr lang="en-GB" sz="1200" b="1" dirty="0">
              <a:solidFill>
                <a:srgbClr val="000000"/>
              </a:solidFill>
            </a:endParaRPr>
          </a:p>
          <a:p>
            <a:pPr>
              <a:spcBef>
                <a:spcPct val="30000"/>
              </a:spcBef>
            </a:pPr>
            <a:endParaRPr lang="en-GB" sz="1200" b="1" dirty="0">
              <a:solidFill>
                <a:srgbClr val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259631" y="3810526"/>
            <a:ext cx="731333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ADEA"/>
                </a:solidFill>
                <a:latin typeface="Arial" charset="0"/>
              </a:rPr>
              <a:t>Inventory reduction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215579" y="1055157"/>
            <a:ext cx="731333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ADEA"/>
                </a:solidFill>
                <a:latin typeface="Arial" charset="0"/>
              </a:rPr>
              <a:t>Payment terms </a:t>
            </a:r>
            <a:r>
              <a:rPr lang="en-US" sz="1600" b="1" dirty="0" smtClean="0">
                <a:solidFill>
                  <a:srgbClr val="00ADEA"/>
                </a:solidFill>
                <a:latin typeface="Arial" charset="0"/>
              </a:rPr>
              <a:t>improvement, recurring purchase</a:t>
            </a:r>
            <a:endParaRPr lang="en-US" sz="1600" b="1" dirty="0">
              <a:solidFill>
                <a:srgbClr val="00ADEA"/>
              </a:solidFill>
              <a:latin typeface="Arial" charset="0"/>
            </a:endParaRPr>
          </a:p>
        </p:txBody>
      </p:sp>
      <p:sp>
        <p:nvSpPr>
          <p:cNvPr id="24" name="Rectangle 14"/>
          <p:cNvSpPr>
            <a:spLocks noChangeArrowheads="1"/>
          </p:cNvSpPr>
          <p:nvPr/>
        </p:nvSpPr>
        <p:spPr bwMode="auto">
          <a:xfrm>
            <a:off x="208733" y="980728"/>
            <a:ext cx="1008000" cy="520700"/>
          </a:xfrm>
          <a:prstGeom prst="rect">
            <a:avLst/>
          </a:prstGeom>
          <a:solidFill>
            <a:srgbClr val="009EE0"/>
          </a:solidFill>
          <a:ln w="38100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Arial" charset="0"/>
                <a:cs typeface="Arial" charset="0"/>
              </a:rPr>
              <a:t>Rule </a:t>
            </a:r>
            <a:r>
              <a:rPr lang="en-US" sz="12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#</a:t>
            </a:r>
            <a:r>
              <a:rPr lang="en-US" sz="1200" b="1" dirty="0">
                <a:solidFill>
                  <a:schemeClr val="bg1"/>
                </a:solidFill>
                <a:latin typeface="Arial" charset="0"/>
                <a:cs typeface="Arial" charset="0"/>
              </a:rPr>
              <a:t>5</a:t>
            </a:r>
          </a:p>
        </p:txBody>
      </p:sp>
      <p:cxnSp>
        <p:nvCxnSpPr>
          <p:cNvPr id="25" name="Straight Connector 95"/>
          <p:cNvCxnSpPr>
            <a:cxnSpLocks noChangeShapeType="1"/>
          </p:cNvCxnSpPr>
          <p:nvPr/>
        </p:nvCxnSpPr>
        <p:spPr bwMode="auto">
          <a:xfrm>
            <a:off x="1081565" y="1484784"/>
            <a:ext cx="0" cy="1944216"/>
          </a:xfrm>
          <a:prstGeom prst="line">
            <a:avLst/>
          </a:prstGeom>
          <a:noFill/>
          <a:ln w="12700" algn="ctr">
            <a:solidFill>
              <a:srgbClr val="009EE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" name="Rectangle 14"/>
          <p:cNvSpPr>
            <a:spLocks noChangeArrowheads="1"/>
          </p:cNvSpPr>
          <p:nvPr/>
        </p:nvSpPr>
        <p:spPr bwMode="auto">
          <a:xfrm>
            <a:off x="224336" y="3719453"/>
            <a:ext cx="1008000" cy="520700"/>
          </a:xfrm>
          <a:prstGeom prst="rect">
            <a:avLst/>
          </a:prstGeom>
          <a:solidFill>
            <a:srgbClr val="009EE0"/>
          </a:solidFill>
          <a:ln w="38100" algn="ctr">
            <a:noFill/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Arial" charset="0"/>
                <a:cs typeface="Arial" charset="0"/>
              </a:rPr>
              <a:t>Rule </a:t>
            </a:r>
            <a:r>
              <a:rPr lang="en-US" sz="12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#6</a:t>
            </a:r>
            <a:endParaRPr lang="en-US" sz="1200" b="1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cxnSp>
        <p:nvCxnSpPr>
          <p:cNvPr id="27" name="Straight Connector 95"/>
          <p:cNvCxnSpPr>
            <a:cxnSpLocks noChangeShapeType="1"/>
          </p:cNvCxnSpPr>
          <p:nvPr/>
        </p:nvCxnSpPr>
        <p:spPr bwMode="auto">
          <a:xfrm>
            <a:off x="1097168" y="4223509"/>
            <a:ext cx="0" cy="1980000"/>
          </a:xfrm>
          <a:prstGeom prst="line">
            <a:avLst/>
          </a:prstGeom>
          <a:noFill/>
          <a:ln w="12700" algn="ctr">
            <a:solidFill>
              <a:srgbClr val="009EE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005319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Object 14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797748507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5" name="Diapositive think-cell" r:id="rId4" imgW="270" imgH="270" progId="TCLayout.ActiveDocument.1">
                  <p:embed/>
                </p:oleObj>
              </mc:Choice>
              <mc:Fallback>
                <p:oleObj name="Diapositive think-cell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" name="Title 1"/>
          <p:cNvSpPr>
            <a:spLocks noGrp="1"/>
          </p:cNvSpPr>
          <p:nvPr>
            <p:ph type="title"/>
          </p:nvPr>
        </p:nvSpPr>
        <p:spPr>
          <a:xfrm>
            <a:off x="275544" y="86068"/>
            <a:ext cx="8229600" cy="1025028"/>
          </a:xfrm>
        </p:spPr>
        <p:txBody>
          <a:bodyPr/>
          <a:lstStyle/>
          <a:p>
            <a:r>
              <a:rPr lang="en-US" dirty="0"/>
              <a:t>Performance Monitoring and </a:t>
            </a:r>
            <a:r>
              <a:rPr lang="en-US" dirty="0" smtClean="0"/>
              <a:t>… input </a:t>
            </a:r>
            <a:r>
              <a:rPr lang="en-US" dirty="0"/>
              <a:t>to report value creation of purchasing </a:t>
            </a:r>
            <a:r>
              <a:rPr lang="en-US" dirty="0" smtClean="0"/>
              <a:t>/ Supply chain to </a:t>
            </a:r>
            <a:r>
              <a:rPr lang="en-US" dirty="0"/>
              <a:t>the Business</a:t>
            </a:r>
          </a:p>
        </p:txBody>
      </p:sp>
      <p:sp>
        <p:nvSpPr>
          <p:cNvPr id="55" name="AutoShape 131"/>
          <p:cNvSpPr>
            <a:spLocks noChangeArrowheads="1"/>
          </p:cNvSpPr>
          <p:nvPr/>
        </p:nvSpPr>
        <p:spPr bwMode="auto">
          <a:xfrm rot="16200000">
            <a:off x="2120271" y="3000872"/>
            <a:ext cx="561172" cy="651136"/>
          </a:xfrm>
          <a:prstGeom prst="downArrow">
            <a:avLst>
              <a:gd name="adj1" fmla="val 56194"/>
              <a:gd name="adj2" fmla="val 44336"/>
            </a:avLst>
          </a:prstGeom>
          <a:gradFill rotWithShape="1">
            <a:gsLst>
              <a:gs pos="0">
                <a:srgbClr val="FFFFFF"/>
              </a:gs>
              <a:gs pos="100000">
                <a:srgbClr val="016D9E">
                  <a:alpha val="5000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0" tIns="0" rIns="0" bIns="0" anchor="ctr"/>
          <a:lstStyle>
            <a:defPPr>
              <a:defRPr lang="en-GB"/>
            </a:defPPr>
            <a:lvl1pPr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lnSpc>
                <a:spcPct val="100000"/>
              </a:lnSpc>
              <a:buFont typeface="Wingdings" pitchFamily="2" charset="2"/>
              <a:buNone/>
              <a:defRPr/>
            </a:pPr>
            <a:endParaRPr lang="en-US" sz="1600" noProof="1">
              <a:solidFill>
                <a:srgbClr val="000000"/>
              </a:solidFill>
            </a:endParaRPr>
          </a:p>
        </p:txBody>
      </p:sp>
      <p:sp>
        <p:nvSpPr>
          <p:cNvPr id="37" name="AutoShape 131"/>
          <p:cNvSpPr>
            <a:spLocks noChangeArrowheads="1"/>
          </p:cNvSpPr>
          <p:nvPr/>
        </p:nvSpPr>
        <p:spPr bwMode="auto">
          <a:xfrm rot="16200000" flipV="1">
            <a:off x="6448058" y="2998637"/>
            <a:ext cx="561172" cy="655606"/>
          </a:xfrm>
          <a:prstGeom prst="downArrow">
            <a:avLst>
              <a:gd name="adj1" fmla="val 56194"/>
              <a:gd name="adj2" fmla="val 44336"/>
            </a:avLst>
          </a:prstGeom>
          <a:gradFill rotWithShape="1">
            <a:gsLst>
              <a:gs pos="0">
                <a:srgbClr val="FFFFFF"/>
              </a:gs>
              <a:gs pos="100000">
                <a:srgbClr val="016D9E">
                  <a:alpha val="5000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0" tIns="0" rIns="0" bIns="0" anchor="ctr"/>
          <a:lstStyle>
            <a:defPPr>
              <a:defRPr lang="en-GB"/>
            </a:defPPr>
            <a:lvl1pPr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lnSpc>
                <a:spcPct val="100000"/>
              </a:lnSpc>
              <a:buFont typeface="Wingdings" pitchFamily="2" charset="2"/>
              <a:buNone/>
              <a:defRPr/>
            </a:pPr>
            <a:endParaRPr lang="en-US" sz="1600" noProof="1">
              <a:solidFill>
                <a:srgbClr val="000000"/>
              </a:solidFill>
            </a:endParaRPr>
          </a:p>
        </p:txBody>
      </p:sp>
      <p:sp>
        <p:nvSpPr>
          <p:cNvPr id="26" name="AutoShape 159"/>
          <p:cNvSpPr>
            <a:spLocks noChangeArrowheads="1"/>
          </p:cNvSpPr>
          <p:nvPr/>
        </p:nvSpPr>
        <p:spPr bwMode="auto">
          <a:xfrm>
            <a:off x="7139529" y="3002589"/>
            <a:ext cx="303574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wrap="none" lIns="0" tIns="0" rIns="0" bIns="0" anchor="ctr"/>
          <a:lstStyle>
            <a:defPPr>
              <a:defRPr lang="en-GB"/>
            </a:defPPr>
            <a:lvl1pPr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lnSpc>
                <a:spcPct val="100000"/>
              </a:lnSpc>
              <a:buFont typeface="Wingdings" pitchFamily="2" charset="2"/>
              <a:buNone/>
              <a:defRPr/>
            </a:pPr>
            <a:r>
              <a:rPr lang="en-GB" sz="4400" b="1" dirty="0" smtClean="0">
                <a:solidFill>
                  <a:srgbClr val="BFBFBF"/>
                </a:solidFill>
              </a:rPr>
              <a:t>3</a:t>
            </a:r>
            <a:endParaRPr lang="en-GB" sz="4400" b="1" dirty="0">
              <a:solidFill>
                <a:srgbClr val="BFBFBF"/>
              </a:solidFill>
            </a:endParaRPr>
          </a:p>
        </p:txBody>
      </p:sp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7526184" y="2833997"/>
            <a:ext cx="1173390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spAutoFit/>
          </a:bodyPr>
          <a:lstStyle>
            <a:defPPr>
              <a:defRPr lang="en-GB"/>
            </a:defPPr>
            <a:lvl1pPr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l">
              <a:lnSpc>
                <a:spcPct val="100000"/>
              </a:lnSpc>
              <a:buFont typeface="Wingdings" pitchFamily="2" charset="2"/>
              <a:buNone/>
              <a:defRPr/>
            </a:pPr>
            <a:r>
              <a:rPr lang="en-GB" sz="1600" b="1" dirty="0">
                <a:solidFill>
                  <a:srgbClr val="009EE0"/>
                </a:solidFill>
              </a:rPr>
              <a:t>Validate benefits</a:t>
            </a:r>
          </a:p>
          <a:p>
            <a:pPr algn="l">
              <a:lnSpc>
                <a:spcPct val="100000"/>
              </a:lnSpc>
              <a:buFont typeface="Wingdings" pitchFamily="2" charset="2"/>
              <a:buNone/>
              <a:defRPr/>
            </a:pPr>
            <a:r>
              <a:rPr lang="en-GB" sz="1600" dirty="0" smtClean="0">
                <a:solidFill>
                  <a:srgbClr val="FFFFFF">
                    <a:lumMod val="50000"/>
                  </a:srgbClr>
                </a:solidFill>
              </a:rPr>
              <a:t>GBU</a:t>
            </a:r>
            <a:br>
              <a:rPr lang="en-GB" sz="1600" dirty="0" smtClean="0">
                <a:solidFill>
                  <a:srgbClr val="FFFFFF">
                    <a:lumMod val="50000"/>
                  </a:srgbClr>
                </a:solidFill>
              </a:rPr>
            </a:br>
            <a:r>
              <a:rPr lang="en-GB" sz="1600" dirty="0" smtClean="0">
                <a:solidFill>
                  <a:srgbClr val="FFFFFF">
                    <a:lumMod val="50000"/>
                  </a:srgbClr>
                </a:solidFill>
              </a:rPr>
              <a:t>controllers</a:t>
            </a:r>
            <a:endParaRPr lang="en-GB" sz="1600" dirty="0">
              <a:solidFill>
                <a:srgbClr val="FFFFFF">
                  <a:lumMod val="50000"/>
                </a:srgbClr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4763605" y="2656450"/>
            <a:ext cx="1456149" cy="1331673"/>
            <a:chOff x="5735782" y="3587607"/>
            <a:chExt cx="1456149" cy="1331673"/>
          </a:xfrm>
        </p:grpSpPr>
        <p:pic>
          <p:nvPicPr>
            <p:cNvPr id="19" name="Picture 256" descr="computer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colorTemperature colorTemp="47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35782" y="3587607"/>
              <a:ext cx="1456149" cy="1331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6343579" y="3882892"/>
              <a:ext cx="733014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>
              <a:spAutoFit/>
            </a:bodyPr>
            <a:lstStyle>
              <a:defPPr>
                <a:defRPr lang="en-GB"/>
              </a:defPPr>
              <a:lvl1pPr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pPr>
                <a:lnSpc>
                  <a:spcPct val="100000"/>
                </a:lnSpc>
                <a:buFont typeface="Wingdings" pitchFamily="2" charset="2"/>
                <a:buNone/>
                <a:defRPr/>
              </a:pPr>
              <a:r>
                <a:rPr lang="en-GB" sz="1800" dirty="0">
                  <a:solidFill>
                    <a:srgbClr val="FFFFFF"/>
                  </a:solidFill>
                  <a:latin typeface="Arial Black" pitchFamily="34" charset="0"/>
                </a:rPr>
                <a:t>SATT</a:t>
              </a: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3947266" y="1484784"/>
            <a:ext cx="3203418" cy="1201783"/>
            <a:chOff x="4023070" y="1336312"/>
            <a:chExt cx="3203418" cy="1201783"/>
          </a:xfrm>
        </p:grpSpPr>
        <p:grpSp>
          <p:nvGrpSpPr>
            <p:cNvPr id="28" name="Group 27"/>
            <p:cNvGrpSpPr/>
            <p:nvPr/>
          </p:nvGrpSpPr>
          <p:grpSpPr>
            <a:xfrm>
              <a:off x="4023070" y="1336312"/>
              <a:ext cx="3203418" cy="647700"/>
              <a:chOff x="4282378" y="1336312"/>
              <a:chExt cx="3203418" cy="647700"/>
            </a:xfrm>
          </p:grpSpPr>
          <p:sp>
            <p:nvSpPr>
              <p:cNvPr id="21" name="AutoShape 159"/>
              <p:cNvSpPr>
                <a:spLocks noChangeArrowheads="1"/>
              </p:cNvSpPr>
              <p:nvPr/>
            </p:nvSpPr>
            <p:spPr bwMode="auto">
              <a:xfrm>
                <a:off x="4282378" y="1336312"/>
                <a:ext cx="303416" cy="6477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/>
            </p:spPr>
            <p:txBody>
              <a:bodyPr wrap="none" lIns="0" tIns="0" rIns="0" bIns="0" anchor="ctr"/>
              <a:lstStyle>
                <a:defPPr>
                  <a:defRPr lang="en-GB"/>
                </a:defPPr>
                <a:lvl1pPr algn="ctr" rtl="0" fontAlgn="base">
                  <a:lnSpc>
                    <a:spcPct val="86000"/>
                  </a:lnSpc>
                  <a:spcBef>
                    <a:spcPct val="0"/>
                  </a:spcBef>
                  <a:spcAft>
                    <a:spcPct val="0"/>
                  </a:spcAft>
                  <a:defRPr sz="1000"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ctr" rtl="0" fontAlgn="base">
                  <a:lnSpc>
                    <a:spcPct val="86000"/>
                  </a:lnSpc>
                  <a:spcBef>
                    <a:spcPct val="0"/>
                  </a:spcBef>
                  <a:spcAft>
                    <a:spcPct val="0"/>
                  </a:spcAft>
                  <a:defRPr sz="1000"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ctr" rtl="0" fontAlgn="base">
                  <a:lnSpc>
                    <a:spcPct val="86000"/>
                  </a:lnSpc>
                  <a:spcBef>
                    <a:spcPct val="0"/>
                  </a:spcBef>
                  <a:spcAft>
                    <a:spcPct val="0"/>
                  </a:spcAft>
                  <a:defRPr sz="1000"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ctr" rtl="0" fontAlgn="base">
                  <a:lnSpc>
                    <a:spcPct val="86000"/>
                  </a:lnSpc>
                  <a:spcBef>
                    <a:spcPct val="0"/>
                  </a:spcBef>
                  <a:spcAft>
                    <a:spcPct val="0"/>
                  </a:spcAft>
                  <a:defRPr sz="1000"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ctr" rtl="0" fontAlgn="base">
                  <a:lnSpc>
                    <a:spcPct val="86000"/>
                  </a:lnSpc>
                  <a:spcBef>
                    <a:spcPct val="0"/>
                  </a:spcBef>
                  <a:spcAft>
                    <a:spcPct val="0"/>
                  </a:spcAft>
                  <a:defRPr sz="1000"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000"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000"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000"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000"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pPr>
                  <a:lnSpc>
                    <a:spcPct val="100000"/>
                  </a:lnSpc>
                  <a:buFont typeface="Wingdings" pitchFamily="2" charset="2"/>
                  <a:buNone/>
                  <a:defRPr/>
                </a:pPr>
                <a:r>
                  <a:rPr lang="en-GB" sz="3600" b="1" dirty="0">
                    <a:solidFill>
                      <a:srgbClr val="FFFFFF">
                        <a:lumMod val="75000"/>
                      </a:srgbClr>
                    </a:solidFill>
                  </a:rPr>
                  <a:t>2</a:t>
                </a:r>
              </a:p>
            </p:txBody>
          </p:sp>
          <p:sp>
            <p:nvSpPr>
              <p:cNvPr id="22" name="Rectangle 21"/>
              <p:cNvSpPr>
                <a:spLocks noChangeArrowheads="1"/>
              </p:cNvSpPr>
              <p:nvPr/>
            </p:nvSpPr>
            <p:spPr bwMode="auto">
              <a:xfrm>
                <a:off x="4671006" y="1413941"/>
                <a:ext cx="2814790" cy="4924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9050" algn="ctr">
                    <a:solidFill>
                      <a:schemeClr val="accent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0" tIns="0" rIns="0" bIns="0" anchor="ctr">
                <a:spAutoFit/>
              </a:bodyPr>
              <a:lstStyle>
                <a:defPPr>
                  <a:defRPr lang="en-GB"/>
                </a:defPPr>
                <a:lvl1pPr algn="ctr" rtl="0" fontAlgn="base">
                  <a:lnSpc>
                    <a:spcPct val="86000"/>
                  </a:lnSpc>
                  <a:spcBef>
                    <a:spcPct val="0"/>
                  </a:spcBef>
                  <a:spcAft>
                    <a:spcPct val="0"/>
                  </a:spcAft>
                  <a:defRPr sz="1000"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ctr" rtl="0" fontAlgn="base">
                  <a:lnSpc>
                    <a:spcPct val="86000"/>
                  </a:lnSpc>
                  <a:spcBef>
                    <a:spcPct val="0"/>
                  </a:spcBef>
                  <a:spcAft>
                    <a:spcPct val="0"/>
                  </a:spcAft>
                  <a:defRPr sz="1000"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ctr" rtl="0" fontAlgn="base">
                  <a:lnSpc>
                    <a:spcPct val="86000"/>
                  </a:lnSpc>
                  <a:spcBef>
                    <a:spcPct val="0"/>
                  </a:spcBef>
                  <a:spcAft>
                    <a:spcPct val="0"/>
                  </a:spcAft>
                  <a:defRPr sz="1000"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ctr" rtl="0" fontAlgn="base">
                  <a:lnSpc>
                    <a:spcPct val="86000"/>
                  </a:lnSpc>
                  <a:spcBef>
                    <a:spcPct val="0"/>
                  </a:spcBef>
                  <a:spcAft>
                    <a:spcPct val="0"/>
                  </a:spcAft>
                  <a:defRPr sz="1000"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ctr" rtl="0" fontAlgn="base">
                  <a:lnSpc>
                    <a:spcPct val="86000"/>
                  </a:lnSpc>
                  <a:spcBef>
                    <a:spcPct val="0"/>
                  </a:spcBef>
                  <a:spcAft>
                    <a:spcPct val="0"/>
                  </a:spcAft>
                  <a:defRPr sz="1000"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000"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000"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000"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000"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pPr algn="l">
                  <a:lnSpc>
                    <a:spcPct val="100000"/>
                  </a:lnSpc>
                  <a:buFont typeface="Wingdings" pitchFamily="2" charset="2"/>
                  <a:buNone/>
                  <a:defRPr/>
                </a:pPr>
                <a:r>
                  <a:rPr lang="en-GB" sz="1600" b="1" dirty="0">
                    <a:solidFill>
                      <a:srgbClr val="009EE0"/>
                    </a:solidFill>
                  </a:rPr>
                  <a:t>Update </a:t>
                </a:r>
                <a:r>
                  <a:rPr lang="en-GB" sz="1600" b="1" dirty="0" smtClean="0">
                    <a:solidFill>
                      <a:srgbClr val="009EE0"/>
                    </a:solidFill>
                  </a:rPr>
                  <a:t>action status</a:t>
                </a:r>
                <a:endParaRPr lang="en-GB" sz="1600" b="1" dirty="0">
                  <a:solidFill>
                    <a:srgbClr val="009EE0"/>
                  </a:solidFill>
                </a:endParaRPr>
              </a:p>
              <a:p>
                <a:pPr algn="l">
                  <a:lnSpc>
                    <a:spcPct val="100000"/>
                  </a:lnSpc>
                  <a:buFont typeface="Wingdings" pitchFamily="2" charset="2"/>
                  <a:buNone/>
                  <a:defRPr/>
                </a:pPr>
                <a:r>
                  <a:rPr lang="en-GB" sz="1600" dirty="0">
                    <a:solidFill>
                      <a:srgbClr val="FFFFFF">
                        <a:lumMod val="50000"/>
                      </a:srgbClr>
                    </a:solidFill>
                  </a:rPr>
                  <a:t>Buyers</a:t>
                </a:r>
              </a:p>
            </p:txBody>
          </p:sp>
        </p:grpSp>
        <p:sp>
          <p:nvSpPr>
            <p:cNvPr id="36" name="AutoShape 131"/>
            <p:cNvSpPr>
              <a:spLocks noChangeArrowheads="1"/>
            </p:cNvSpPr>
            <p:nvPr/>
          </p:nvSpPr>
          <p:spPr bwMode="auto">
            <a:xfrm>
              <a:off x="5344193" y="1953895"/>
              <a:ext cx="561172" cy="584200"/>
            </a:xfrm>
            <a:prstGeom prst="downArrow">
              <a:avLst>
                <a:gd name="adj1" fmla="val 56194"/>
                <a:gd name="adj2" fmla="val 44336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016D9E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lIns="0" tIns="0" rIns="0" bIns="0" anchor="ctr"/>
            <a:lstStyle>
              <a:defPPr>
                <a:defRPr lang="en-GB"/>
              </a:defPPr>
              <a:lvl1pPr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pPr>
                <a:lnSpc>
                  <a:spcPct val="100000"/>
                </a:lnSpc>
                <a:buFont typeface="Wingdings" pitchFamily="2" charset="2"/>
                <a:buNone/>
                <a:defRPr/>
              </a:pPr>
              <a:endParaRPr lang="en-US" sz="1200" noProof="1">
                <a:solidFill>
                  <a:srgbClr val="000000"/>
                </a:solidFill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2829208" y="2957106"/>
            <a:ext cx="1282210" cy="738664"/>
            <a:chOff x="2829208" y="2808634"/>
            <a:chExt cx="1282210" cy="738664"/>
          </a:xfrm>
        </p:grpSpPr>
        <p:sp>
          <p:nvSpPr>
            <p:cNvPr id="17" name="AutoShape 157"/>
            <p:cNvSpPr>
              <a:spLocks noChangeArrowheads="1"/>
            </p:cNvSpPr>
            <p:nvPr/>
          </p:nvSpPr>
          <p:spPr bwMode="auto">
            <a:xfrm>
              <a:off x="2829208" y="2854117"/>
              <a:ext cx="303574" cy="647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/>
          </p:spPr>
          <p:txBody>
            <a:bodyPr wrap="none" lIns="0" tIns="0" rIns="0" bIns="0" anchor="ctr"/>
            <a:lstStyle>
              <a:defPPr>
                <a:defRPr lang="en-GB"/>
              </a:defPPr>
              <a:lvl1pPr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pPr>
                <a:lnSpc>
                  <a:spcPct val="100000"/>
                </a:lnSpc>
                <a:buFont typeface="Wingdings" pitchFamily="2" charset="2"/>
                <a:buNone/>
                <a:defRPr/>
              </a:pPr>
              <a:r>
                <a:rPr lang="en-GB" sz="3600" b="1" dirty="0">
                  <a:solidFill>
                    <a:srgbClr val="FFFFFF">
                      <a:lumMod val="75000"/>
                    </a:srgbClr>
                  </a:solidFill>
                </a:rPr>
                <a:t>1</a:t>
              </a: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157466" y="2808634"/>
              <a:ext cx="953952" cy="7386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accent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>
              <a:spAutoFit/>
            </a:bodyPr>
            <a:lstStyle>
              <a:defPPr>
                <a:defRPr lang="en-GB"/>
              </a:defPPr>
              <a:lvl1pPr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pPr algn="l">
                <a:lnSpc>
                  <a:spcPct val="100000"/>
                </a:lnSpc>
                <a:defRPr/>
              </a:pPr>
              <a:r>
                <a:rPr lang="en-GB" sz="1600" b="1" dirty="0">
                  <a:solidFill>
                    <a:srgbClr val="009EE0"/>
                  </a:solidFill>
                </a:rPr>
                <a:t>Record action </a:t>
              </a:r>
            </a:p>
            <a:p>
              <a:pPr algn="l">
                <a:lnSpc>
                  <a:spcPct val="100000"/>
                </a:lnSpc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FFFFFF">
                      <a:lumMod val="50000"/>
                    </a:srgbClr>
                  </a:solidFill>
                </a:rPr>
                <a:t>Buyers</a:t>
              </a:r>
              <a:endParaRPr lang="en-GB" sz="1600" b="1" dirty="0">
                <a:solidFill>
                  <a:srgbClr val="FFFFFF">
                    <a:lumMod val="50000"/>
                  </a:srgbClr>
                </a:solidFill>
              </a:endParaRPr>
            </a:p>
          </p:txBody>
        </p:sp>
      </p:grpSp>
      <p:sp>
        <p:nvSpPr>
          <p:cNvPr id="40" name="AutoShape 131"/>
          <p:cNvSpPr>
            <a:spLocks noChangeArrowheads="1"/>
          </p:cNvSpPr>
          <p:nvPr/>
        </p:nvSpPr>
        <p:spPr bwMode="auto">
          <a:xfrm rot="16200000">
            <a:off x="4153788" y="3000871"/>
            <a:ext cx="561172" cy="651136"/>
          </a:xfrm>
          <a:prstGeom prst="downArrow">
            <a:avLst>
              <a:gd name="adj1" fmla="val 56194"/>
              <a:gd name="adj2" fmla="val 44336"/>
            </a:avLst>
          </a:prstGeom>
          <a:gradFill rotWithShape="1">
            <a:gsLst>
              <a:gs pos="0">
                <a:srgbClr val="FFFFFF"/>
              </a:gs>
              <a:gs pos="100000">
                <a:srgbClr val="016D9E">
                  <a:alpha val="5000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0" tIns="0" rIns="0" bIns="0" anchor="ctr"/>
          <a:lstStyle>
            <a:defPPr>
              <a:defRPr lang="en-GB"/>
            </a:defPPr>
            <a:lvl1pPr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lnSpc>
                <a:spcPct val="100000"/>
              </a:lnSpc>
              <a:buFont typeface="Wingdings" pitchFamily="2" charset="2"/>
              <a:buNone/>
              <a:defRPr/>
            </a:pPr>
            <a:endParaRPr lang="en-US" sz="1600" noProof="1">
              <a:solidFill>
                <a:srgbClr val="000000"/>
              </a:solidFill>
            </a:endParaRPr>
          </a:p>
        </p:txBody>
      </p:sp>
      <p:sp>
        <p:nvSpPr>
          <p:cNvPr id="38" name="AutoShape 131"/>
          <p:cNvSpPr>
            <a:spLocks noChangeArrowheads="1"/>
          </p:cNvSpPr>
          <p:nvPr/>
        </p:nvSpPr>
        <p:spPr bwMode="auto">
          <a:xfrm rot="10800000" flipV="1">
            <a:off x="5299806" y="3958006"/>
            <a:ext cx="561172" cy="584200"/>
          </a:xfrm>
          <a:prstGeom prst="downArrow">
            <a:avLst>
              <a:gd name="adj1" fmla="val 56194"/>
              <a:gd name="adj2" fmla="val 44336"/>
            </a:avLst>
          </a:prstGeom>
          <a:gradFill rotWithShape="1">
            <a:gsLst>
              <a:gs pos="0">
                <a:srgbClr val="FFFFFF"/>
              </a:gs>
              <a:gs pos="100000">
                <a:srgbClr val="016D9E">
                  <a:alpha val="5000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0" tIns="0" rIns="0" bIns="0" anchor="ctr"/>
          <a:lstStyle>
            <a:defPPr>
              <a:defRPr lang="en-GB"/>
            </a:defPPr>
            <a:lvl1pPr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lnSpc>
                <a:spcPct val="100000"/>
              </a:lnSpc>
              <a:buFont typeface="Wingdings" pitchFamily="2" charset="2"/>
              <a:buNone/>
              <a:defRPr/>
            </a:pPr>
            <a:endParaRPr lang="en-US" sz="1600" noProof="1">
              <a:solidFill>
                <a:srgbClr val="000000"/>
              </a:solidFill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3947266" y="4471145"/>
            <a:ext cx="2207874" cy="647700"/>
            <a:chOff x="3947266" y="4322673"/>
            <a:chExt cx="2207874" cy="647700"/>
          </a:xfrm>
        </p:grpSpPr>
        <p:sp>
          <p:nvSpPr>
            <p:cNvPr id="30" name="AutoShape 157"/>
            <p:cNvSpPr>
              <a:spLocks noChangeArrowheads="1"/>
            </p:cNvSpPr>
            <p:nvPr/>
          </p:nvSpPr>
          <p:spPr bwMode="auto">
            <a:xfrm>
              <a:off x="3947266" y="4322673"/>
              <a:ext cx="461784" cy="647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/>
          </p:spPr>
          <p:txBody>
            <a:bodyPr wrap="none" lIns="0" tIns="0" rIns="0" bIns="0" anchor="ctr"/>
            <a:lstStyle/>
            <a:p>
              <a:pPr algn="ctr">
                <a:buFont typeface="Wingdings" pitchFamily="2" charset="2"/>
                <a:buNone/>
              </a:pPr>
              <a:r>
                <a:rPr lang="en-GB" sz="3600" b="1" dirty="0">
                  <a:solidFill>
                    <a:srgbClr val="FFFFFF">
                      <a:lumMod val="75000"/>
                    </a:srgbClr>
                  </a:solidFill>
                  <a:latin typeface="Arial" charset="0"/>
                  <a:cs typeface="Arial" charset="0"/>
                </a:rPr>
                <a:t>4</a:t>
              </a:r>
            </a:p>
          </p:txBody>
        </p:sp>
        <p:sp>
          <p:nvSpPr>
            <p:cNvPr id="31" name="Rectangle 30"/>
            <p:cNvSpPr>
              <a:spLocks noChangeArrowheads="1"/>
            </p:cNvSpPr>
            <p:nvPr/>
          </p:nvSpPr>
          <p:spPr bwMode="auto">
            <a:xfrm>
              <a:off x="4398726" y="4322673"/>
              <a:ext cx="1756414" cy="647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accent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>
              <a:defPPr>
                <a:defRPr lang="en-GB"/>
              </a:defPPr>
              <a:lvl1pPr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pPr algn="l">
                <a:lnSpc>
                  <a:spcPct val="100000"/>
                </a:lnSpc>
                <a:buFont typeface="Wingdings" pitchFamily="2" charset="2"/>
                <a:buNone/>
                <a:defRPr/>
              </a:pPr>
              <a:r>
                <a:rPr lang="en-GB" sz="1600" b="1" dirty="0" smtClean="0">
                  <a:solidFill>
                    <a:srgbClr val="009EE0"/>
                  </a:solidFill>
                </a:rPr>
                <a:t>Monitoring</a:t>
              </a:r>
              <a:endParaRPr lang="en-GB" sz="1600" b="1" dirty="0">
                <a:solidFill>
                  <a:srgbClr val="009EE0"/>
                </a:solidFill>
              </a:endParaRP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4398726" y="5274318"/>
            <a:ext cx="2247650" cy="536577"/>
            <a:chOff x="16760825" y="3276602"/>
            <a:chExt cx="1728787" cy="536577"/>
          </a:xfrm>
        </p:grpSpPr>
        <p:sp>
          <p:nvSpPr>
            <p:cNvPr id="62" name="Rectangle 38"/>
            <p:cNvSpPr>
              <a:spLocks noChangeArrowheads="1"/>
            </p:cNvSpPr>
            <p:nvPr/>
          </p:nvSpPr>
          <p:spPr bwMode="auto">
            <a:xfrm>
              <a:off x="16898937" y="3276602"/>
              <a:ext cx="293687" cy="536575"/>
            </a:xfrm>
            <a:prstGeom prst="rect">
              <a:avLst/>
            </a:prstGeom>
            <a:solidFill>
              <a:schemeClr val="accent1"/>
            </a:solidFill>
            <a:ln w="5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cs typeface="+mn-cs"/>
              </a:endParaRPr>
            </a:p>
          </p:txBody>
        </p:sp>
        <p:sp>
          <p:nvSpPr>
            <p:cNvPr id="63" name="Rectangle 39"/>
            <p:cNvSpPr>
              <a:spLocks noChangeArrowheads="1"/>
            </p:cNvSpPr>
            <p:nvPr/>
          </p:nvSpPr>
          <p:spPr bwMode="auto">
            <a:xfrm>
              <a:off x="17476787" y="3399515"/>
              <a:ext cx="285750" cy="413663"/>
            </a:xfrm>
            <a:prstGeom prst="rect">
              <a:avLst/>
            </a:prstGeom>
            <a:solidFill>
              <a:schemeClr val="accent2"/>
            </a:solidFill>
            <a:ln w="5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cs typeface="+mn-cs"/>
              </a:endParaRPr>
            </a:p>
          </p:txBody>
        </p:sp>
        <p:sp>
          <p:nvSpPr>
            <p:cNvPr id="64" name="Rectangle 40"/>
            <p:cNvSpPr>
              <a:spLocks noChangeArrowheads="1"/>
            </p:cNvSpPr>
            <p:nvPr/>
          </p:nvSpPr>
          <p:spPr bwMode="auto">
            <a:xfrm>
              <a:off x="18048287" y="3538361"/>
              <a:ext cx="293687" cy="27481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5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cs typeface="+mn-cs"/>
              </a:endParaRPr>
            </a:p>
          </p:txBody>
        </p:sp>
        <p:sp>
          <p:nvSpPr>
            <p:cNvPr id="65" name="Line 41"/>
            <p:cNvSpPr>
              <a:spLocks noChangeShapeType="1"/>
            </p:cNvSpPr>
            <p:nvPr/>
          </p:nvSpPr>
          <p:spPr bwMode="auto">
            <a:xfrm>
              <a:off x="16760825" y="3813177"/>
              <a:ext cx="1728787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cs typeface="+mn-cs"/>
              </a:endParaRPr>
            </a:p>
          </p:txBody>
        </p:sp>
        <p:sp>
          <p:nvSpPr>
            <p:cNvPr id="66" name="AutoShape 138"/>
            <p:cNvSpPr>
              <a:spLocks noChangeArrowheads="1"/>
            </p:cNvSpPr>
            <p:nvPr/>
          </p:nvSpPr>
          <p:spPr bwMode="auto">
            <a:xfrm>
              <a:off x="17677246" y="3399515"/>
              <a:ext cx="0" cy="277693"/>
            </a:xfrm>
            <a:prstGeom prst="roundRect">
              <a:avLst>
                <a:gd name="adj" fmla="val 34847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bg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>
              <a:defPPr>
                <a:defRPr lang="en-GB"/>
              </a:defPPr>
              <a:lvl1pPr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pPr>
                <a:lnSpc>
                  <a:spcPct val="100000"/>
                </a:lnSpc>
                <a:buFont typeface="Wingdings" pitchFamily="2" charset="2"/>
                <a:buNone/>
                <a:defRPr/>
              </a:pPr>
              <a:endParaRPr lang="fr-FR" sz="2000">
                <a:solidFill>
                  <a:srgbClr val="000000"/>
                </a:solidFill>
              </a:endParaRPr>
            </a:p>
          </p:txBody>
        </p:sp>
      </p:grpSp>
      <p:sp>
        <p:nvSpPr>
          <p:cNvPr id="67" name="Text Box 150"/>
          <p:cNvSpPr txBox="1">
            <a:spLocks noChangeArrowheads="1"/>
          </p:cNvSpPr>
          <p:nvPr/>
        </p:nvSpPr>
        <p:spPr bwMode="auto">
          <a:xfrm>
            <a:off x="4558647" y="4943382"/>
            <a:ext cx="376706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defPPr>
              <a:defRPr lang="en-GB"/>
            </a:defPPr>
            <a:lvl1pPr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lnSpc>
                <a:spcPct val="100000"/>
              </a:lnSpc>
              <a:buFont typeface="Wingdings" pitchFamily="2" charset="2"/>
              <a:buNone/>
              <a:defRPr/>
            </a:pPr>
            <a:r>
              <a:rPr lang="en-GB" dirty="0" smtClean="0">
                <a:solidFill>
                  <a:srgbClr val="000000"/>
                </a:solidFill>
              </a:rPr>
              <a:t>Visible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8" name="Text Box 151"/>
          <p:cNvSpPr txBox="1">
            <a:spLocks noChangeArrowheads="1"/>
          </p:cNvSpPr>
          <p:nvPr/>
        </p:nvSpPr>
        <p:spPr bwMode="auto">
          <a:xfrm>
            <a:off x="5132076" y="5137994"/>
            <a:ext cx="737381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defPPr>
              <a:defRPr lang="en-GB"/>
            </a:defPPr>
            <a:lvl1pPr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lnSpc>
                <a:spcPct val="100000"/>
              </a:lnSpc>
              <a:buFont typeface="Wingdings" pitchFamily="2" charset="2"/>
              <a:buNone/>
              <a:defRPr/>
            </a:pPr>
            <a:r>
              <a:rPr lang="en-GB" dirty="0" smtClean="0">
                <a:solidFill>
                  <a:srgbClr val="000000"/>
                </a:solidFill>
              </a:rPr>
              <a:t>Implemented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9" name="Text Box 152"/>
          <p:cNvSpPr txBox="1">
            <a:spLocks noChangeArrowheads="1"/>
          </p:cNvSpPr>
          <p:nvPr/>
        </p:nvSpPr>
        <p:spPr bwMode="auto">
          <a:xfrm>
            <a:off x="5672694" y="5205360"/>
            <a:ext cx="1152516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defPPr>
              <a:defRPr lang="en-GB"/>
            </a:defPPr>
            <a:lvl1pPr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lnSpc>
                <a:spcPct val="100000"/>
              </a:lnSpc>
              <a:buFont typeface="Wingdings" pitchFamily="2" charset="2"/>
              <a:buNone/>
              <a:defRPr/>
            </a:pPr>
            <a:r>
              <a:rPr lang="en-GB" dirty="0" smtClean="0">
                <a:solidFill>
                  <a:srgbClr val="000000"/>
                </a:solidFill>
              </a:rPr>
              <a:t>Validated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0347" y="4487839"/>
            <a:ext cx="1419515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FFFFFF">
                    <a:lumMod val="50000"/>
                  </a:srgbClr>
                </a:solidFill>
                <a:cs typeface="+mn-cs"/>
              </a:rPr>
              <a:t>Identify </a:t>
            </a:r>
            <a:br>
              <a:rPr lang="en-GB" sz="1400" b="1" dirty="0" smtClean="0">
                <a:solidFill>
                  <a:srgbClr val="FFFFFF">
                    <a:lumMod val="50000"/>
                  </a:srgbClr>
                </a:solidFill>
                <a:cs typeface="+mn-cs"/>
              </a:rPr>
            </a:br>
            <a:r>
              <a:rPr lang="en-GB" sz="1400" b="1" dirty="0" smtClean="0">
                <a:solidFill>
                  <a:srgbClr val="FFFFFF">
                    <a:lumMod val="50000"/>
                  </a:srgbClr>
                </a:solidFill>
                <a:cs typeface="+mn-cs"/>
              </a:rPr>
              <a:t>productivity ideas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277991" y="3900975"/>
            <a:ext cx="1156393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FFFFFF">
                    <a:lumMod val="50000"/>
                  </a:srgbClr>
                </a:solidFill>
                <a:cs typeface="+mn-cs"/>
              </a:rPr>
              <a:t>Select priority </a:t>
            </a:r>
            <a:br>
              <a:rPr lang="en-GB" sz="1400" b="1" dirty="0" smtClean="0">
                <a:solidFill>
                  <a:srgbClr val="FFFFFF">
                    <a:lumMod val="50000"/>
                  </a:srgbClr>
                </a:solidFill>
                <a:cs typeface="+mn-cs"/>
              </a:rPr>
            </a:br>
            <a:r>
              <a:rPr lang="en-GB" sz="1400" b="1" dirty="0" smtClean="0">
                <a:solidFill>
                  <a:srgbClr val="FFFFFF">
                    <a:lumMod val="50000"/>
                  </a:srgbClr>
                </a:solidFill>
                <a:cs typeface="+mn-cs"/>
              </a:rPr>
              <a:t>actions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422749" y="2614015"/>
            <a:ext cx="1756902" cy="1424849"/>
            <a:chOff x="422749" y="2656612"/>
            <a:chExt cx="1756902" cy="1424849"/>
          </a:xfrm>
        </p:grpSpPr>
        <p:grpSp>
          <p:nvGrpSpPr>
            <p:cNvPr id="4" name="Group 3"/>
            <p:cNvGrpSpPr/>
            <p:nvPr/>
          </p:nvGrpSpPr>
          <p:grpSpPr>
            <a:xfrm>
              <a:off x="1283311" y="2760485"/>
              <a:ext cx="896340" cy="1110150"/>
              <a:chOff x="5276850" y="2062163"/>
              <a:chExt cx="1903413" cy="1457325"/>
            </a:xfrm>
          </p:grpSpPr>
          <p:sp>
            <p:nvSpPr>
              <p:cNvPr id="5" name="Oval 11"/>
              <p:cNvSpPr>
                <a:spLocks noChangeArrowheads="1"/>
              </p:cNvSpPr>
              <p:nvPr/>
            </p:nvSpPr>
            <p:spPr bwMode="auto">
              <a:xfrm rot="16200000">
                <a:off x="4854575" y="2489200"/>
                <a:ext cx="1452563" cy="608013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cs typeface="+mn-cs"/>
                </a:endParaRPr>
              </a:p>
            </p:txBody>
          </p:sp>
          <p:sp>
            <p:nvSpPr>
              <p:cNvPr id="6" name="Freeform 12"/>
              <p:cNvSpPr>
                <a:spLocks/>
              </p:cNvSpPr>
              <p:nvPr/>
            </p:nvSpPr>
            <p:spPr bwMode="auto">
              <a:xfrm rot="16200000">
                <a:off x="5633244" y="1966119"/>
                <a:ext cx="1450975" cy="1643063"/>
              </a:xfrm>
              <a:custGeom>
                <a:avLst/>
                <a:gdLst>
                  <a:gd name="T0" fmla="*/ 0 w 1484"/>
                  <a:gd name="T1" fmla="*/ 0 h 771"/>
                  <a:gd name="T2" fmla="*/ 84 w 1484"/>
                  <a:gd name="T3" fmla="*/ 622 h 771"/>
                  <a:gd name="T4" fmla="*/ 742 w 1484"/>
                  <a:gd name="T5" fmla="*/ 770 h 771"/>
                  <a:gd name="T6" fmla="*/ 1404 w 1484"/>
                  <a:gd name="T7" fmla="*/ 616 h 771"/>
                  <a:gd name="T8" fmla="*/ 1484 w 1484"/>
                  <a:gd name="T9" fmla="*/ 0 h 771"/>
                  <a:gd name="T10" fmla="*/ 734 w 1484"/>
                  <a:gd name="T11" fmla="*/ 160 h 771"/>
                  <a:gd name="T12" fmla="*/ 0 w 1484"/>
                  <a:gd name="T13" fmla="*/ 0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84" h="771">
                    <a:moveTo>
                      <a:pt x="0" y="0"/>
                    </a:moveTo>
                    <a:cubicBezTo>
                      <a:pt x="84" y="624"/>
                      <a:pt x="84" y="622"/>
                      <a:pt x="84" y="622"/>
                    </a:cubicBezTo>
                    <a:cubicBezTo>
                      <a:pt x="84" y="708"/>
                      <a:pt x="522" y="771"/>
                      <a:pt x="742" y="770"/>
                    </a:cubicBezTo>
                    <a:cubicBezTo>
                      <a:pt x="962" y="769"/>
                      <a:pt x="1404" y="712"/>
                      <a:pt x="1404" y="616"/>
                    </a:cubicBezTo>
                    <a:cubicBezTo>
                      <a:pt x="1404" y="616"/>
                      <a:pt x="1404" y="614"/>
                      <a:pt x="1484" y="0"/>
                    </a:cubicBezTo>
                    <a:cubicBezTo>
                      <a:pt x="1484" y="118"/>
                      <a:pt x="981" y="160"/>
                      <a:pt x="734" y="160"/>
                    </a:cubicBezTo>
                    <a:cubicBezTo>
                      <a:pt x="487" y="160"/>
                      <a:pt x="0" y="118"/>
                      <a:pt x="0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lumMod val="6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</a:gradFill>
              <a:ln w="9525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en-GB">
                  <a:solidFill>
                    <a:srgbClr val="000000"/>
                  </a:solidFill>
                  <a:cs typeface="+mn-cs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422749" y="2656612"/>
              <a:ext cx="992029" cy="1424849"/>
              <a:chOff x="3094038" y="1920875"/>
              <a:chExt cx="2106612" cy="1743075"/>
            </a:xfrm>
          </p:grpSpPr>
          <p:sp>
            <p:nvSpPr>
              <p:cNvPr id="8" name="Oval 8"/>
              <p:cNvSpPr>
                <a:spLocks noChangeArrowheads="1"/>
              </p:cNvSpPr>
              <p:nvPr/>
            </p:nvSpPr>
            <p:spPr bwMode="auto">
              <a:xfrm rot="16200000">
                <a:off x="2561432" y="2463006"/>
                <a:ext cx="1733550" cy="668337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cs typeface="+mn-cs"/>
                </a:endParaRPr>
              </a:p>
            </p:txBody>
          </p:sp>
          <p:sp>
            <p:nvSpPr>
              <p:cNvPr id="9" name="Freeform 9"/>
              <p:cNvSpPr>
                <a:spLocks/>
              </p:cNvSpPr>
              <p:nvPr/>
            </p:nvSpPr>
            <p:spPr bwMode="auto">
              <a:xfrm rot="16200000">
                <a:off x="3431382" y="1878806"/>
                <a:ext cx="1727200" cy="1811337"/>
              </a:xfrm>
              <a:custGeom>
                <a:avLst/>
                <a:gdLst>
                  <a:gd name="T0" fmla="*/ 0 w 1484"/>
                  <a:gd name="T1" fmla="*/ 0 h 771"/>
                  <a:gd name="T2" fmla="*/ 84 w 1484"/>
                  <a:gd name="T3" fmla="*/ 622 h 771"/>
                  <a:gd name="T4" fmla="*/ 742 w 1484"/>
                  <a:gd name="T5" fmla="*/ 770 h 771"/>
                  <a:gd name="T6" fmla="*/ 1404 w 1484"/>
                  <a:gd name="T7" fmla="*/ 616 h 771"/>
                  <a:gd name="T8" fmla="*/ 1484 w 1484"/>
                  <a:gd name="T9" fmla="*/ 0 h 771"/>
                  <a:gd name="T10" fmla="*/ 734 w 1484"/>
                  <a:gd name="T11" fmla="*/ 160 h 771"/>
                  <a:gd name="T12" fmla="*/ 0 w 1484"/>
                  <a:gd name="T13" fmla="*/ 0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84" h="771">
                    <a:moveTo>
                      <a:pt x="0" y="0"/>
                    </a:moveTo>
                    <a:cubicBezTo>
                      <a:pt x="84" y="624"/>
                      <a:pt x="84" y="622"/>
                      <a:pt x="84" y="622"/>
                    </a:cubicBezTo>
                    <a:cubicBezTo>
                      <a:pt x="84" y="708"/>
                      <a:pt x="522" y="771"/>
                      <a:pt x="742" y="770"/>
                    </a:cubicBezTo>
                    <a:cubicBezTo>
                      <a:pt x="962" y="769"/>
                      <a:pt x="1404" y="712"/>
                      <a:pt x="1404" y="616"/>
                    </a:cubicBezTo>
                    <a:cubicBezTo>
                      <a:pt x="1404" y="616"/>
                      <a:pt x="1404" y="614"/>
                      <a:pt x="1484" y="0"/>
                    </a:cubicBezTo>
                    <a:cubicBezTo>
                      <a:pt x="1484" y="118"/>
                      <a:pt x="981" y="160"/>
                      <a:pt x="734" y="160"/>
                    </a:cubicBezTo>
                    <a:cubicBezTo>
                      <a:pt x="487" y="160"/>
                      <a:pt x="0" y="118"/>
                      <a:pt x="0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lumMod val="6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</a:gradFill>
              <a:ln w="9525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en-GB">
                  <a:solidFill>
                    <a:srgbClr val="000000"/>
                  </a:solidFill>
                  <a:cs typeface="+mn-cs"/>
                </a:endParaRPr>
              </a:p>
            </p:txBody>
          </p:sp>
        </p:grpSp>
      </p:grpSp>
      <p:cxnSp>
        <p:nvCxnSpPr>
          <p:cNvPr id="13" name="Straight Connector 12"/>
          <p:cNvCxnSpPr/>
          <p:nvPr/>
        </p:nvCxnSpPr>
        <p:spPr>
          <a:xfrm flipV="1">
            <a:off x="1845992" y="3464948"/>
            <a:ext cx="0" cy="377053"/>
          </a:xfrm>
          <a:prstGeom prst="line">
            <a:avLst/>
          </a:prstGeom>
          <a:ln w="19050">
            <a:solidFill>
              <a:schemeClr val="accent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440924" y="1745278"/>
            <a:ext cx="1721027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009EE0"/>
                </a:solidFill>
                <a:cs typeface="+mn-cs"/>
              </a:rPr>
              <a:t>Productivity pipeline</a:t>
            </a:r>
          </a:p>
        </p:txBody>
      </p:sp>
      <p:sp>
        <p:nvSpPr>
          <p:cNvPr id="60" name="Right Bracket 59"/>
          <p:cNvSpPr/>
          <p:nvPr/>
        </p:nvSpPr>
        <p:spPr>
          <a:xfrm rot="16200000">
            <a:off x="1242525" y="1561575"/>
            <a:ext cx="117823" cy="1721027"/>
          </a:xfrm>
          <a:prstGeom prst="rightBracket">
            <a:avLst>
              <a:gd name="adj" fmla="val 0"/>
            </a:avLst>
          </a:prstGeom>
          <a:ln w="9525">
            <a:solidFill>
              <a:schemeClr val="accent3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00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1018638" y="3765205"/>
            <a:ext cx="0" cy="708986"/>
          </a:xfrm>
          <a:prstGeom prst="line">
            <a:avLst/>
          </a:prstGeom>
          <a:ln w="19050">
            <a:solidFill>
              <a:schemeClr val="accent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606075" y="6430084"/>
            <a:ext cx="5760700" cy="260315"/>
          </a:xfrm>
          <a:prstGeom prst="rect">
            <a:avLst/>
          </a:prstGeom>
        </p:spPr>
        <p:txBody>
          <a:bodyPr/>
          <a:lstStyle/>
          <a:p>
            <a:r>
              <a:rPr sz="1050" dirty="0" smtClean="0">
                <a:solidFill>
                  <a:srgbClr val="7B7C7E"/>
                </a:solidFill>
              </a:rPr>
              <a:t>Solvay PSCE Value Creation</a:t>
            </a:r>
            <a:endParaRPr lang="nl-BE" sz="1050" b="1" dirty="0">
              <a:solidFill>
                <a:srgbClr val="7B7C7E"/>
              </a:solidFill>
            </a:endParaRPr>
          </a:p>
        </p:txBody>
      </p:sp>
      <p:sp>
        <p:nvSpPr>
          <p:cNvPr id="50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4017" y="6309320"/>
            <a:ext cx="432164" cy="360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36D3538-E6F5-4FCE-BA67-805E68B46AF7}" type="slidenum">
              <a:rPr lang="nl-BE" sz="1600" smtClean="0">
                <a:solidFill>
                  <a:srgbClr val="7B7C7E"/>
                </a:solidFill>
              </a:rPr>
              <a:t>3</a:t>
            </a:fld>
            <a:endParaRPr lang="nl-BE" sz="1600" dirty="0">
              <a:solidFill>
                <a:srgbClr val="7B7C7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353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4684145" y="1232837"/>
            <a:ext cx="4209382" cy="156462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20000"/>
                  <a:lumOff val="80000"/>
                  <a:alpha val="55000"/>
                </a:schemeClr>
              </a:gs>
              <a:gs pos="38000">
                <a:schemeClr val="bg1">
                  <a:alpha val="0"/>
                </a:schemeClr>
              </a:gs>
            </a:gsLst>
            <a:lin ang="660000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BE" b="1" dirty="0" smtClean="0">
              <a:solidFill>
                <a:srgbClr val="000000"/>
              </a:solidFill>
            </a:endParaRPr>
          </a:p>
        </p:txBody>
      </p:sp>
      <p:pic>
        <p:nvPicPr>
          <p:cNvPr id="44" name="Shape 49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20818090">
            <a:off x="-208056" y="3229593"/>
            <a:ext cx="8960349" cy="2189437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Rectangle 45"/>
          <p:cNvSpPr/>
          <p:nvPr/>
        </p:nvSpPr>
        <p:spPr>
          <a:xfrm>
            <a:off x="1434397" y="2601215"/>
            <a:ext cx="6302260" cy="161987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BE" b="1" dirty="0" smtClean="0">
              <a:solidFill>
                <a:srgbClr val="000000"/>
              </a:solidFill>
            </a:endParaRPr>
          </a:p>
        </p:txBody>
      </p:sp>
      <p:graphicFrame>
        <p:nvGraphicFramePr>
          <p:cNvPr id="38" name="Tab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1342106"/>
              </p:ext>
            </p:extLst>
          </p:nvPr>
        </p:nvGraphicFramePr>
        <p:xfrm>
          <a:off x="1612148" y="2670760"/>
          <a:ext cx="6119441" cy="1464672"/>
        </p:xfrm>
        <a:graphic>
          <a:graphicData uri="http://schemas.openxmlformats.org/drawingml/2006/table">
            <a:tbl>
              <a:tblPr firstRow="1" bandRow="1"/>
              <a:tblGrid>
                <a:gridCol w="1085221"/>
                <a:gridCol w="5034220"/>
              </a:tblGrid>
              <a:tr h="488224">
                <a:tc>
                  <a:txBody>
                    <a:bodyPr/>
                    <a:lstStyle/>
                    <a:p>
                      <a:pPr algn="ctr"/>
                      <a:r>
                        <a:rPr lang="fr-FR" sz="2400" b="1" noProof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1</a:t>
                      </a:r>
                      <a:endParaRPr lang="en-US" sz="2400" b="1" noProof="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0" marR="0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noProof="0" dirty="0" smtClean="0">
                          <a:solidFill>
                            <a:schemeClr val="tx2"/>
                          </a:solidFill>
                        </a:rPr>
                        <a:t>Introduction</a:t>
                      </a:r>
                      <a:endParaRPr lang="en-US" sz="1600" b="1" noProof="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88224">
                <a:tc>
                  <a:txBody>
                    <a:bodyPr/>
                    <a:lstStyle/>
                    <a:p>
                      <a:pPr algn="ctr"/>
                      <a:r>
                        <a:rPr lang="fr-FR" sz="2400" b="1" noProof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</a:t>
                      </a:r>
                      <a:endParaRPr lang="en-US" sz="2400" b="1" noProof="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0" marR="0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noProof="0" dirty="0" smtClean="0">
                          <a:solidFill>
                            <a:schemeClr val="tx2"/>
                          </a:solidFill>
                        </a:rPr>
                        <a:t>Benefits Calculation Rules</a:t>
                      </a:r>
                      <a:endParaRPr lang="en-US" sz="1600" b="1" noProof="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8822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="1" kern="1200" noProof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US" sz="2400" b="1" kern="1200" noProof="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noProof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Solvay Action Tracking Tool (SATT) Presentation </a:t>
                      </a:r>
                    </a:p>
                  </a:txBody>
                  <a:tcPr marL="0" marR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cxnSp>
        <p:nvCxnSpPr>
          <p:cNvPr id="40" name="Straight Connector 39"/>
          <p:cNvCxnSpPr/>
          <p:nvPr/>
        </p:nvCxnSpPr>
        <p:spPr>
          <a:xfrm>
            <a:off x="1616657" y="2602565"/>
            <a:ext cx="6120000" cy="0"/>
          </a:xfrm>
          <a:prstGeom prst="line">
            <a:avLst/>
          </a:prstGeom>
          <a:ln w="19050" cap="rnd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1616657" y="4149080"/>
            <a:ext cx="6120000" cy="0"/>
          </a:xfrm>
          <a:prstGeom prst="line">
            <a:avLst/>
          </a:prstGeom>
          <a:ln w="19050" cap="rnd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Shape 316"/>
          <p:cNvSpPr txBox="1"/>
          <p:nvPr/>
        </p:nvSpPr>
        <p:spPr>
          <a:xfrm>
            <a:off x="284282" y="99544"/>
            <a:ext cx="7632546" cy="114298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>
                <a:srgbClr val="009EE0"/>
              </a:buClr>
              <a:buSzPct val="25000"/>
            </a:pPr>
            <a:r>
              <a:rPr lang="nl-BE" sz="2000" b="1" dirty="0" smtClean="0">
                <a:solidFill>
                  <a:srgbClr val="009EE0"/>
                </a:solidFill>
                <a:latin typeface="Arial"/>
                <a:ea typeface="Arial"/>
                <a:cs typeface="Arial"/>
                <a:sym typeface="Arial"/>
              </a:rPr>
              <a:t>Agenda</a:t>
            </a:r>
            <a:endParaRPr lang="nl-BE" sz="2000" b="1" dirty="0">
              <a:solidFill>
                <a:srgbClr val="009E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7167694" y="115175"/>
            <a:ext cx="1387901" cy="1119812"/>
            <a:chOff x="6242240" y="-654820"/>
            <a:chExt cx="2620353" cy="2114205"/>
          </a:xfrm>
        </p:grpSpPr>
        <p:pic>
          <p:nvPicPr>
            <p:cNvPr id="15" name="Picture 14" descr="Powerpoint elements-2.png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242240" y="-654820"/>
              <a:ext cx="1360222" cy="2114205"/>
            </a:xfrm>
            <a:prstGeom prst="rect">
              <a:avLst/>
            </a:prstGeom>
          </p:spPr>
        </p:pic>
        <p:pic>
          <p:nvPicPr>
            <p:cNvPr id="16" name="Picture 15" descr="Powerpoint elements-2.png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306874" y="-654820"/>
              <a:ext cx="1555719" cy="2114205"/>
            </a:xfrm>
            <a:prstGeom prst="rect">
              <a:avLst/>
            </a:prstGeom>
          </p:spPr>
        </p:pic>
      </p:grpSp>
      <p:pic>
        <p:nvPicPr>
          <p:cNvPr id="18" name="Picture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9579" y="238817"/>
            <a:ext cx="1053872" cy="1053872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606075" y="6430084"/>
            <a:ext cx="5760700" cy="260315"/>
          </a:xfrm>
          <a:prstGeom prst="rect">
            <a:avLst/>
          </a:prstGeom>
        </p:spPr>
        <p:txBody>
          <a:bodyPr/>
          <a:lstStyle/>
          <a:p>
            <a:r>
              <a:rPr sz="1050" dirty="0" smtClean="0">
                <a:solidFill>
                  <a:srgbClr val="7B7C7E"/>
                </a:solidFill>
              </a:rPr>
              <a:t>Solvay PSCE Value Creation</a:t>
            </a:r>
            <a:endParaRPr lang="nl-BE" sz="1050" b="1" dirty="0">
              <a:solidFill>
                <a:srgbClr val="7B7C7E"/>
              </a:solidFill>
            </a:endParaRP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4017" y="6309320"/>
            <a:ext cx="432164" cy="360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36D3538-E6F5-4FCE-BA67-805E68B46AF7}" type="slidenum">
              <a:rPr lang="nl-BE" sz="1600" smtClean="0">
                <a:solidFill>
                  <a:srgbClr val="7B7C7E"/>
                </a:solidFill>
              </a:rPr>
              <a:t>4</a:t>
            </a:fld>
            <a:endParaRPr lang="nl-BE" sz="1600" dirty="0">
              <a:solidFill>
                <a:srgbClr val="7B7C7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6550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t 2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030724512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0" name="Diapositive think-cell" r:id="rId4" imgW="270" imgH="270" progId="TCLayout.ActiveDocument.1">
                  <p:embed/>
                </p:oleObj>
              </mc:Choice>
              <mc:Fallback>
                <p:oleObj name="Diapositive think-cell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2" name="Picture 4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374984">
            <a:off x="-555628" y="3369690"/>
            <a:ext cx="10255767" cy="1527119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2840" y="99716"/>
            <a:ext cx="8229600" cy="736996"/>
          </a:xfrm>
        </p:spPr>
        <p:txBody>
          <a:bodyPr>
            <a:normAutofit/>
          </a:bodyPr>
          <a:lstStyle/>
          <a:p>
            <a:r>
              <a:rPr lang="en-GB" sz="2000" dirty="0"/>
              <a:t>A practical set of calculation </a:t>
            </a:r>
            <a:r>
              <a:rPr lang="en-GB" sz="2000" dirty="0" smtClean="0"/>
              <a:t>rules</a:t>
            </a:r>
            <a:endParaRPr lang="en-US" sz="2000" dirty="0"/>
          </a:p>
        </p:txBody>
      </p:sp>
      <p:sp>
        <p:nvSpPr>
          <p:cNvPr id="31" name="Pentagon 174"/>
          <p:cNvSpPr/>
          <p:nvPr/>
        </p:nvSpPr>
        <p:spPr>
          <a:xfrm>
            <a:off x="988186" y="935072"/>
            <a:ext cx="7630375" cy="832997"/>
          </a:xfrm>
          <a:prstGeom prst="homePlate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BE" b="1" dirty="0" smtClean="0">
              <a:solidFill>
                <a:srgbClr val="000000"/>
              </a:solidFill>
            </a:endParaRPr>
          </a:p>
        </p:txBody>
      </p:sp>
      <p:sp>
        <p:nvSpPr>
          <p:cNvPr id="32" name="Pentagon 171"/>
          <p:cNvSpPr/>
          <p:nvPr/>
        </p:nvSpPr>
        <p:spPr>
          <a:xfrm>
            <a:off x="342630" y="935072"/>
            <a:ext cx="2046473" cy="832997"/>
          </a:xfrm>
          <a:prstGeom prst="homePlate">
            <a:avLst>
              <a:gd name="adj" fmla="val 36021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BE" b="1" dirty="0" smtClean="0">
              <a:solidFill>
                <a:srgbClr val="000000"/>
              </a:solidFill>
            </a:endParaRPr>
          </a:p>
        </p:txBody>
      </p:sp>
      <p:sp>
        <p:nvSpPr>
          <p:cNvPr id="19" name="TextBox 3"/>
          <p:cNvSpPr txBox="1">
            <a:spLocks noChangeArrowheads="1"/>
          </p:cNvSpPr>
          <p:nvPr/>
        </p:nvSpPr>
        <p:spPr bwMode="auto">
          <a:xfrm>
            <a:off x="467544" y="1136357"/>
            <a:ext cx="1461691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GB" sz="1600" b="1" dirty="0" smtClean="0">
                <a:solidFill>
                  <a:schemeClr val="bg1"/>
                </a:solidFill>
                <a:cs typeface="Arial" pitchFamily="34" charset="0"/>
              </a:rPr>
              <a:t>Performance</a:t>
            </a:r>
          </a:p>
          <a:p>
            <a:pPr algn="ctr"/>
            <a:r>
              <a:rPr lang="en-GB" sz="1600" b="1" dirty="0" smtClean="0">
                <a:solidFill>
                  <a:schemeClr val="bg1"/>
                </a:solidFill>
              </a:rPr>
              <a:t>Principles</a:t>
            </a:r>
            <a:endParaRPr lang="en-GB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3" name="Shape 318"/>
          <p:cNvSpPr txBox="1"/>
          <p:nvPr/>
        </p:nvSpPr>
        <p:spPr>
          <a:xfrm>
            <a:off x="2529503" y="935072"/>
            <a:ext cx="5023969" cy="78754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171450" indent="-171450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Each action conducted by a  buyer or SC representative can lead to action(s) record in the system</a:t>
            </a:r>
          </a:p>
          <a:p>
            <a:pPr marL="171450" indent="-171450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Benefits tracked for COST, CASH and CAPEX</a:t>
            </a:r>
          </a:p>
          <a:p>
            <a:pPr marL="171450" indent="-171450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fr-FR" sz="1200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For </a:t>
            </a:r>
            <a:r>
              <a:rPr lang="en-US" sz="1200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1 Action benefit calculation is limited for 12 months consumption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1365866" y="3055715"/>
            <a:ext cx="7026226" cy="226929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US" b="1" dirty="0" smtClean="0">
              <a:solidFill>
                <a:schemeClr val="tx1"/>
              </a:solidFill>
            </a:endParaRPr>
          </a:p>
        </p:txBody>
      </p:sp>
      <p:sp>
        <p:nvSpPr>
          <p:cNvPr id="58" name="Rectangle 23"/>
          <p:cNvSpPr txBox="1">
            <a:spLocks/>
          </p:cNvSpPr>
          <p:nvPr/>
        </p:nvSpPr>
        <p:spPr>
          <a:xfrm>
            <a:off x="6084168" y="5078782"/>
            <a:ext cx="2668795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lvl="0" indent="0" defTabSz="895350" eaLnBrk="1" hangingPunct="1">
              <a:buClr>
                <a:schemeClr val="tx2"/>
              </a:buClr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1pPr>
            <a:lvl2pPr marL="193675" lvl="1" indent="-192088" defTabSz="895350" eaLnBrk="1" hangingPunct="1">
              <a:buClr>
                <a:schemeClr val="tx2"/>
              </a:buClr>
              <a:buSzPct val="125000"/>
              <a:buFont typeface="Arial" charset="0"/>
              <a:buChar char="▪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2pPr>
            <a:lvl3pPr marL="457200" lvl="2" indent="-261938" defTabSz="895350" eaLnBrk="1" hangingPunct="1">
              <a:buClr>
                <a:schemeClr val="tx2"/>
              </a:buClr>
              <a:buSzPct val="120000"/>
              <a:buFont typeface="Arial" charset="0"/>
              <a:buChar char="–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3pPr>
            <a:lvl4pPr marL="614363" lvl="3" indent="-155575" defTabSz="895350" eaLnBrk="1" hangingPunct="1">
              <a:buClr>
                <a:schemeClr val="tx2"/>
              </a:buClr>
              <a:buSzPct val="120000"/>
              <a:buFont typeface="Arial" charset="0"/>
              <a:buChar char="▫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4pPr>
            <a:lvl5pPr marL="749808" lvl="4" indent="-130175" defTabSz="895350" eaLnBrk="1" hangingPunct="1"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 marL="273050" indent="-273050">
              <a:buFont typeface="Arial" pitchFamily="34" charset="0"/>
              <a:buChar char="•"/>
            </a:pPr>
            <a:r>
              <a:rPr lang="en-GB" sz="1600" dirty="0">
                <a:ea typeface="SimSun" pitchFamily="2" charset="-122"/>
                <a:cs typeface="Arial" pitchFamily="34" charset="0"/>
              </a:rPr>
              <a:t>Recurring purchase</a:t>
            </a:r>
          </a:p>
          <a:p>
            <a:pPr marL="273050" indent="-273050">
              <a:buFont typeface="Arial" pitchFamily="34" charset="0"/>
              <a:buChar char="•"/>
            </a:pPr>
            <a:r>
              <a:rPr lang="en-GB" sz="1600" dirty="0">
                <a:ea typeface="SimSun" pitchFamily="2" charset="-122"/>
                <a:cs typeface="Arial" pitchFamily="34" charset="0"/>
              </a:rPr>
              <a:t>Non recurring purchase</a:t>
            </a:r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2433241" y="1992089"/>
            <a:ext cx="1035050" cy="1063625"/>
          </a:xfrm>
          <a:prstGeom prst="triangle">
            <a:avLst>
              <a:gd name="adj" fmla="val 50000"/>
            </a:avLst>
          </a:prstGeom>
          <a:solidFill>
            <a:srgbClr val="B0B0B2"/>
          </a:solidFill>
          <a:ln w="952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 anchorCtr="1"/>
          <a:lstStyle/>
          <a:p>
            <a:pPr algn="ctr" eaLnBrk="0" hangingPunct="0"/>
            <a:r>
              <a:rPr lang="en-GB" sz="1600" b="1" dirty="0">
                <a:solidFill>
                  <a:schemeClr val="bg1"/>
                </a:solidFill>
                <a:cs typeface="Arial" pitchFamily="34" charset="0"/>
              </a:rPr>
              <a:t>Growth</a:t>
            </a:r>
          </a:p>
        </p:txBody>
      </p:sp>
      <p:sp>
        <p:nvSpPr>
          <p:cNvPr id="16" name="Trapezoid 2"/>
          <p:cNvSpPr>
            <a:spLocks/>
          </p:cNvSpPr>
          <p:nvPr/>
        </p:nvSpPr>
        <p:spPr bwMode="auto">
          <a:xfrm>
            <a:off x="1115616" y="5005032"/>
            <a:ext cx="3663950" cy="739775"/>
          </a:xfrm>
          <a:custGeom>
            <a:avLst/>
            <a:gdLst>
              <a:gd name="T0" fmla="*/ 0 w 3551758"/>
              <a:gd name="T1" fmla="*/ 646782 h 846138"/>
              <a:gd name="T2" fmla="*/ 338431 w 3551758"/>
              <a:gd name="T3" fmla="*/ 0 h 846138"/>
              <a:gd name="T4" fmla="*/ 3212287 w 3551758"/>
              <a:gd name="T5" fmla="*/ 0 h 846138"/>
              <a:gd name="T6" fmla="*/ 3550718 w 3551758"/>
              <a:gd name="T7" fmla="*/ 646782 h 846138"/>
              <a:gd name="T8" fmla="*/ 0 w 3551758"/>
              <a:gd name="T9" fmla="*/ 646782 h 84613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551758"/>
              <a:gd name="T16" fmla="*/ 0 h 846138"/>
              <a:gd name="T17" fmla="*/ 3551758 w 3551758"/>
              <a:gd name="T18" fmla="*/ 846138 h 84613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551758" h="846138">
                <a:moveTo>
                  <a:pt x="0" y="846138"/>
                </a:moveTo>
                <a:lnTo>
                  <a:pt x="338531" y="0"/>
                </a:lnTo>
                <a:lnTo>
                  <a:pt x="3213227" y="0"/>
                </a:lnTo>
                <a:lnTo>
                  <a:pt x="3551758" y="846138"/>
                </a:lnTo>
                <a:lnTo>
                  <a:pt x="0" y="846138"/>
                </a:lnTo>
                <a:close/>
              </a:path>
            </a:pathLst>
          </a:custGeom>
          <a:solidFill>
            <a:srgbClr val="8DDDFF"/>
          </a:solidFill>
          <a:ln w="9525" algn="ctr">
            <a:solidFill>
              <a:schemeClr val="bg1"/>
            </a:solidFill>
            <a:miter lim="800000"/>
            <a:headEnd/>
            <a:tailEnd/>
          </a:ln>
          <a:effectLst/>
          <a:extLst/>
        </p:spPr>
        <p:txBody>
          <a:bodyPr wrap="none" lIns="90488" tIns="44450" rIns="90488" bIns="44450" anchor="ctr" anchorCtr="1"/>
          <a:lstStyle/>
          <a:p>
            <a:pPr algn="ctr" eaLnBrk="0" hangingPunct="0"/>
            <a:r>
              <a:rPr lang="en-GB" b="1" dirty="0">
                <a:cs typeface="Arial" pitchFamily="34" charset="0"/>
              </a:rPr>
              <a:t>Cost Benefits</a:t>
            </a:r>
          </a:p>
        </p:txBody>
      </p:sp>
      <p:sp>
        <p:nvSpPr>
          <p:cNvPr id="17" name="Trapezoid 25"/>
          <p:cNvSpPr>
            <a:spLocks/>
          </p:cNvSpPr>
          <p:nvPr/>
        </p:nvSpPr>
        <p:spPr bwMode="auto">
          <a:xfrm>
            <a:off x="1549004" y="4082739"/>
            <a:ext cx="2803525" cy="779462"/>
          </a:xfrm>
          <a:custGeom>
            <a:avLst/>
            <a:gdLst>
              <a:gd name="T0" fmla="*/ 0 w 2717800"/>
              <a:gd name="T1" fmla="*/ 682203 h 890588"/>
              <a:gd name="T2" fmla="*/ 356315 w 2717800"/>
              <a:gd name="T3" fmla="*/ 0 h 890588"/>
              <a:gd name="T4" fmla="*/ 2361485 w 2717800"/>
              <a:gd name="T5" fmla="*/ 0 h 890588"/>
              <a:gd name="T6" fmla="*/ 2717800 w 2717800"/>
              <a:gd name="T7" fmla="*/ 682203 h 890588"/>
              <a:gd name="T8" fmla="*/ 0 w 2717800"/>
              <a:gd name="T9" fmla="*/ 682203 h 89058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717800"/>
              <a:gd name="T16" fmla="*/ 0 h 890588"/>
              <a:gd name="T17" fmla="*/ 2717800 w 2717800"/>
              <a:gd name="T18" fmla="*/ 890588 h 89058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717800" h="890588">
                <a:moveTo>
                  <a:pt x="0" y="890588"/>
                </a:moveTo>
                <a:lnTo>
                  <a:pt x="356315" y="0"/>
                </a:lnTo>
                <a:lnTo>
                  <a:pt x="2361485" y="0"/>
                </a:lnTo>
                <a:lnTo>
                  <a:pt x="2717800" y="890588"/>
                </a:lnTo>
                <a:lnTo>
                  <a:pt x="0" y="890588"/>
                </a:lnTo>
                <a:close/>
              </a:path>
            </a:pathLst>
          </a:custGeom>
          <a:solidFill>
            <a:srgbClr val="53CCFF"/>
          </a:solidFill>
          <a:ln w="9525" algn="ctr">
            <a:solidFill>
              <a:schemeClr val="bg1"/>
            </a:solidFill>
            <a:miter lim="800000"/>
            <a:headEnd/>
            <a:tailEnd/>
          </a:ln>
          <a:effectLst/>
          <a:extLst/>
        </p:spPr>
        <p:txBody>
          <a:bodyPr wrap="none" lIns="90488" tIns="44450" rIns="90488" bIns="44450" anchor="ctr" anchorCtr="1"/>
          <a:lstStyle/>
          <a:p>
            <a:pPr algn="ctr" eaLnBrk="0" hangingPunct="0"/>
            <a:r>
              <a:rPr lang="en-GB" b="1" dirty="0">
                <a:cs typeface="Arial" pitchFamily="34" charset="0"/>
              </a:rPr>
              <a:t>Cash benefits</a:t>
            </a:r>
          </a:p>
        </p:txBody>
      </p:sp>
      <p:sp>
        <p:nvSpPr>
          <p:cNvPr id="18" name="Trapezoid 26"/>
          <p:cNvSpPr>
            <a:spLocks/>
          </p:cNvSpPr>
          <p:nvPr/>
        </p:nvSpPr>
        <p:spPr bwMode="auto">
          <a:xfrm>
            <a:off x="2001441" y="3198545"/>
            <a:ext cx="1906588" cy="741363"/>
          </a:xfrm>
          <a:custGeom>
            <a:avLst/>
            <a:gdLst>
              <a:gd name="T0" fmla="*/ 0 w 1847850"/>
              <a:gd name="T1" fmla="*/ 649561 h 846138"/>
              <a:gd name="T2" fmla="*/ 338531 w 1847850"/>
              <a:gd name="T3" fmla="*/ 0 h 846138"/>
              <a:gd name="T4" fmla="*/ 1509319 w 1847850"/>
              <a:gd name="T5" fmla="*/ 0 h 846138"/>
              <a:gd name="T6" fmla="*/ 1847850 w 1847850"/>
              <a:gd name="T7" fmla="*/ 649561 h 846138"/>
              <a:gd name="T8" fmla="*/ 0 w 1847850"/>
              <a:gd name="T9" fmla="*/ 649561 h 84613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47850"/>
              <a:gd name="T16" fmla="*/ 0 h 846138"/>
              <a:gd name="T17" fmla="*/ 1847850 w 1847850"/>
              <a:gd name="T18" fmla="*/ 846138 h 84613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47850" h="846138">
                <a:moveTo>
                  <a:pt x="0" y="846138"/>
                </a:moveTo>
                <a:lnTo>
                  <a:pt x="338531" y="0"/>
                </a:lnTo>
                <a:lnTo>
                  <a:pt x="1509319" y="0"/>
                </a:lnTo>
                <a:lnTo>
                  <a:pt x="1847850" y="846138"/>
                </a:lnTo>
                <a:lnTo>
                  <a:pt x="0" y="846138"/>
                </a:lnTo>
                <a:close/>
              </a:path>
            </a:pathLst>
          </a:custGeom>
          <a:solidFill>
            <a:srgbClr val="00B0F0"/>
          </a:solidFill>
          <a:ln w="952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 anchorCtr="1"/>
          <a:lstStyle/>
          <a:p>
            <a:pPr algn="ctr" eaLnBrk="0" hangingPunct="0"/>
            <a:r>
              <a:rPr lang="en-GB" sz="1600" b="1" dirty="0">
                <a:solidFill>
                  <a:schemeClr val="bg1"/>
                </a:solidFill>
                <a:cs typeface="Arial" pitchFamily="34" charset="0"/>
              </a:rPr>
              <a:t>Risk</a:t>
            </a:r>
          </a:p>
          <a:p>
            <a:pPr algn="ctr" eaLnBrk="0" hangingPunct="0"/>
            <a:r>
              <a:rPr lang="en-GB" sz="1600" b="1" dirty="0">
                <a:solidFill>
                  <a:schemeClr val="bg1"/>
                </a:solidFill>
                <a:cs typeface="Arial" pitchFamily="34" charset="0"/>
              </a:rPr>
              <a:t>Management</a:t>
            </a:r>
          </a:p>
        </p:txBody>
      </p:sp>
      <p:grpSp>
        <p:nvGrpSpPr>
          <p:cNvPr id="38" name="Group 18"/>
          <p:cNvGrpSpPr/>
          <p:nvPr/>
        </p:nvGrpSpPr>
        <p:grpSpPr>
          <a:xfrm>
            <a:off x="3635896" y="2217901"/>
            <a:ext cx="612000" cy="612000"/>
            <a:chOff x="3534459" y="1447143"/>
            <a:chExt cx="859154" cy="859154"/>
          </a:xfrm>
        </p:grpSpPr>
        <p:sp>
          <p:nvSpPr>
            <p:cNvPr id="39" name="Oval 15"/>
            <p:cNvSpPr/>
            <p:nvPr/>
          </p:nvSpPr>
          <p:spPr>
            <a:xfrm>
              <a:off x="3534459" y="1447143"/>
              <a:ext cx="859154" cy="859154"/>
            </a:xfrm>
            <a:prstGeom prst="ellipse">
              <a:avLst/>
            </a:prstGeom>
            <a:solidFill>
              <a:srgbClr val="B0B0B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BE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40" name="Oval 126"/>
            <p:cNvSpPr/>
            <p:nvPr/>
          </p:nvSpPr>
          <p:spPr>
            <a:xfrm>
              <a:off x="3546675" y="1455513"/>
              <a:ext cx="706640" cy="705840"/>
            </a:xfrm>
            <a:custGeom>
              <a:avLst/>
              <a:gdLst/>
              <a:ahLst/>
              <a:cxnLst/>
              <a:rect l="l" t="t" r="r" b="b"/>
              <a:pathLst>
                <a:path w="706640" h="705840">
                  <a:moveTo>
                    <a:pt x="429577" y="0"/>
                  </a:moveTo>
                  <a:cubicBezTo>
                    <a:pt x="535745" y="0"/>
                    <a:pt x="632917" y="38514"/>
                    <a:pt x="706640" y="103795"/>
                  </a:cubicBezTo>
                  <a:lnTo>
                    <a:pt x="103136" y="705840"/>
                  </a:lnTo>
                  <a:cubicBezTo>
                    <a:pt x="38243" y="632232"/>
                    <a:pt x="0" y="535371"/>
                    <a:pt x="0" y="429577"/>
                  </a:cubicBezTo>
                  <a:cubicBezTo>
                    <a:pt x="0" y="192328"/>
                    <a:pt x="192328" y="0"/>
                    <a:pt x="429577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58000">
                  <a:schemeClr val="bg2">
                    <a:lumMod val="60000"/>
                    <a:lumOff val="40000"/>
                  </a:schemeClr>
                </a:gs>
              </a:gsLst>
              <a:lin ang="126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BE" b="1" dirty="0" smtClean="0">
                <a:solidFill>
                  <a:schemeClr val="tx1"/>
                </a:solidFill>
              </a:endParaRPr>
            </a:p>
          </p:txBody>
        </p:sp>
      </p:grpSp>
      <p:cxnSp>
        <p:nvCxnSpPr>
          <p:cNvPr id="42" name="Straight Connector 17"/>
          <p:cNvCxnSpPr/>
          <p:nvPr/>
        </p:nvCxnSpPr>
        <p:spPr>
          <a:xfrm>
            <a:off x="3951470" y="2999071"/>
            <a:ext cx="4440622" cy="0"/>
          </a:xfrm>
          <a:prstGeom prst="line">
            <a:avLst/>
          </a:prstGeom>
          <a:ln w="6350" cap="rnd">
            <a:solidFill>
              <a:schemeClr val="bg2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Oval 128"/>
          <p:cNvSpPr/>
          <p:nvPr/>
        </p:nvSpPr>
        <p:spPr>
          <a:xfrm>
            <a:off x="4108520" y="3168241"/>
            <a:ext cx="612000" cy="6120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BE" b="1" dirty="0" smtClean="0">
              <a:solidFill>
                <a:schemeClr val="tx1"/>
              </a:solidFill>
            </a:endParaRPr>
          </a:p>
        </p:txBody>
      </p:sp>
      <p:sp>
        <p:nvSpPr>
          <p:cNvPr id="45" name="Oval 126"/>
          <p:cNvSpPr/>
          <p:nvPr/>
        </p:nvSpPr>
        <p:spPr>
          <a:xfrm>
            <a:off x="4117222" y="3174203"/>
            <a:ext cx="503360" cy="502790"/>
          </a:xfrm>
          <a:custGeom>
            <a:avLst/>
            <a:gdLst/>
            <a:ahLst/>
            <a:cxnLst/>
            <a:rect l="l" t="t" r="r" b="b"/>
            <a:pathLst>
              <a:path w="706640" h="705840">
                <a:moveTo>
                  <a:pt x="429577" y="0"/>
                </a:moveTo>
                <a:cubicBezTo>
                  <a:pt x="535745" y="0"/>
                  <a:pt x="632917" y="38514"/>
                  <a:pt x="706640" y="103795"/>
                </a:cubicBezTo>
                <a:lnTo>
                  <a:pt x="103136" y="705840"/>
                </a:lnTo>
                <a:cubicBezTo>
                  <a:pt x="38243" y="632232"/>
                  <a:pt x="0" y="535371"/>
                  <a:pt x="0" y="429577"/>
                </a:cubicBezTo>
                <a:cubicBezTo>
                  <a:pt x="0" y="192328"/>
                  <a:pt x="192328" y="0"/>
                  <a:pt x="429577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75000"/>
                </a:schemeClr>
              </a:gs>
              <a:gs pos="58000">
                <a:schemeClr val="accent1"/>
              </a:gs>
            </a:gsLst>
            <a:lin ang="126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BE" b="1" dirty="0" smtClean="0">
              <a:solidFill>
                <a:schemeClr val="tx1"/>
              </a:solidFill>
            </a:endParaRPr>
          </a:p>
        </p:txBody>
      </p:sp>
      <p:grpSp>
        <p:nvGrpSpPr>
          <p:cNvPr id="47" name="Group 131"/>
          <p:cNvGrpSpPr/>
          <p:nvPr/>
        </p:nvGrpSpPr>
        <p:grpSpPr>
          <a:xfrm>
            <a:off x="4581144" y="4118581"/>
            <a:ext cx="612000" cy="612000"/>
            <a:chOff x="3534459" y="1447143"/>
            <a:chExt cx="859154" cy="859154"/>
          </a:xfrm>
        </p:grpSpPr>
        <p:sp>
          <p:nvSpPr>
            <p:cNvPr id="48" name="Oval 132"/>
            <p:cNvSpPr/>
            <p:nvPr/>
          </p:nvSpPr>
          <p:spPr>
            <a:xfrm>
              <a:off x="3534459" y="1447143"/>
              <a:ext cx="859154" cy="859154"/>
            </a:xfrm>
            <a:prstGeom prst="ellipse">
              <a:avLst/>
            </a:prstGeom>
            <a:solidFill>
              <a:srgbClr val="53CCF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BE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49" name="Oval 126"/>
            <p:cNvSpPr/>
            <p:nvPr/>
          </p:nvSpPr>
          <p:spPr>
            <a:xfrm>
              <a:off x="3546675" y="1455513"/>
              <a:ext cx="706640" cy="705840"/>
            </a:xfrm>
            <a:custGeom>
              <a:avLst/>
              <a:gdLst/>
              <a:ahLst/>
              <a:cxnLst/>
              <a:rect l="l" t="t" r="r" b="b"/>
              <a:pathLst>
                <a:path w="706640" h="705840">
                  <a:moveTo>
                    <a:pt x="429577" y="0"/>
                  </a:moveTo>
                  <a:cubicBezTo>
                    <a:pt x="535745" y="0"/>
                    <a:pt x="632917" y="38514"/>
                    <a:pt x="706640" y="103795"/>
                  </a:cubicBezTo>
                  <a:lnTo>
                    <a:pt x="103136" y="705840"/>
                  </a:lnTo>
                  <a:cubicBezTo>
                    <a:pt x="38243" y="632232"/>
                    <a:pt x="0" y="535371"/>
                    <a:pt x="0" y="429577"/>
                  </a:cubicBezTo>
                  <a:cubicBezTo>
                    <a:pt x="0" y="192328"/>
                    <a:pt x="192328" y="0"/>
                    <a:pt x="429577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58000">
                  <a:schemeClr val="accent1">
                    <a:lumMod val="60000"/>
                    <a:lumOff val="40000"/>
                  </a:schemeClr>
                </a:gs>
              </a:gsLst>
              <a:lin ang="126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BE" b="1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51" name="Group 135"/>
          <p:cNvGrpSpPr/>
          <p:nvPr/>
        </p:nvGrpSpPr>
        <p:grpSpPr>
          <a:xfrm>
            <a:off x="5053768" y="5068919"/>
            <a:ext cx="612000" cy="612000"/>
            <a:chOff x="3534459" y="1447143"/>
            <a:chExt cx="859154" cy="859154"/>
          </a:xfrm>
        </p:grpSpPr>
        <p:sp>
          <p:nvSpPr>
            <p:cNvPr id="52" name="Oval 136"/>
            <p:cNvSpPr/>
            <p:nvPr/>
          </p:nvSpPr>
          <p:spPr>
            <a:xfrm>
              <a:off x="3534459" y="1447143"/>
              <a:ext cx="859154" cy="859154"/>
            </a:xfrm>
            <a:prstGeom prst="ellipse">
              <a:avLst/>
            </a:prstGeom>
            <a:solidFill>
              <a:srgbClr val="8DDDF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BE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53" name="Oval 126"/>
            <p:cNvSpPr/>
            <p:nvPr/>
          </p:nvSpPr>
          <p:spPr>
            <a:xfrm>
              <a:off x="3546675" y="1455513"/>
              <a:ext cx="706640" cy="705840"/>
            </a:xfrm>
            <a:custGeom>
              <a:avLst/>
              <a:gdLst/>
              <a:ahLst/>
              <a:cxnLst/>
              <a:rect l="l" t="t" r="r" b="b"/>
              <a:pathLst>
                <a:path w="706640" h="705840">
                  <a:moveTo>
                    <a:pt x="429577" y="0"/>
                  </a:moveTo>
                  <a:cubicBezTo>
                    <a:pt x="535745" y="0"/>
                    <a:pt x="632917" y="38514"/>
                    <a:pt x="706640" y="103795"/>
                  </a:cubicBezTo>
                  <a:lnTo>
                    <a:pt x="103136" y="705840"/>
                  </a:lnTo>
                  <a:cubicBezTo>
                    <a:pt x="38243" y="632232"/>
                    <a:pt x="0" y="535371"/>
                    <a:pt x="0" y="429577"/>
                  </a:cubicBezTo>
                  <a:cubicBezTo>
                    <a:pt x="0" y="192328"/>
                    <a:pt x="192328" y="0"/>
                    <a:pt x="429577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58000">
                  <a:schemeClr val="accent1">
                    <a:lumMod val="40000"/>
                    <a:lumOff val="60000"/>
                  </a:schemeClr>
                </a:gs>
              </a:gsLst>
              <a:lin ang="126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BE" b="1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55" name="Rectangle 23"/>
          <p:cNvSpPr txBox="1">
            <a:spLocks/>
          </p:cNvSpPr>
          <p:nvPr/>
        </p:nvSpPr>
        <p:spPr>
          <a:xfrm>
            <a:off x="4702368" y="2423232"/>
            <a:ext cx="339802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lvl="0" indent="0" defTabSz="895350" eaLnBrk="1" hangingPunct="1">
              <a:buClr>
                <a:schemeClr val="tx2"/>
              </a:buClr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1pPr>
            <a:lvl2pPr marL="193675" lvl="1" indent="-192088" defTabSz="895350" eaLnBrk="1" hangingPunct="1">
              <a:buClr>
                <a:schemeClr val="tx2"/>
              </a:buClr>
              <a:buSzPct val="125000"/>
              <a:buFont typeface="Arial" charset="0"/>
              <a:buChar char="▪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2pPr>
            <a:lvl3pPr marL="457200" lvl="2" indent="-261938" defTabSz="895350" eaLnBrk="1" hangingPunct="1">
              <a:buClr>
                <a:schemeClr val="tx2"/>
              </a:buClr>
              <a:buSzPct val="120000"/>
              <a:buFont typeface="Arial" charset="0"/>
              <a:buChar char="–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3pPr>
            <a:lvl4pPr marL="614363" lvl="3" indent="-155575" defTabSz="895350" eaLnBrk="1" hangingPunct="1">
              <a:buClr>
                <a:schemeClr val="tx2"/>
              </a:buClr>
              <a:buSzPct val="120000"/>
              <a:buFont typeface="Arial" charset="0"/>
              <a:buChar char="▫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4pPr>
            <a:lvl5pPr marL="749808" lvl="4" indent="-130175" defTabSz="895350" eaLnBrk="1" hangingPunct="1"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 marL="273050" indent="-273050">
              <a:buFont typeface="Arial" pitchFamily="34" charset="0"/>
              <a:buChar char="•"/>
            </a:pPr>
            <a:r>
              <a:rPr lang="en-GB" sz="1600" dirty="0">
                <a:cs typeface="Arial" pitchFamily="34" charset="0"/>
              </a:rPr>
              <a:t>Supplier innovation sourcing</a:t>
            </a:r>
          </a:p>
        </p:txBody>
      </p:sp>
      <p:sp>
        <p:nvSpPr>
          <p:cNvPr id="56" name="Rectangle 23"/>
          <p:cNvSpPr txBox="1">
            <a:spLocks/>
          </p:cNvSpPr>
          <p:nvPr/>
        </p:nvSpPr>
        <p:spPr>
          <a:xfrm>
            <a:off x="5148064" y="3217429"/>
            <a:ext cx="2842408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lvl="0" indent="0" defTabSz="895350" eaLnBrk="1" hangingPunct="1">
              <a:buClr>
                <a:schemeClr val="tx2"/>
              </a:buClr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1pPr>
            <a:lvl2pPr marL="193675" lvl="1" indent="-192088" defTabSz="895350" eaLnBrk="1" hangingPunct="1">
              <a:buClr>
                <a:schemeClr val="tx2"/>
              </a:buClr>
              <a:buSzPct val="125000"/>
              <a:buFont typeface="Arial" charset="0"/>
              <a:buChar char="▪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2pPr>
            <a:lvl3pPr marL="457200" lvl="2" indent="-261938" defTabSz="895350" eaLnBrk="1" hangingPunct="1">
              <a:buClr>
                <a:schemeClr val="tx2"/>
              </a:buClr>
              <a:buSzPct val="120000"/>
              <a:buFont typeface="Arial" charset="0"/>
              <a:buChar char="–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3pPr>
            <a:lvl4pPr marL="614363" lvl="3" indent="-155575" defTabSz="895350" eaLnBrk="1" hangingPunct="1">
              <a:buClr>
                <a:schemeClr val="tx2"/>
              </a:buClr>
              <a:buSzPct val="120000"/>
              <a:buFont typeface="Arial" charset="0"/>
              <a:buChar char="▫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4pPr>
            <a:lvl5pPr marL="749808" lvl="4" indent="-130175" defTabSz="895350" eaLnBrk="1" hangingPunct="1"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 marL="273050" indent="-273050">
              <a:buFont typeface="Arial" pitchFamily="34" charset="0"/>
              <a:buChar char="•"/>
            </a:pPr>
            <a:r>
              <a:rPr lang="en-GB" sz="1600" dirty="0">
                <a:ea typeface="SimSun" pitchFamily="2" charset="-122"/>
                <a:cs typeface="Arial" pitchFamily="34" charset="0"/>
              </a:rPr>
              <a:t>Risk adjusted TCO</a:t>
            </a:r>
          </a:p>
          <a:p>
            <a:pPr marL="273050" indent="-273050">
              <a:buFont typeface="Arial" pitchFamily="34" charset="0"/>
              <a:buChar char="•"/>
            </a:pPr>
            <a:r>
              <a:rPr lang="en-GB" sz="1600" dirty="0">
                <a:ea typeface="SimSun" pitchFamily="2" charset="-122"/>
                <a:cs typeface="Arial" pitchFamily="34" charset="0"/>
              </a:rPr>
              <a:t>Limit business exposure</a:t>
            </a:r>
          </a:p>
        </p:txBody>
      </p:sp>
      <p:sp>
        <p:nvSpPr>
          <p:cNvPr id="57" name="Rectangle 23"/>
          <p:cNvSpPr txBox="1">
            <a:spLocks/>
          </p:cNvSpPr>
          <p:nvPr/>
        </p:nvSpPr>
        <p:spPr>
          <a:xfrm>
            <a:off x="5600014" y="4148106"/>
            <a:ext cx="2932426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lvl="0" indent="0" defTabSz="895350" eaLnBrk="1" hangingPunct="1">
              <a:buClr>
                <a:schemeClr val="tx2"/>
              </a:buClr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1pPr>
            <a:lvl2pPr marL="193675" lvl="1" indent="-192088" defTabSz="895350" eaLnBrk="1" hangingPunct="1">
              <a:buClr>
                <a:schemeClr val="tx2"/>
              </a:buClr>
              <a:buSzPct val="125000"/>
              <a:buFont typeface="Arial" charset="0"/>
              <a:buChar char="▪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2pPr>
            <a:lvl3pPr marL="457200" lvl="2" indent="-261938" defTabSz="895350" eaLnBrk="1" hangingPunct="1">
              <a:buClr>
                <a:schemeClr val="tx2"/>
              </a:buClr>
              <a:buSzPct val="120000"/>
              <a:buFont typeface="Arial" charset="0"/>
              <a:buChar char="–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3pPr>
            <a:lvl4pPr marL="614363" lvl="3" indent="-155575" defTabSz="895350" eaLnBrk="1" hangingPunct="1">
              <a:buClr>
                <a:schemeClr val="tx2"/>
              </a:buClr>
              <a:buSzPct val="120000"/>
              <a:buFont typeface="Arial" charset="0"/>
              <a:buChar char="▫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4pPr>
            <a:lvl5pPr marL="749808" lvl="4" indent="-130175" defTabSz="895350" eaLnBrk="1" hangingPunct="1"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 marL="273050" indent="-273050">
              <a:buFont typeface="Arial" pitchFamily="34" charset="0"/>
              <a:buChar char="•"/>
            </a:pPr>
            <a:r>
              <a:rPr lang="en-GB" sz="1600" dirty="0">
                <a:ea typeface="SimSun" pitchFamily="2" charset="-122"/>
                <a:cs typeface="Arial" pitchFamily="34" charset="0"/>
              </a:rPr>
              <a:t>Payment terms improvement</a:t>
            </a:r>
          </a:p>
          <a:p>
            <a:pPr marL="273050" indent="-273050">
              <a:buFont typeface="Arial" pitchFamily="34" charset="0"/>
              <a:buChar char="•"/>
            </a:pPr>
            <a:r>
              <a:rPr lang="en-GB" sz="1600" dirty="0">
                <a:ea typeface="SimSun" pitchFamily="2" charset="-122"/>
                <a:cs typeface="Arial" pitchFamily="34" charset="0"/>
              </a:rPr>
              <a:t>Inventory reduction</a:t>
            </a:r>
          </a:p>
        </p:txBody>
      </p:sp>
      <p:cxnSp>
        <p:nvCxnSpPr>
          <p:cNvPr id="59" name="Straight Connector 146"/>
          <p:cNvCxnSpPr/>
          <p:nvPr/>
        </p:nvCxnSpPr>
        <p:spPr>
          <a:xfrm>
            <a:off x="4273620" y="3949411"/>
            <a:ext cx="4105612" cy="0"/>
          </a:xfrm>
          <a:prstGeom prst="line">
            <a:avLst/>
          </a:prstGeom>
          <a:ln w="6350" cap="rnd">
            <a:solidFill>
              <a:schemeClr val="bg2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147"/>
          <p:cNvCxnSpPr/>
          <p:nvPr/>
        </p:nvCxnSpPr>
        <p:spPr>
          <a:xfrm>
            <a:off x="4643104" y="4899751"/>
            <a:ext cx="3736128" cy="0"/>
          </a:xfrm>
          <a:prstGeom prst="line">
            <a:avLst/>
          </a:prstGeom>
          <a:ln w="6350" cap="rnd">
            <a:solidFill>
              <a:schemeClr val="bg2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606075" y="6430084"/>
            <a:ext cx="5760700" cy="260315"/>
          </a:xfrm>
          <a:prstGeom prst="rect">
            <a:avLst/>
          </a:prstGeom>
        </p:spPr>
        <p:txBody>
          <a:bodyPr/>
          <a:lstStyle/>
          <a:p>
            <a:r>
              <a:rPr sz="1050" dirty="0" smtClean="0">
                <a:solidFill>
                  <a:srgbClr val="7B7C7E"/>
                </a:solidFill>
              </a:rPr>
              <a:t>Solvay PSCE Value Creation</a:t>
            </a:r>
            <a:endParaRPr lang="nl-BE" sz="1050" b="1" dirty="0">
              <a:solidFill>
                <a:srgbClr val="7B7C7E"/>
              </a:solidFill>
            </a:endParaRPr>
          </a:p>
        </p:txBody>
      </p:sp>
      <p:sp>
        <p:nvSpPr>
          <p:cNvPr id="67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4017" y="6309320"/>
            <a:ext cx="432164" cy="360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36D3538-E6F5-4FCE-BA67-805E68B46AF7}" type="slidenum">
              <a:rPr lang="nl-BE" sz="1600" smtClean="0">
                <a:solidFill>
                  <a:srgbClr val="7B7C7E"/>
                </a:solidFill>
              </a:rPr>
              <a:t>5</a:t>
            </a:fld>
            <a:endParaRPr lang="nl-BE" sz="1600" dirty="0">
              <a:solidFill>
                <a:srgbClr val="7B7C7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92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3" name="Group 139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8071368"/>
              </p:ext>
            </p:extLst>
          </p:nvPr>
        </p:nvGraphicFramePr>
        <p:xfrm>
          <a:off x="1506769" y="764704"/>
          <a:ext cx="7385711" cy="5282605"/>
        </p:xfrm>
        <a:graphic>
          <a:graphicData uri="http://schemas.openxmlformats.org/drawingml/2006/table">
            <a:tbl>
              <a:tblPr/>
              <a:tblGrid>
                <a:gridCol w="1041948"/>
                <a:gridCol w="893098"/>
                <a:gridCol w="74425"/>
                <a:gridCol w="966488"/>
                <a:gridCol w="503831"/>
                <a:gridCol w="3905921"/>
              </a:tblGrid>
              <a:tr h="86777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66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B7C7E"/>
                          </a:solidFill>
                          <a:effectLst/>
                          <a:latin typeface="Arial" charset="0"/>
                        </a:rPr>
                        <a:t>Without market</a:t>
                      </a:r>
                      <a:r>
                        <a:rPr kumimoji="0" lang="en-US" sz="13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B7C7E"/>
                          </a:solidFill>
                          <a:effectLst/>
                          <a:latin typeface="Arial" charset="0"/>
                        </a:rPr>
                        <a:t>1 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B7C7E"/>
                          </a:solidFill>
                          <a:effectLst/>
                          <a:latin typeface="Arial" charset="0"/>
                        </a:rPr>
                        <a:t>and without inflation impact (&lt;=3%)</a:t>
                      </a:r>
                      <a:endParaRPr kumimoji="0" 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B7C7E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66FF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66FF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500"/>
                        </a:lnSpc>
                        <a:spcBef>
                          <a:spcPts val="200"/>
                        </a:spcBef>
                        <a:tabLst>
                          <a:tab pos="358775" algn="l"/>
                        </a:tabLst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72008" marR="72008" marT="72013" marB="72013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66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i="0" dirty="0" smtClean="0">
                          <a:solidFill>
                            <a:srgbClr val="00B0F0"/>
                          </a:solidFill>
                        </a:rPr>
                        <a:t>(A – B) x V</a:t>
                      </a:r>
                      <a:endParaRPr lang="en-US" sz="1400" b="1" i="0" dirty="0" smtClean="0">
                        <a:solidFill>
                          <a:srgbClr val="00B0F0"/>
                        </a:solidFill>
                      </a:endParaRPr>
                    </a:p>
                    <a:p>
                      <a:pPr algn="l">
                        <a:lnSpc>
                          <a:spcPts val="1500"/>
                        </a:lnSpc>
                        <a:spcBef>
                          <a:spcPts val="200"/>
                        </a:spcBef>
                        <a:tabLst>
                          <a:tab pos="358775" algn="l"/>
                        </a:tabLst>
                      </a:pPr>
                      <a:r>
                        <a:rPr lang="en-GB" sz="1200" i="0" kern="1200" dirty="0" smtClean="0">
                          <a:solidFill>
                            <a:srgbClr val="7B7C7E"/>
                          </a:solidFill>
                          <a:latin typeface="+mn-lt"/>
                          <a:ea typeface="SimSun" pitchFamily="2" charset="-122"/>
                          <a:cs typeface="+mn-cs"/>
                        </a:rPr>
                        <a:t>A 	: Year Y weighted average price</a:t>
                      </a:r>
                    </a:p>
                    <a:p>
                      <a:pPr algn="l">
                        <a:lnSpc>
                          <a:spcPts val="1500"/>
                        </a:lnSpc>
                        <a:spcBef>
                          <a:spcPts val="200"/>
                        </a:spcBef>
                        <a:tabLst>
                          <a:tab pos="358775" algn="l"/>
                        </a:tabLst>
                      </a:pPr>
                      <a:r>
                        <a:rPr lang="en-GB" sz="1200" i="0" kern="1200" dirty="0" smtClean="0">
                          <a:solidFill>
                            <a:srgbClr val="7B7C7E"/>
                          </a:solidFill>
                          <a:latin typeface="+mn-lt"/>
                          <a:ea typeface="SimSun" pitchFamily="2" charset="-122"/>
                          <a:cs typeface="+mn-cs"/>
                        </a:rPr>
                        <a:t>B 	: Year Y+1 price</a:t>
                      </a:r>
                    </a:p>
                    <a:p>
                      <a:pPr algn="l">
                        <a:lnSpc>
                          <a:spcPts val="1500"/>
                        </a:lnSpc>
                        <a:spcBef>
                          <a:spcPts val="200"/>
                        </a:spcBef>
                        <a:tabLst>
                          <a:tab pos="358775" algn="l"/>
                        </a:tabLst>
                      </a:pPr>
                      <a:r>
                        <a:rPr lang="en-GB" sz="1200" i="0" kern="1200" dirty="0" smtClean="0">
                          <a:solidFill>
                            <a:srgbClr val="7B7C7E"/>
                          </a:solidFill>
                          <a:latin typeface="+mn-lt"/>
                          <a:ea typeface="SimSun" pitchFamily="2" charset="-122"/>
                          <a:cs typeface="+mn-cs"/>
                        </a:rPr>
                        <a:t>V 	: Year Y+1 volume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B7C7E"/>
                        </a:solidFill>
                        <a:effectLst/>
                        <a:latin typeface="Arial" charset="0"/>
                      </a:endParaRPr>
                    </a:p>
                  </a:txBody>
                  <a:tcPr marL="72008" marR="72008" marT="72013" marB="72013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4239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66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B7C7E"/>
                          </a:solidFill>
                          <a:effectLst/>
                          <a:latin typeface="Arial" charset="0"/>
                        </a:rPr>
                        <a:t>With market</a:t>
                      </a:r>
                      <a:r>
                        <a:rPr kumimoji="0" lang="en-US" sz="13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B7C7E"/>
                          </a:solidFill>
                          <a:effectLst/>
                          <a:latin typeface="Arial" charset="0"/>
                        </a:rPr>
                        <a:t>1 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B7C7E"/>
                          </a:solidFill>
                          <a:effectLst/>
                          <a:latin typeface="Arial" charset="0"/>
                        </a:rPr>
                        <a:t>or with inflation impact (&gt;=3%)</a:t>
                      </a:r>
                      <a:endParaRPr kumimoji="0" 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B7C7E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66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B7C7E"/>
                          </a:solidFill>
                          <a:effectLst/>
                          <a:latin typeface="Arial" charset="0"/>
                        </a:rPr>
                        <a:t>Validated index/price is available</a:t>
                      </a:r>
                      <a:endParaRPr kumimoji="0" 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B7C7E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66FF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66FF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0850" indent="-450850" algn="l">
                        <a:lnSpc>
                          <a:spcPts val="1500"/>
                        </a:lnSpc>
                        <a:spcBef>
                          <a:spcPts val="200"/>
                        </a:spcBef>
                        <a:tabLst>
                          <a:tab pos="358775" algn="l"/>
                        </a:tabLst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72008" marR="72008" marT="72013" marB="72013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66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i="0" kern="1200" dirty="0" smtClean="0">
                          <a:solidFill>
                            <a:srgbClr val="00B0F0"/>
                          </a:solidFill>
                          <a:latin typeface="+mn-lt"/>
                          <a:ea typeface="+mn-ea"/>
                          <a:cs typeface="+mn-cs"/>
                        </a:rPr>
                        <a:t>(A x </a:t>
                      </a:r>
                      <a:r>
                        <a:rPr lang="el-GR" sz="1400" b="1" i="0" kern="1200" dirty="0" smtClean="0">
                          <a:solidFill>
                            <a:srgbClr val="00B0F0"/>
                          </a:solidFill>
                          <a:latin typeface="+mn-lt"/>
                          <a:ea typeface="+mn-ea"/>
                          <a:cs typeface="+mn-cs"/>
                        </a:rPr>
                        <a:t>β</a:t>
                      </a:r>
                      <a:r>
                        <a:rPr lang="fr-FR" sz="1400" b="1" i="0" kern="1200" dirty="0" smtClean="0">
                          <a:solidFill>
                            <a:srgbClr val="00B0F0"/>
                          </a:solidFill>
                          <a:latin typeface="+mn-lt"/>
                          <a:ea typeface="+mn-ea"/>
                          <a:cs typeface="+mn-cs"/>
                        </a:rPr>
                        <a:t> – B) x V</a:t>
                      </a:r>
                    </a:p>
                    <a:p>
                      <a:pPr algn="l">
                        <a:lnSpc>
                          <a:spcPts val="1500"/>
                        </a:lnSpc>
                        <a:spcBef>
                          <a:spcPts val="200"/>
                        </a:spcBef>
                        <a:tabLst>
                          <a:tab pos="358775" algn="l"/>
                        </a:tabLst>
                      </a:pPr>
                      <a:r>
                        <a:rPr lang="en-GB" sz="1200" i="0" kern="1200" dirty="0" smtClean="0">
                          <a:solidFill>
                            <a:srgbClr val="7B7C7E"/>
                          </a:solidFill>
                          <a:latin typeface="+mn-lt"/>
                          <a:ea typeface="SimSun" pitchFamily="2" charset="-122"/>
                          <a:cs typeface="+mn-cs"/>
                        </a:rPr>
                        <a:t>A 	: Year Y weighted average price</a:t>
                      </a:r>
                    </a:p>
                    <a:p>
                      <a:pPr algn="l">
                        <a:lnSpc>
                          <a:spcPts val="1500"/>
                        </a:lnSpc>
                        <a:spcBef>
                          <a:spcPts val="200"/>
                        </a:spcBef>
                        <a:tabLst>
                          <a:tab pos="358775" algn="l"/>
                        </a:tabLst>
                      </a:pPr>
                      <a:r>
                        <a:rPr lang="en-GB" sz="1200" i="0" kern="1200" dirty="0" smtClean="0">
                          <a:solidFill>
                            <a:srgbClr val="7B7C7E"/>
                          </a:solidFill>
                          <a:latin typeface="+mn-lt"/>
                          <a:ea typeface="SimSun" pitchFamily="2" charset="-122"/>
                          <a:cs typeface="+mn-cs"/>
                        </a:rPr>
                        <a:t>B 	: Year Y+1 price</a:t>
                      </a:r>
                    </a:p>
                    <a:p>
                      <a:pPr algn="l">
                        <a:lnSpc>
                          <a:spcPts val="1500"/>
                        </a:lnSpc>
                        <a:spcBef>
                          <a:spcPts val="200"/>
                        </a:spcBef>
                        <a:tabLst>
                          <a:tab pos="358775" algn="l"/>
                        </a:tabLst>
                      </a:pPr>
                      <a:r>
                        <a:rPr lang="en-GB" sz="1200" i="0" kern="1200" dirty="0" smtClean="0">
                          <a:solidFill>
                            <a:srgbClr val="7B7C7E"/>
                          </a:solidFill>
                          <a:latin typeface="+mn-lt"/>
                          <a:ea typeface="SimSun" pitchFamily="2" charset="-122"/>
                          <a:cs typeface="+mn-cs"/>
                        </a:rPr>
                        <a:t>V 	: Year Y+1 volume</a:t>
                      </a:r>
                    </a:p>
                    <a:p>
                      <a:pPr marL="450850" indent="-450850" algn="l">
                        <a:lnSpc>
                          <a:spcPts val="1500"/>
                        </a:lnSpc>
                        <a:spcBef>
                          <a:spcPts val="200"/>
                        </a:spcBef>
                        <a:tabLst>
                          <a:tab pos="358775" algn="l"/>
                        </a:tabLst>
                      </a:pPr>
                      <a:r>
                        <a:rPr lang="el-GR" sz="1200" i="0" dirty="0" smtClean="0">
                          <a:solidFill>
                            <a:srgbClr val="7B7C7E"/>
                          </a:solidFill>
                          <a:ea typeface="SimSun" pitchFamily="2" charset="-122"/>
                        </a:rPr>
                        <a:t>β </a:t>
                      </a:r>
                      <a:r>
                        <a:rPr lang="fr-FR" sz="1200" i="0" kern="1200" dirty="0" smtClean="0">
                          <a:solidFill>
                            <a:srgbClr val="7B7C7E"/>
                          </a:solidFill>
                          <a:latin typeface="+mn-lt"/>
                          <a:ea typeface="SimSun" pitchFamily="2" charset="-122"/>
                          <a:cs typeface="+mn-cs"/>
                        </a:rPr>
                        <a:t>	: </a:t>
                      </a:r>
                      <a:r>
                        <a:rPr lang="en-GB" sz="1200" i="0" kern="1200" dirty="0" smtClean="0">
                          <a:solidFill>
                            <a:srgbClr val="7B7C7E"/>
                          </a:solidFill>
                          <a:latin typeface="+mn-lt"/>
                          <a:ea typeface="SimSun" pitchFamily="2" charset="-122"/>
                          <a:cs typeface="+mn-cs"/>
                        </a:rPr>
                        <a:t>(1 + inflation) or Market index</a:t>
                      </a:r>
                      <a:r>
                        <a:rPr lang="en-GB" sz="1200" i="0" kern="1200" baseline="-25000" dirty="0" smtClean="0">
                          <a:solidFill>
                            <a:srgbClr val="7B7C7E"/>
                          </a:solidFill>
                          <a:latin typeface="+mn-lt"/>
                          <a:ea typeface="SimSun" pitchFamily="2" charset="-122"/>
                          <a:cs typeface="+mn-cs"/>
                        </a:rPr>
                        <a:t>Y+1</a:t>
                      </a:r>
                      <a:r>
                        <a:rPr lang="en-GB" sz="1200" i="0" kern="1200" dirty="0" smtClean="0">
                          <a:solidFill>
                            <a:srgbClr val="7B7C7E"/>
                          </a:solidFill>
                          <a:latin typeface="+mn-lt"/>
                          <a:ea typeface="SimSun" pitchFamily="2" charset="-122"/>
                          <a:cs typeface="+mn-cs"/>
                        </a:rPr>
                        <a:t> / Market </a:t>
                      </a:r>
                      <a:r>
                        <a:rPr lang="en-GB" sz="1200" i="0" kern="1200" dirty="0" err="1" smtClean="0">
                          <a:solidFill>
                            <a:srgbClr val="7B7C7E"/>
                          </a:solidFill>
                          <a:latin typeface="+mn-lt"/>
                          <a:ea typeface="SimSun" pitchFamily="2" charset="-122"/>
                          <a:cs typeface="+mn-cs"/>
                        </a:rPr>
                        <a:t>index</a:t>
                      </a:r>
                      <a:r>
                        <a:rPr lang="en-GB" sz="1200" i="0" kern="1200" baseline="-25000" dirty="0" err="1" smtClean="0">
                          <a:solidFill>
                            <a:srgbClr val="7B7C7E"/>
                          </a:solidFill>
                          <a:latin typeface="+mn-lt"/>
                          <a:ea typeface="SimSun" pitchFamily="2" charset="-122"/>
                          <a:cs typeface="+mn-cs"/>
                        </a:rPr>
                        <a:t>Y</a:t>
                      </a:r>
                      <a:r>
                        <a:rPr lang="en-GB" sz="1200" i="0" kern="1200" baseline="-25000" dirty="0" smtClean="0">
                          <a:solidFill>
                            <a:srgbClr val="7B7C7E"/>
                          </a:solidFill>
                          <a:latin typeface="+mn-lt"/>
                          <a:ea typeface="SimSun" pitchFamily="2" charset="-122"/>
                          <a:cs typeface="+mn-cs"/>
                        </a:rPr>
                        <a:t> </a:t>
                      </a:r>
                      <a:r>
                        <a:rPr lang="en-GB" sz="1200" i="0" kern="1200" dirty="0" smtClean="0">
                          <a:solidFill>
                            <a:srgbClr val="7B7C7E"/>
                          </a:solidFill>
                          <a:latin typeface="+mn-lt"/>
                          <a:ea typeface="SimSun" pitchFamily="2" charset="-122"/>
                          <a:cs typeface="+mn-cs"/>
                        </a:rPr>
                        <a:t>for the category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B7C7E"/>
                        </a:solidFill>
                        <a:effectLst/>
                        <a:latin typeface="Arial" charset="0"/>
                      </a:endParaRPr>
                    </a:p>
                  </a:txBody>
                  <a:tcPr marL="72008" marR="72008" marT="72013" marB="72013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777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66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B7C7E"/>
                          </a:solidFill>
                          <a:effectLst/>
                          <a:latin typeface="Arial" charset="0"/>
                        </a:rPr>
                        <a:t>No validated index/price is available</a:t>
                      </a:r>
                      <a:endParaRPr kumimoji="0" 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B7C7E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66FF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66FF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500"/>
                        </a:lnSpc>
                        <a:spcBef>
                          <a:spcPts val="200"/>
                        </a:spcBef>
                        <a:tabLst>
                          <a:tab pos="357188" algn="l"/>
                        </a:tabLst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72008" marR="72008" marT="72013" marB="72013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66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i="0" kern="1200" dirty="0" smtClean="0">
                          <a:solidFill>
                            <a:srgbClr val="00B0F0"/>
                          </a:solidFill>
                          <a:latin typeface="+mn-lt"/>
                          <a:ea typeface="+mn-ea"/>
                          <a:cs typeface="+mn-cs"/>
                        </a:rPr>
                        <a:t>(A – B) x V</a:t>
                      </a:r>
                      <a:endParaRPr lang="en-US" sz="1400" b="1" i="0" kern="1200" dirty="0" smtClean="0">
                        <a:solidFill>
                          <a:srgbClr val="00B0F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lnSpc>
                          <a:spcPts val="1500"/>
                        </a:lnSpc>
                        <a:spcBef>
                          <a:spcPts val="200"/>
                        </a:spcBef>
                        <a:tabLst>
                          <a:tab pos="357188" algn="l"/>
                        </a:tabLst>
                      </a:pPr>
                      <a:r>
                        <a:rPr lang="en-GB" sz="1200" i="0" kern="1200" dirty="0" smtClean="0">
                          <a:solidFill>
                            <a:srgbClr val="7B7C7E"/>
                          </a:solidFill>
                          <a:latin typeface="+mn-lt"/>
                          <a:ea typeface="SimSun" pitchFamily="2" charset="-122"/>
                          <a:cs typeface="+mn-cs"/>
                        </a:rPr>
                        <a:t>A 	: Average of qualified offers (&gt;=3 bids)</a:t>
                      </a:r>
                    </a:p>
                    <a:p>
                      <a:pPr algn="l">
                        <a:lnSpc>
                          <a:spcPts val="1500"/>
                        </a:lnSpc>
                        <a:spcBef>
                          <a:spcPts val="200"/>
                        </a:spcBef>
                        <a:tabLst>
                          <a:tab pos="357188" algn="l"/>
                        </a:tabLst>
                      </a:pPr>
                      <a:r>
                        <a:rPr lang="en-GB" sz="1200" i="0" kern="1200" dirty="0" smtClean="0">
                          <a:solidFill>
                            <a:srgbClr val="7B7C7E"/>
                          </a:solidFill>
                          <a:latin typeface="+mn-lt"/>
                          <a:ea typeface="SimSun" pitchFamily="2" charset="-122"/>
                          <a:cs typeface="+mn-cs"/>
                        </a:rPr>
                        <a:t>B	: Price negotiated</a:t>
                      </a:r>
                    </a:p>
                    <a:p>
                      <a:pPr algn="l">
                        <a:lnSpc>
                          <a:spcPts val="1500"/>
                        </a:lnSpc>
                        <a:spcBef>
                          <a:spcPts val="200"/>
                        </a:spcBef>
                        <a:tabLst>
                          <a:tab pos="357188" algn="l"/>
                        </a:tabLst>
                      </a:pPr>
                      <a:r>
                        <a:rPr lang="en-GB" sz="1200" i="0" kern="1200" dirty="0" smtClean="0">
                          <a:solidFill>
                            <a:srgbClr val="7B7C7E"/>
                          </a:solidFill>
                          <a:latin typeface="+mn-lt"/>
                          <a:ea typeface="SimSun" pitchFamily="2" charset="-122"/>
                          <a:cs typeface="+mn-cs"/>
                        </a:rPr>
                        <a:t>V	: Year Y+1 volume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B7C7E"/>
                        </a:solidFill>
                        <a:effectLst/>
                        <a:latin typeface="Arial" charset="0"/>
                      </a:endParaRPr>
                    </a:p>
                  </a:txBody>
                  <a:tcPr marL="72008" marR="72008" marT="72013" marB="72013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777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66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B7C7E"/>
                          </a:solidFill>
                          <a:effectLst/>
                          <a:latin typeface="Arial" charset="0"/>
                        </a:rPr>
                        <a:t>Consumption reduction</a:t>
                      </a:r>
                      <a:endParaRPr kumimoji="0" 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B7C7E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66FF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66FF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500"/>
                        </a:lnSpc>
                        <a:spcBef>
                          <a:spcPts val="200"/>
                        </a:spcBef>
                        <a:tabLst>
                          <a:tab pos="352425" algn="l"/>
                        </a:tabLst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72008" marR="72008" marT="72013" marB="72013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66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i="0" kern="1200" dirty="0" smtClean="0">
                          <a:solidFill>
                            <a:srgbClr val="00B0F0"/>
                          </a:solidFill>
                          <a:latin typeface="+mn-lt"/>
                          <a:ea typeface="+mn-ea"/>
                          <a:cs typeface="+mn-cs"/>
                        </a:rPr>
                        <a:t>P x (A – B)</a:t>
                      </a:r>
                      <a:endParaRPr lang="en-GB" sz="1400" b="1" i="0" kern="1200" dirty="0" smtClean="0">
                        <a:solidFill>
                          <a:srgbClr val="00B0F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lnSpc>
                          <a:spcPts val="1500"/>
                        </a:lnSpc>
                        <a:spcBef>
                          <a:spcPts val="200"/>
                        </a:spcBef>
                        <a:tabLst>
                          <a:tab pos="352425" algn="l"/>
                        </a:tabLst>
                      </a:pPr>
                      <a:r>
                        <a:rPr lang="en-GB" sz="1200" i="0" kern="1200" dirty="0" smtClean="0">
                          <a:solidFill>
                            <a:srgbClr val="7B7C7E"/>
                          </a:solidFill>
                          <a:latin typeface="+mn-lt"/>
                          <a:ea typeface="SimSun" pitchFamily="2" charset="-122"/>
                          <a:cs typeface="+mn-cs"/>
                        </a:rPr>
                        <a:t>P	: Year Y+1 price</a:t>
                      </a:r>
                    </a:p>
                    <a:p>
                      <a:pPr algn="l">
                        <a:lnSpc>
                          <a:spcPts val="1500"/>
                        </a:lnSpc>
                        <a:spcBef>
                          <a:spcPts val="200"/>
                        </a:spcBef>
                        <a:tabLst>
                          <a:tab pos="352425" algn="l"/>
                        </a:tabLst>
                      </a:pPr>
                      <a:r>
                        <a:rPr lang="en-GB" sz="1200" i="0" kern="1200" dirty="0" smtClean="0">
                          <a:solidFill>
                            <a:srgbClr val="7B7C7E"/>
                          </a:solidFill>
                          <a:latin typeface="+mn-lt"/>
                          <a:ea typeface="SimSun" pitchFamily="2" charset="-122"/>
                          <a:cs typeface="+mn-cs"/>
                        </a:rPr>
                        <a:t>A	: Year Y volume</a:t>
                      </a:r>
                    </a:p>
                    <a:p>
                      <a:pPr algn="l">
                        <a:lnSpc>
                          <a:spcPts val="1500"/>
                        </a:lnSpc>
                        <a:spcBef>
                          <a:spcPts val="200"/>
                        </a:spcBef>
                        <a:tabLst>
                          <a:tab pos="352425" algn="l"/>
                        </a:tabLst>
                      </a:pPr>
                      <a:r>
                        <a:rPr lang="en-GB" sz="1200" i="0" kern="1200" dirty="0" smtClean="0">
                          <a:solidFill>
                            <a:srgbClr val="7B7C7E"/>
                          </a:solidFill>
                          <a:latin typeface="+mn-lt"/>
                          <a:ea typeface="SimSun" pitchFamily="2" charset="-122"/>
                          <a:cs typeface="+mn-cs"/>
                        </a:rPr>
                        <a:t>B	: Year Y+1 volume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B7C7E"/>
                        </a:solidFill>
                        <a:effectLst/>
                        <a:latin typeface="Arial" charset="0"/>
                      </a:endParaRPr>
                    </a:p>
                  </a:txBody>
                  <a:tcPr marL="72008" marR="72008" marT="72013" marB="72013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777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66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B7C7E"/>
                          </a:solidFill>
                          <a:effectLst/>
                          <a:latin typeface="Arial" charset="0"/>
                        </a:rPr>
                        <a:t>Non CAPEX</a:t>
                      </a:r>
                      <a:endParaRPr kumimoji="0" 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B7C7E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66FF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66FF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500"/>
                        </a:lnSpc>
                        <a:spcBef>
                          <a:spcPts val="200"/>
                        </a:spcBef>
                        <a:tabLst>
                          <a:tab pos="357188" algn="l"/>
                        </a:tabLst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72008" marR="72008" marT="72013" marB="72013"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66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i="0" kern="1200" dirty="0" smtClean="0">
                          <a:solidFill>
                            <a:srgbClr val="00B0F0"/>
                          </a:solidFill>
                          <a:latin typeface="+mn-lt"/>
                          <a:ea typeface="+mn-ea"/>
                          <a:cs typeface="+mn-cs"/>
                        </a:rPr>
                        <a:t>(A – B) x V</a:t>
                      </a:r>
                      <a:endParaRPr lang="en-US" sz="1400" b="1" i="0" kern="1200" dirty="0" smtClean="0">
                        <a:solidFill>
                          <a:srgbClr val="00B0F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lnSpc>
                          <a:spcPts val="1500"/>
                        </a:lnSpc>
                        <a:spcBef>
                          <a:spcPts val="200"/>
                        </a:spcBef>
                        <a:tabLst>
                          <a:tab pos="357188" algn="l"/>
                        </a:tabLst>
                      </a:pPr>
                      <a:r>
                        <a:rPr lang="en-GB" sz="1200" i="0" kern="1200" dirty="0" smtClean="0">
                          <a:solidFill>
                            <a:srgbClr val="7B7C7E"/>
                          </a:solidFill>
                          <a:latin typeface="+mn-lt"/>
                          <a:ea typeface="SimSun" pitchFamily="2" charset="-122"/>
                          <a:cs typeface="+mn-cs"/>
                        </a:rPr>
                        <a:t>A 	: Average of qualified offers (&gt;=3 bids)</a:t>
                      </a:r>
                    </a:p>
                    <a:p>
                      <a:pPr algn="l">
                        <a:lnSpc>
                          <a:spcPts val="1500"/>
                        </a:lnSpc>
                        <a:spcBef>
                          <a:spcPts val="200"/>
                        </a:spcBef>
                        <a:tabLst>
                          <a:tab pos="357188" algn="l"/>
                        </a:tabLst>
                      </a:pPr>
                      <a:r>
                        <a:rPr lang="en-GB" sz="1200" i="0" kern="1200" dirty="0" smtClean="0">
                          <a:solidFill>
                            <a:srgbClr val="7B7C7E"/>
                          </a:solidFill>
                          <a:latin typeface="+mn-lt"/>
                          <a:ea typeface="SimSun" pitchFamily="2" charset="-122"/>
                          <a:cs typeface="+mn-cs"/>
                        </a:rPr>
                        <a:t>B	: Price negotiated</a:t>
                      </a:r>
                    </a:p>
                    <a:p>
                      <a:pPr algn="l">
                        <a:lnSpc>
                          <a:spcPts val="1500"/>
                        </a:lnSpc>
                        <a:spcBef>
                          <a:spcPts val="200"/>
                        </a:spcBef>
                        <a:tabLst>
                          <a:tab pos="357188" algn="l"/>
                        </a:tabLst>
                      </a:pPr>
                      <a:r>
                        <a:rPr lang="en-GB" sz="1200" i="0" kern="1200" dirty="0" smtClean="0">
                          <a:solidFill>
                            <a:srgbClr val="7B7C7E"/>
                          </a:solidFill>
                          <a:latin typeface="+mn-lt"/>
                          <a:ea typeface="SimSun" pitchFamily="2" charset="-122"/>
                          <a:cs typeface="+mn-cs"/>
                        </a:rPr>
                        <a:t>V	: Year Y+1 volume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B7C7E"/>
                        </a:solidFill>
                        <a:effectLst/>
                        <a:latin typeface="Arial" charset="0"/>
                      </a:endParaRPr>
                    </a:p>
                  </a:txBody>
                  <a:tcPr marL="72008" marR="72008" marT="72013" marB="72013"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398" name="Rectangle 71"/>
          <p:cNvSpPr>
            <a:spLocks noChangeArrowheads="1"/>
          </p:cNvSpPr>
          <p:nvPr/>
        </p:nvSpPr>
        <p:spPr bwMode="gray">
          <a:xfrm>
            <a:off x="971550" y="6362700"/>
            <a:ext cx="3569888" cy="418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marL="228600" indent="-228600" defTabSz="871538">
              <a:lnSpc>
                <a:spcPct val="86000"/>
              </a:lnSpc>
              <a:buClr>
                <a:schemeClr val="tx1"/>
              </a:buClr>
              <a:buSzPts val="900"/>
              <a:buAutoNum type="arabicParenBoth"/>
            </a:pPr>
            <a:r>
              <a:rPr lang="en-US" sz="1000" dirty="0" smtClean="0">
                <a:solidFill>
                  <a:srgbClr val="7B7C7E"/>
                </a:solidFill>
              </a:rPr>
              <a:t>Market </a:t>
            </a:r>
            <a:r>
              <a:rPr lang="en-US" sz="1000" dirty="0">
                <a:solidFill>
                  <a:srgbClr val="7B7C7E"/>
                </a:solidFill>
              </a:rPr>
              <a:t>= index or price, depending on the product </a:t>
            </a:r>
            <a:r>
              <a:rPr lang="en-US" sz="1000" dirty="0" smtClean="0">
                <a:solidFill>
                  <a:srgbClr val="7B7C7E"/>
                </a:solidFill>
              </a:rPr>
              <a:t>category</a:t>
            </a:r>
          </a:p>
          <a:p>
            <a:pPr lvl="0"/>
            <a:r>
              <a:rPr lang="fr-FR" sz="1000" dirty="0">
                <a:solidFill>
                  <a:srgbClr val="7B7C7E"/>
                </a:solidFill>
              </a:rPr>
              <a:t>*: </a:t>
            </a:r>
            <a:r>
              <a:rPr lang="fr-FR" sz="1000" dirty="0" err="1">
                <a:solidFill>
                  <a:srgbClr val="7B7C7E"/>
                </a:solidFill>
              </a:rPr>
              <a:t>selected</a:t>
            </a:r>
            <a:r>
              <a:rPr lang="fr-FR" sz="1000" dirty="0">
                <a:solidFill>
                  <a:srgbClr val="7B7C7E"/>
                </a:solidFill>
              </a:rPr>
              <a:t> </a:t>
            </a:r>
            <a:r>
              <a:rPr lang="fr-FR" sz="1000" dirty="0" err="1">
                <a:solidFill>
                  <a:srgbClr val="7B7C7E"/>
                </a:solidFill>
              </a:rPr>
              <a:t>rule</a:t>
            </a:r>
            <a:r>
              <a:rPr lang="fr-FR" sz="1000" dirty="0">
                <a:solidFill>
                  <a:srgbClr val="7B7C7E"/>
                </a:solidFill>
              </a:rPr>
              <a:t> for </a:t>
            </a:r>
            <a:r>
              <a:rPr lang="fr-FR" sz="1000" dirty="0" err="1">
                <a:solidFill>
                  <a:srgbClr val="7B7C7E"/>
                </a:solidFill>
              </a:rPr>
              <a:t>Supply</a:t>
            </a:r>
            <a:r>
              <a:rPr lang="fr-FR" sz="1000" dirty="0">
                <a:solidFill>
                  <a:srgbClr val="7B7C7E"/>
                </a:solidFill>
              </a:rPr>
              <a:t> Chain</a:t>
            </a:r>
            <a:endParaRPr lang="en-US" sz="1000" dirty="0">
              <a:solidFill>
                <a:srgbClr val="7B7C7E"/>
              </a:solidFill>
            </a:endParaRPr>
          </a:p>
          <a:p>
            <a:pPr marL="228600" indent="-228600" defTabSz="871538">
              <a:lnSpc>
                <a:spcPct val="86000"/>
              </a:lnSpc>
              <a:buClr>
                <a:schemeClr val="tx1"/>
              </a:buClr>
              <a:buSzPts val="900"/>
              <a:buAutoNum type="arabicParenBoth"/>
            </a:pPr>
            <a:endParaRPr lang="en-US" sz="1000" dirty="0">
              <a:solidFill>
                <a:srgbClr val="7B7C7E"/>
              </a:solidFill>
            </a:endParaRPr>
          </a:p>
        </p:txBody>
      </p:sp>
      <p:sp>
        <p:nvSpPr>
          <p:cNvPr id="13" name="AutoShape 6"/>
          <p:cNvSpPr>
            <a:spLocks noChangeArrowheads="1"/>
          </p:cNvSpPr>
          <p:nvPr/>
        </p:nvSpPr>
        <p:spPr bwMode="auto">
          <a:xfrm>
            <a:off x="3853433" y="1035320"/>
            <a:ext cx="777875" cy="395287"/>
          </a:xfrm>
          <a:prstGeom prst="rect">
            <a:avLst/>
          </a:prstGeom>
          <a:solidFill>
            <a:srgbClr val="009EE0"/>
          </a:solidFill>
          <a:ln w="38100" algn="ctr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ctr">
              <a:defRPr/>
            </a:pPr>
            <a:r>
              <a:rPr lang="en-US" sz="1200" b="1" dirty="0">
                <a:solidFill>
                  <a:schemeClr val="bg1"/>
                </a:solidFill>
                <a:latin typeface="Arial" charset="0"/>
                <a:cs typeface="Arial" charset="0"/>
              </a:rPr>
              <a:t>Rule #1</a:t>
            </a:r>
          </a:p>
        </p:txBody>
      </p:sp>
      <p:sp>
        <p:nvSpPr>
          <p:cNvPr id="14" name="AutoShape 6"/>
          <p:cNvSpPr>
            <a:spLocks noChangeArrowheads="1"/>
          </p:cNvSpPr>
          <p:nvPr/>
        </p:nvSpPr>
        <p:spPr bwMode="auto">
          <a:xfrm>
            <a:off x="3853433" y="2241624"/>
            <a:ext cx="777875" cy="395288"/>
          </a:xfrm>
          <a:prstGeom prst="rect">
            <a:avLst/>
          </a:prstGeom>
          <a:solidFill>
            <a:srgbClr val="009EE0"/>
          </a:solidFill>
          <a:ln w="38100" algn="ctr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ctr">
              <a:defRPr/>
            </a:pPr>
            <a:r>
              <a:rPr lang="en-US" sz="1200" b="1" dirty="0">
                <a:solidFill>
                  <a:schemeClr val="bg1"/>
                </a:solidFill>
                <a:latin typeface="Arial" charset="0"/>
                <a:cs typeface="Arial" charset="0"/>
              </a:rPr>
              <a:t>Rule #2</a:t>
            </a:r>
          </a:p>
        </p:txBody>
      </p:sp>
      <p:sp>
        <p:nvSpPr>
          <p:cNvPr id="15" name="AutoShape 6"/>
          <p:cNvSpPr>
            <a:spLocks noChangeArrowheads="1"/>
          </p:cNvSpPr>
          <p:nvPr/>
        </p:nvSpPr>
        <p:spPr bwMode="auto">
          <a:xfrm>
            <a:off x="3853433" y="3339161"/>
            <a:ext cx="777875" cy="395287"/>
          </a:xfrm>
          <a:prstGeom prst="rect">
            <a:avLst/>
          </a:prstGeom>
          <a:solidFill>
            <a:srgbClr val="009EE0"/>
          </a:solidFill>
          <a:ln w="38100" algn="ctr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ctr">
              <a:defRPr/>
            </a:pPr>
            <a:r>
              <a:rPr lang="en-US" sz="1200" b="1" dirty="0">
                <a:solidFill>
                  <a:schemeClr val="bg1"/>
                </a:solidFill>
                <a:latin typeface="Arial" charset="0"/>
                <a:cs typeface="Arial" charset="0"/>
              </a:rPr>
              <a:t>Rule #3a</a:t>
            </a:r>
          </a:p>
        </p:txBody>
      </p:sp>
      <p:sp>
        <p:nvSpPr>
          <p:cNvPr id="16" name="AutoShape 6"/>
          <p:cNvSpPr>
            <a:spLocks noChangeArrowheads="1"/>
          </p:cNvSpPr>
          <p:nvPr/>
        </p:nvSpPr>
        <p:spPr bwMode="auto">
          <a:xfrm>
            <a:off x="3853433" y="4340783"/>
            <a:ext cx="777875" cy="395287"/>
          </a:xfrm>
          <a:prstGeom prst="rect">
            <a:avLst/>
          </a:prstGeom>
          <a:solidFill>
            <a:srgbClr val="009EE0"/>
          </a:solidFill>
          <a:ln w="38100" algn="ctr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ctr">
              <a:defRPr/>
            </a:pPr>
            <a:r>
              <a:rPr lang="en-US" sz="1200" b="1">
                <a:solidFill>
                  <a:schemeClr val="bg1"/>
                </a:solidFill>
                <a:latin typeface="Arial" charset="0"/>
                <a:cs typeface="Arial" charset="0"/>
              </a:rPr>
              <a:t>Rule #4</a:t>
            </a:r>
          </a:p>
        </p:txBody>
      </p:sp>
      <p:sp>
        <p:nvSpPr>
          <p:cNvPr id="18" name="AutoShape 6"/>
          <p:cNvSpPr>
            <a:spLocks noChangeArrowheads="1"/>
          </p:cNvSpPr>
          <p:nvPr/>
        </p:nvSpPr>
        <p:spPr bwMode="auto">
          <a:xfrm>
            <a:off x="3866133" y="5310673"/>
            <a:ext cx="777875" cy="395287"/>
          </a:xfrm>
          <a:prstGeom prst="rect">
            <a:avLst/>
          </a:prstGeom>
          <a:solidFill>
            <a:srgbClr val="009EE0"/>
          </a:solidFill>
          <a:ln w="38100" algn="ctr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ctr">
              <a:defRPr/>
            </a:pPr>
            <a:r>
              <a:rPr lang="en-US" sz="1200" b="1" dirty="0">
                <a:solidFill>
                  <a:schemeClr val="bg1"/>
                </a:solidFill>
                <a:latin typeface="Arial" charset="0"/>
                <a:cs typeface="Arial" charset="0"/>
              </a:rPr>
              <a:t>Rule #3c</a:t>
            </a:r>
          </a:p>
        </p:txBody>
      </p:sp>
      <p:sp>
        <p:nvSpPr>
          <p:cNvPr id="11" name="Rectangle 45"/>
          <p:cNvSpPr>
            <a:spLocks noChangeArrowheads="1"/>
          </p:cNvSpPr>
          <p:nvPr/>
        </p:nvSpPr>
        <p:spPr bwMode="gray">
          <a:xfrm>
            <a:off x="261565" y="319728"/>
            <a:ext cx="8270875" cy="287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defRPr/>
            </a:pPr>
            <a:r>
              <a:rPr lang="en-GB" sz="2000" b="1" dirty="0">
                <a:solidFill>
                  <a:srgbClr val="009EE0"/>
                </a:solidFill>
                <a:latin typeface="+mj-lt"/>
                <a:ea typeface="+mj-ea"/>
                <a:cs typeface="+mj-cs"/>
              </a:rPr>
              <a:t>Calculation </a:t>
            </a:r>
            <a:r>
              <a:rPr lang="en-GB" sz="2000" b="1" dirty="0" smtClean="0">
                <a:solidFill>
                  <a:srgbClr val="009EE0"/>
                </a:solidFill>
                <a:latin typeface="+mj-lt"/>
                <a:ea typeface="+mj-ea"/>
                <a:cs typeface="+mj-cs"/>
              </a:rPr>
              <a:t>Rules for COST</a:t>
            </a:r>
            <a:endParaRPr lang="en-GB" sz="2000" b="1" dirty="0">
              <a:solidFill>
                <a:srgbClr val="009EE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78730" y="877038"/>
            <a:ext cx="1224918" cy="398500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BE" b="1" dirty="0" smtClean="0">
              <a:solidFill>
                <a:srgbClr val="000000"/>
              </a:solidFill>
            </a:endParaRPr>
          </a:p>
        </p:txBody>
      </p:sp>
      <p:sp>
        <p:nvSpPr>
          <p:cNvPr id="17" name="Shape 318"/>
          <p:cNvSpPr txBox="1"/>
          <p:nvPr/>
        </p:nvSpPr>
        <p:spPr>
          <a:xfrm>
            <a:off x="178730" y="2500606"/>
            <a:ext cx="1515514" cy="56835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SzPct val="25000"/>
            </a:pPr>
            <a:r>
              <a:rPr lang="en-US" sz="1400" dirty="0">
                <a:solidFill>
                  <a:srgbClr val="000000">
                    <a:lumMod val="65000"/>
                    <a:lumOff val="35000"/>
                  </a:srgbClr>
                </a:solidFill>
                <a:latin typeface="Arial"/>
                <a:ea typeface="Arial"/>
                <a:cs typeface="Arial"/>
                <a:sym typeface="Arial"/>
              </a:rPr>
              <a:t>Recurring purchase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78729" y="877038"/>
            <a:ext cx="540000" cy="381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r>
              <a:rPr lang="nl-BE" sz="1000" b="1" dirty="0" smtClean="0">
                <a:solidFill>
                  <a:schemeClr val="bg1"/>
                </a:solidFill>
              </a:rPr>
              <a:t>COST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78730" y="5085184"/>
            <a:ext cx="1224918" cy="8640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BE" b="1" dirty="0" smtClean="0">
              <a:solidFill>
                <a:srgbClr val="000000"/>
              </a:solidFill>
            </a:endParaRPr>
          </a:p>
        </p:txBody>
      </p:sp>
      <p:sp>
        <p:nvSpPr>
          <p:cNvPr id="22" name="Shape 318"/>
          <p:cNvSpPr txBox="1"/>
          <p:nvPr/>
        </p:nvSpPr>
        <p:spPr>
          <a:xfrm>
            <a:off x="178730" y="5452934"/>
            <a:ext cx="1515514" cy="56835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SzPct val="25000"/>
            </a:pPr>
            <a:r>
              <a:rPr lang="en-US" sz="1400" dirty="0">
                <a:solidFill>
                  <a:srgbClr val="000000">
                    <a:lumMod val="65000"/>
                    <a:lumOff val="35000"/>
                  </a:srgbClr>
                </a:solidFill>
                <a:latin typeface="Arial"/>
                <a:ea typeface="Arial"/>
                <a:cs typeface="Arial"/>
                <a:sym typeface="Arial"/>
              </a:rPr>
              <a:t>Non recurring purchase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78729" y="5085185"/>
            <a:ext cx="540000" cy="381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r>
              <a:rPr lang="nl-BE" sz="1000" b="1" dirty="0" smtClean="0">
                <a:solidFill>
                  <a:schemeClr val="bg1"/>
                </a:solidFill>
              </a:rPr>
              <a:t>COST</a:t>
            </a:r>
          </a:p>
        </p:txBody>
      </p:sp>
      <p:cxnSp>
        <p:nvCxnSpPr>
          <p:cNvPr id="25" name="Straight Connector 16"/>
          <p:cNvCxnSpPr/>
          <p:nvPr/>
        </p:nvCxnSpPr>
        <p:spPr>
          <a:xfrm>
            <a:off x="144016" y="5013176"/>
            <a:ext cx="8640000" cy="0"/>
          </a:xfrm>
          <a:prstGeom prst="line">
            <a:avLst/>
          </a:prstGeom>
          <a:ln w="9525" cap="rnd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16"/>
          <p:cNvCxnSpPr/>
          <p:nvPr/>
        </p:nvCxnSpPr>
        <p:spPr>
          <a:xfrm>
            <a:off x="144016" y="6021288"/>
            <a:ext cx="8640000" cy="0"/>
          </a:xfrm>
          <a:prstGeom prst="line">
            <a:avLst/>
          </a:prstGeom>
          <a:ln w="9525" cap="rnd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16"/>
          <p:cNvCxnSpPr/>
          <p:nvPr/>
        </p:nvCxnSpPr>
        <p:spPr>
          <a:xfrm>
            <a:off x="144016" y="764704"/>
            <a:ext cx="8640000" cy="0"/>
          </a:xfrm>
          <a:prstGeom prst="line">
            <a:avLst/>
          </a:prstGeom>
          <a:ln w="9525" cap="rnd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ZoneTexte 2"/>
          <p:cNvSpPr txBox="1"/>
          <p:nvPr/>
        </p:nvSpPr>
        <p:spPr>
          <a:xfrm>
            <a:off x="3347864" y="1035320"/>
            <a:ext cx="5055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solidFill>
                  <a:srgbClr val="009EE0"/>
                </a:solidFill>
              </a:rPr>
              <a:t>*</a:t>
            </a:r>
            <a:endParaRPr lang="en-US" sz="2800" dirty="0">
              <a:solidFill>
                <a:srgbClr val="009EE0"/>
              </a:solidFill>
            </a:endParaRPr>
          </a:p>
        </p:txBody>
      </p:sp>
      <p:sp>
        <p:nvSpPr>
          <p:cNvPr id="30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4017" y="6309320"/>
            <a:ext cx="432164" cy="360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36D3538-E6F5-4FCE-BA67-805E68B46AF7}" type="slidenum">
              <a:rPr lang="nl-BE" sz="1600" smtClean="0">
                <a:solidFill>
                  <a:srgbClr val="7B7C7E"/>
                </a:solidFill>
              </a:rPr>
              <a:t>6</a:t>
            </a:fld>
            <a:endParaRPr lang="nl-BE" sz="1600" dirty="0">
              <a:solidFill>
                <a:srgbClr val="7B7C7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833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au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9114669"/>
              </p:ext>
            </p:extLst>
          </p:nvPr>
        </p:nvGraphicFramePr>
        <p:xfrm>
          <a:off x="323528" y="611755"/>
          <a:ext cx="8424936" cy="54799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6234"/>
                <a:gridCol w="1494166"/>
                <a:gridCol w="1440160"/>
                <a:gridCol w="3384376"/>
              </a:tblGrid>
              <a:tr h="1807496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noProof="0" dirty="0" smtClean="0">
                          <a:solidFill>
                            <a:srgbClr val="7B7C7E"/>
                          </a:solidFill>
                        </a:rPr>
                        <a:t>Price Y </a:t>
                      </a:r>
                      <a:r>
                        <a:rPr lang="en-US" sz="1200" noProof="0" dirty="0" smtClean="0">
                          <a:solidFill>
                            <a:srgbClr val="7B7C7E"/>
                          </a:solidFill>
                        </a:rPr>
                        <a:t>&lt; </a:t>
                      </a:r>
                      <a:r>
                        <a:rPr lang="en-US" sz="1200" noProof="0" dirty="0" smtClean="0">
                          <a:solidFill>
                            <a:srgbClr val="00ADEA"/>
                          </a:solidFill>
                        </a:rPr>
                        <a:t>Negotiated price  </a:t>
                      </a:r>
                      <a:r>
                        <a:rPr lang="en-US" sz="1200" noProof="0" dirty="0" smtClean="0">
                          <a:solidFill>
                            <a:srgbClr val="7B7C7E"/>
                          </a:solidFill>
                        </a:rPr>
                        <a:t>&lt; </a:t>
                      </a:r>
                      <a:r>
                        <a:rPr lang="en-US" sz="1200" b="0" noProof="0" dirty="0" smtClean="0">
                          <a:solidFill>
                            <a:srgbClr val="7B7C7E"/>
                          </a:solidFill>
                        </a:rPr>
                        <a:t>Reference Price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noProof="0" dirty="0" smtClean="0">
                        <a:solidFill>
                          <a:srgbClr val="7B7C7E"/>
                        </a:solidFill>
                      </a:endParaRPr>
                    </a:p>
                    <a:p>
                      <a:pPr algn="ctr"/>
                      <a:r>
                        <a:rPr lang="en-US" sz="1600" b="0" noProof="0" dirty="0" smtClean="0">
                          <a:solidFill>
                            <a:srgbClr val="7B7C7E"/>
                          </a:solidFill>
                        </a:rPr>
                        <a:t>Cost Avoidance</a:t>
                      </a:r>
                      <a:endParaRPr lang="en-US" sz="1600" b="0" noProof="0" dirty="0">
                        <a:solidFill>
                          <a:srgbClr val="7B7C7E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spcBef>
                          <a:spcPts val="600"/>
                        </a:spcBef>
                        <a:buFont typeface="Arial" pitchFamily="34" charset="0"/>
                        <a:buChar char="•"/>
                      </a:pPr>
                      <a:endParaRPr lang="en-US" sz="1400" dirty="0" smtClean="0">
                        <a:solidFill>
                          <a:srgbClr val="7B7C7E"/>
                        </a:solidFill>
                      </a:endParaRPr>
                    </a:p>
                    <a:p>
                      <a:pPr marL="0" lvl="0" indent="0">
                        <a:spcBef>
                          <a:spcPts val="600"/>
                        </a:spcBef>
                        <a:buFont typeface="Arial" pitchFamily="34" charset="0"/>
                        <a:buNone/>
                      </a:pPr>
                      <a:r>
                        <a:rPr lang="en-US" sz="1200" b="1" baseline="0" dirty="0" smtClean="0">
                          <a:solidFill>
                            <a:srgbClr val="7B7C7E"/>
                          </a:solidFill>
                        </a:rPr>
                        <a:t>Ref. price is &gt;3% compared with Y: </a:t>
                      </a:r>
                    </a:p>
                    <a:p>
                      <a:pPr marL="446088" lvl="1" indent="-180975">
                        <a:spcBef>
                          <a:spcPts val="600"/>
                        </a:spcBef>
                        <a:buFont typeface="Arial" pitchFamily="34" charset="0"/>
                        <a:buChar char="-"/>
                      </a:pPr>
                      <a:r>
                        <a:rPr lang="en-US" sz="1200" b="1" baseline="0" dirty="0" smtClean="0">
                          <a:solidFill>
                            <a:srgbClr val="7B7C7E"/>
                          </a:solidFill>
                        </a:rPr>
                        <a:t>Rule#3a need to be applied. </a:t>
                      </a:r>
                    </a:p>
                    <a:p>
                      <a:pPr marL="446088" lvl="1" indent="-180975">
                        <a:spcBef>
                          <a:spcPts val="600"/>
                        </a:spcBef>
                        <a:buFont typeface="Arial" pitchFamily="34" charset="0"/>
                        <a:buChar char="-"/>
                      </a:pPr>
                      <a:r>
                        <a:rPr lang="en-US" sz="1200" b="1" baseline="0" dirty="0" smtClean="0">
                          <a:solidFill>
                            <a:srgbClr val="7B7C7E"/>
                          </a:solidFill>
                        </a:rPr>
                        <a:t>Benefit = </a:t>
                      </a:r>
                      <a:r>
                        <a:rPr lang="en-US" sz="1200" b="0" baseline="0" dirty="0" smtClean="0">
                          <a:solidFill>
                            <a:srgbClr val="7B7C7E"/>
                          </a:solidFill>
                        </a:rPr>
                        <a:t>Ref price </a:t>
                      </a:r>
                      <a:r>
                        <a:rPr lang="en-US" sz="1200" b="0" baseline="0" dirty="0" err="1" smtClean="0">
                          <a:solidFill>
                            <a:srgbClr val="7B7C7E"/>
                          </a:solidFill>
                        </a:rPr>
                        <a:t>vs</a:t>
                      </a:r>
                      <a:r>
                        <a:rPr lang="en-US" sz="1200" b="0" baseline="0" dirty="0" smtClean="0">
                          <a:solidFill>
                            <a:srgbClr val="7B7C7E"/>
                          </a:solidFill>
                        </a:rPr>
                        <a:t> new negotiation.</a:t>
                      </a:r>
                    </a:p>
                    <a:p>
                      <a:pPr marL="265113" lvl="1" indent="0">
                        <a:spcBef>
                          <a:spcPts val="600"/>
                        </a:spcBef>
                        <a:buFont typeface="Arial" pitchFamily="34" charset="0"/>
                        <a:buNone/>
                      </a:pPr>
                      <a:endParaRPr lang="en-US" sz="1200" b="1" baseline="0" dirty="0" smtClean="0">
                        <a:solidFill>
                          <a:srgbClr val="7B7C7E"/>
                        </a:solidFill>
                      </a:endParaRPr>
                    </a:p>
                  </a:txBody>
                  <a:tcPr marR="36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64912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noProof="0" dirty="0" smtClean="0">
                          <a:solidFill>
                            <a:srgbClr val="00ADEA"/>
                          </a:solidFill>
                        </a:rPr>
                        <a:t>Negotiated price </a:t>
                      </a:r>
                      <a:r>
                        <a:rPr lang="en-US" sz="1200" b="1" noProof="0" dirty="0" smtClean="0">
                          <a:solidFill>
                            <a:srgbClr val="7B7C7E"/>
                          </a:solidFill>
                        </a:rPr>
                        <a:t>&lt; </a:t>
                      </a:r>
                      <a:r>
                        <a:rPr lang="en-US" sz="1200" noProof="0" dirty="0" smtClean="0">
                          <a:solidFill>
                            <a:srgbClr val="7B7C7E"/>
                          </a:solidFill>
                        </a:rPr>
                        <a:t>Price Y&lt; </a:t>
                      </a:r>
                      <a:r>
                        <a:rPr lang="en-US" sz="1200" b="0" noProof="0" dirty="0" smtClean="0">
                          <a:solidFill>
                            <a:srgbClr val="7B7C7E"/>
                          </a:solidFill>
                        </a:rPr>
                        <a:t>Reference Price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noProof="0" dirty="0" smtClean="0">
                        <a:solidFill>
                          <a:srgbClr val="7B7C7E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 smtClean="0">
                          <a:solidFill>
                            <a:srgbClr val="7B7C7E"/>
                          </a:solidFill>
                        </a:rPr>
                        <a:t>Cost Reduction </a:t>
                      </a:r>
                    </a:p>
                    <a:p>
                      <a:pPr algn="ctr"/>
                      <a:endParaRPr lang="en-US" noProof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lvl="0" indent="-192087">
                        <a:spcBef>
                          <a:spcPts val="600"/>
                        </a:spcBef>
                        <a:buFont typeface="Arial" pitchFamily="34" charset="0"/>
                        <a:buChar char="•"/>
                      </a:pPr>
                      <a:r>
                        <a:rPr lang="en-US" sz="1200" b="1" baseline="0" dirty="0" smtClean="0">
                          <a:solidFill>
                            <a:srgbClr val="7B7C7E"/>
                          </a:solidFill>
                        </a:rPr>
                        <a:t>Ref. price is &gt;3% compared with Y: </a:t>
                      </a:r>
                    </a:p>
                    <a:p>
                      <a:pPr marL="446088" lvl="1" indent="-180975">
                        <a:spcBef>
                          <a:spcPts val="600"/>
                        </a:spcBef>
                        <a:buFont typeface="Arial" pitchFamily="34" charset="0"/>
                        <a:buChar char="-"/>
                      </a:pPr>
                      <a:r>
                        <a:rPr lang="en-US" sz="1200" b="1" baseline="0" dirty="0" smtClean="0">
                          <a:solidFill>
                            <a:srgbClr val="7B7C7E"/>
                          </a:solidFill>
                        </a:rPr>
                        <a:t>Rule#3a need to be applied. </a:t>
                      </a:r>
                    </a:p>
                    <a:p>
                      <a:pPr marL="446088" lvl="1" indent="-180975">
                        <a:spcBef>
                          <a:spcPts val="600"/>
                        </a:spcBef>
                        <a:buFont typeface="Arial" pitchFamily="34" charset="0"/>
                        <a:buChar char="-"/>
                      </a:pPr>
                      <a:r>
                        <a:rPr lang="en-US" sz="1200" b="1" baseline="0" dirty="0" smtClean="0">
                          <a:solidFill>
                            <a:srgbClr val="7B7C7E"/>
                          </a:solidFill>
                        </a:rPr>
                        <a:t>Benefit = </a:t>
                      </a:r>
                      <a:r>
                        <a:rPr lang="en-US" sz="1200" b="0" baseline="0" dirty="0" smtClean="0">
                          <a:solidFill>
                            <a:srgbClr val="7B7C7E"/>
                          </a:solidFill>
                        </a:rPr>
                        <a:t>Ref price </a:t>
                      </a:r>
                      <a:r>
                        <a:rPr lang="en-US" sz="1200" b="0" baseline="0" dirty="0" err="1" smtClean="0">
                          <a:solidFill>
                            <a:srgbClr val="7B7C7E"/>
                          </a:solidFill>
                        </a:rPr>
                        <a:t>vs</a:t>
                      </a:r>
                      <a:r>
                        <a:rPr lang="en-US" sz="1200" b="0" baseline="0" dirty="0" smtClean="0">
                          <a:solidFill>
                            <a:srgbClr val="7B7C7E"/>
                          </a:solidFill>
                        </a:rPr>
                        <a:t> new negotiation.</a:t>
                      </a:r>
                    </a:p>
                    <a:p>
                      <a:pPr marL="446088" lvl="1" indent="-180975">
                        <a:spcBef>
                          <a:spcPts val="600"/>
                        </a:spcBef>
                        <a:buFont typeface="Arial" pitchFamily="34" charset="0"/>
                        <a:buChar char="-"/>
                      </a:pPr>
                      <a:endParaRPr lang="en-US" sz="1200" b="0" baseline="0" dirty="0" smtClean="0">
                        <a:solidFill>
                          <a:srgbClr val="7B7C7E"/>
                        </a:solidFill>
                      </a:endParaRPr>
                    </a:p>
                    <a:p>
                      <a:pPr marL="0" lvl="0" indent="-192087">
                        <a:spcBef>
                          <a:spcPts val="600"/>
                        </a:spcBef>
                        <a:buFont typeface="Arial" pitchFamily="34" charset="0"/>
                        <a:buChar char="•"/>
                      </a:pPr>
                      <a:r>
                        <a:rPr lang="en-US" sz="1200" b="1" baseline="0" dirty="0" smtClean="0">
                          <a:solidFill>
                            <a:srgbClr val="7B7C7E"/>
                          </a:solidFill>
                        </a:rPr>
                        <a:t>Ref. price is &lt;3% compared with Y: </a:t>
                      </a:r>
                    </a:p>
                    <a:p>
                      <a:pPr marL="446088" lvl="1" indent="-180975">
                        <a:spcBef>
                          <a:spcPts val="600"/>
                        </a:spcBef>
                        <a:buFont typeface="Arial" pitchFamily="34" charset="0"/>
                        <a:buChar char="-"/>
                      </a:pPr>
                      <a:r>
                        <a:rPr lang="en-US" sz="1200" b="1" baseline="0" dirty="0" smtClean="0">
                          <a:solidFill>
                            <a:srgbClr val="7B7C7E"/>
                          </a:solidFill>
                        </a:rPr>
                        <a:t>Rule#1 need to be applied. </a:t>
                      </a:r>
                    </a:p>
                    <a:p>
                      <a:pPr marL="446088" lvl="1" indent="-180975">
                        <a:spcBef>
                          <a:spcPts val="600"/>
                        </a:spcBef>
                        <a:buFont typeface="Arial" pitchFamily="34" charset="0"/>
                        <a:buChar char="-"/>
                      </a:pPr>
                      <a:r>
                        <a:rPr lang="en-US" sz="1200" b="1" baseline="0" dirty="0" smtClean="0">
                          <a:solidFill>
                            <a:srgbClr val="7B7C7E"/>
                          </a:solidFill>
                        </a:rPr>
                        <a:t>Benefit = </a:t>
                      </a:r>
                      <a:r>
                        <a:rPr lang="en-US" sz="1200" b="0" baseline="0" dirty="0" smtClean="0">
                          <a:solidFill>
                            <a:srgbClr val="7B7C7E"/>
                          </a:solidFill>
                        </a:rPr>
                        <a:t>Price Y </a:t>
                      </a:r>
                      <a:r>
                        <a:rPr lang="en-US" sz="1200" b="0" baseline="0" dirty="0" err="1" smtClean="0">
                          <a:solidFill>
                            <a:srgbClr val="7B7C7E"/>
                          </a:solidFill>
                        </a:rPr>
                        <a:t>vs</a:t>
                      </a:r>
                      <a:r>
                        <a:rPr lang="en-US" sz="1200" b="0" baseline="0" dirty="0" smtClean="0">
                          <a:solidFill>
                            <a:srgbClr val="7B7C7E"/>
                          </a:solidFill>
                        </a:rPr>
                        <a:t> new negotiation.</a:t>
                      </a:r>
                    </a:p>
                  </a:txBody>
                  <a:tcPr marR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7496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noProof="0" dirty="0" smtClean="0">
                          <a:solidFill>
                            <a:srgbClr val="00ADEA"/>
                          </a:solidFill>
                        </a:rPr>
                        <a:t>Negotiated price</a:t>
                      </a:r>
                      <a:r>
                        <a:rPr lang="en-US" sz="1200" b="1" noProof="0" dirty="0" smtClean="0">
                          <a:solidFill>
                            <a:srgbClr val="3DB5EB"/>
                          </a:solidFill>
                        </a:rPr>
                        <a:t> </a:t>
                      </a:r>
                      <a:r>
                        <a:rPr lang="en-US" sz="1200" b="1" noProof="0" dirty="0" smtClean="0">
                          <a:solidFill>
                            <a:srgbClr val="7B7C7E"/>
                          </a:solidFill>
                        </a:rPr>
                        <a:t>&lt;</a:t>
                      </a:r>
                      <a:r>
                        <a:rPr lang="en-US" sz="1200" b="1" baseline="0" noProof="0" dirty="0" smtClean="0">
                          <a:solidFill>
                            <a:srgbClr val="7B7C7E"/>
                          </a:solidFill>
                        </a:rPr>
                        <a:t> </a:t>
                      </a:r>
                      <a:r>
                        <a:rPr lang="en-US" sz="1200" b="0" noProof="0" dirty="0" smtClean="0">
                          <a:solidFill>
                            <a:srgbClr val="7B7C7E"/>
                          </a:solidFill>
                        </a:rPr>
                        <a:t>Reference Price</a:t>
                      </a:r>
                      <a:r>
                        <a:rPr lang="en-US" sz="1200" b="0" baseline="0" noProof="0" dirty="0" smtClean="0">
                          <a:solidFill>
                            <a:srgbClr val="7B7C7E"/>
                          </a:solidFill>
                        </a:rPr>
                        <a:t> &lt; Price Y</a:t>
                      </a:r>
                      <a:endParaRPr lang="en-US" sz="1200" b="0" noProof="0" dirty="0" smtClean="0">
                        <a:solidFill>
                          <a:srgbClr val="7B7C7E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noProof="0" dirty="0" smtClean="0">
                        <a:solidFill>
                          <a:srgbClr val="7B7C7E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 smtClean="0">
                          <a:solidFill>
                            <a:srgbClr val="7B7C7E"/>
                          </a:solidFill>
                        </a:rPr>
                        <a:t>Cost</a:t>
                      </a:r>
                      <a:r>
                        <a:rPr lang="en-US" sz="1200" noProof="0" dirty="0" smtClean="0">
                          <a:solidFill>
                            <a:srgbClr val="7B7C7E"/>
                          </a:solidFill>
                        </a:rPr>
                        <a:t> </a:t>
                      </a:r>
                      <a:r>
                        <a:rPr lang="en-US" sz="1600" noProof="0" dirty="0" smtClean="0">
                          <a:solidFill>
                            <a:srgbClr val="7B7C7E"/>
                          </a:solidFill>
                        </a:rPr>
                        <a:t>Reduction</a:t>
                      </a:r>
                    </a:p>
                    <a:p>
                      <a:pPr algn="ctr"/>
                      <a:endParaRPr lang="en-US" noProof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en-US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54" name="Connecteur droit 53"/>
          <p:cNvCxnSpPr/>
          <p:nvPr/>
        </p:nvCxnSpPr>
        <p:spPr>
          <a:xfrm>
            <a:off x="1602980" y="4572346"/>
            <a:ext cx="10000" cy="151201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52"/>
          <p:cNvCxnSpPr/>
          <p:nvPr/>
        </p:nvCxnSpPr>
        <p:spPr>
          <a:xfrm>
            <a:off x="1589562" y="2834846"/>
            <a:ext cx="10000" cy="136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2464" y="95448"/>
            <a:ext cx="8351838" cy="710100"/>
          </a:xfrm>
        </p:spPr>
        <p:txBody>
          <a:bodyPr>
            <a:normAutofit/>
          </a:bodyPr>
          <a:lstStyle/>
          <a:p>
            <a:r>
              <a:rPr lang="en-US" dirty="0" smtClean="0"/>
              <a:t>How to measure benefit for </a:t>
            </a:r>
            <a:r>
              <a:rPr lang="en-US" dirty="0"/>
              <a:t>Rule #</a:t>
            </a:r>
            <a:r>
              <a:rPr lang="en-US" dirty="0" smtClean="0"/>
              <a:t>3a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0" name="ZoneTexte 79"/>
          <p:cNvSpPr txBox="1"/>
          <p:nvPr/>
        </p:nvSpPr>
        <p:spPr>
          <a:xfrm>
            <a:off x="1799838" y="5902455"/>
            <a:ext cx="859471" cy="2539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tx2"/>
                </a:solidFill>
              </a:rPr>
              <a:t>Year </a:t>
            </a:r>
            <a:r>
              <a:rPr lang="en-US" sz="1050" b="1" dirty="0" smtClean="0">
                <a:solidFill>
                  <a:schemeClr val="tx2"/>
                </a:solidFill>
              </a:rPr>
              <a:t>Y+1</a:t>
            </a:r>
            <a:endParaRPr lang="en-US" sz="1050" b="1" dirty="0">
              <a:solidFill>
                <a:schemeClr val="tx2"/>
              </a:solidFill>
            </a:endParaRPr>
          </a:p>
        </p:txBody>
      </p:sp>
      <p:cxnSp>
        <p:nvCxnSpPr>
          <p:cNvPr id="82" name="Connecteur droit 81"/>
          <p:cNvCxnSpPr/>
          <p:nvPr/>
        </p:nvCxnSpPr>
        <p:spPr>
          <a:xfrm>
            <a:off x="587972" y="5835451"/>
            <a:ext cx="207133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ZoneTexte 82"/>
          <p:cNvSpPr txBox="1"/>
          <p:nvPr/>
        </p:nvSpPr>
        <p:spPr>
          <a:xfrm>
            <a:off x="742877" y="5902455"/>
            <a:ext cx="78615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>
                <a:solidFill>
                  <a:schemeClr val="tx2"/>
                </a:solidFill>
              </a:rPr>
              <a:t>Year Y</a:t>
            </a:r>
            <a:endParaRPr lang="en-US" sz="1050" b="1" dirty="0">
              <a:solidFill>
                <a:schemeClr val="tx2"/>
              </a:solidFill>
            </a:endParaRPr>
          </a:p>
        </p:txBody>
      </p:sp>
      <p:cxnSp>
        <p:nvCxnSpPr>
          <p:cNvPr id="84" name="Connecteur droit 83"/>
          <p:cNvCxnSpPr/>
          <p:nvPr/>
        </p:nvCxnSpPr>
        <p:spPr>
          <a:xfrm>
            <a:off x="584522" y="4680103"/>
            <a:ext cx="1025669" cy="0"/>
          </a:xfrm>
          <a:prstGeom prst="line">
            <a:avLst/>
          </a:prstGeom>
          <a:ln w="28575">
            <a:solidFill>
              <a:schemeClr val="tx2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necteur droit 84"/>
          <p:cNvCxnSpPr/>
          <p:nvPr/>
        </p:nvCxnSpPr>
        <p:spPr>
          <a:xfrm>
            <a:off x="1606741" y="4986250"/>
            <a:ext cx="1031276" cy="0"/>
          </a:xfrm>
          <a:prstGeom prst="line">
            <a:avLst/>
          </a:prstGeom>
          <a:ln w="28575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necteur droit 85"/>
          <p:cNvCxnSpPr/>
          <p:nvPr/>
        </p:nvCxnSpPr>
        <p:spPr>
          <a:xfrm>
            <a:off x="1623640" y="5358874"/>
            <a:ext cx="1351485" cy="5408"/>
          </a:xfrm>
          <a:prstGeom prst="line">
            <a:avLst/>
          </a:prstGeom>
          <a:ln w="28575">
            <a:solidFill>
              <a:srgbClr val="3DB5E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ZoneTexte 86"/>
          <p:cNvSpPr txBox="1"/>
          <p:nvPr/>
        </p:nvSpPr>
        <p:spPr>
          <a:xfrm>
            <a:off x="-57055" y="4994951"/>
            <a:ext cx="1670035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900" b="1"/>
            </a:lvl1pPr>
          </a:lstStyle>
          <a:p>
            <a:r>
              <a:rPr lang="en-US" dirty="0">
                <a:solidFill>
                  <a:srgbClr val="00B050"/>
                </a:solidFill>
              </a:rPr>
              <a:t>Weighted average </a:t>
            </a:r>
            <a:r>
              <a:rPr lang="en-US" dirty="0" smtClean="0">
                <a:solidFill>
                  <a:srgbClr val="00B050"/>
                </a:solidFill>
              </a:rPr>
              <a:t>Offers =</a:t>
            </a:r>
            <a:endParaRPr lang="en-US" dirty="0">
              <a:solidFill>
                <a:srgbClr val="00B050"/>
              </a:solidFill>
            </a:endParaRPr>
          </a:p>
          <a:p>
            <a:r>
              <a:rPr lang="en-US" dirty="0" smtClean="0">
                <a:solidFill>
                  <a:srgbClr val="00B050"/>
                </a:solidFill>
              </a:rPr>
              <a:t>Reference Price</a:t>
            </a:r>
            <a:endParaRPr lang="en-US" dirty="0">
              <a:solidFill>
                <a:srgbClr val="00B050"/>
              </a:solidFill>
            </a:endParaRPr>
          </a:p>
        </p:txBody>
      </p:sp>
      <p:cxnSp>
        <p:nvCxnSpPr>
          <p:cNvPr id="88" name="Connecteur droit avec flèche 87"/>
          <p:cNvCxnSpPr/>
          <p:nvPr/>
        </p:nvCxnSpPr>
        <p:spPr>
          <a:xfrm flipH="1">
            <a:off x="2638017" y="4966521"/>
            <a:ext cx="0" cy="397761"/>
          </a:xfrm>
          <a:prstGeom prst="straightConnector1">
            <a:avLst/>
          </a:prstGeom>
          <a:ln w="28575">
            <a:solidFill>
              <a:srgbClr val="00B0F0"/>
            </a:solidFill>
            <a:prstDash val="solid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necteur droit 88"/>
          <p:cNvCxnSpPr/>
          <p:nvPr/>
        </p:nvCxnSpPr>
        <p:spPr>
          <a:xfrm>
            <a:off x="1610191" y="4680103"/>
            <a:ext cx="1027826" cy="0"/>
          </a:xfrm>
          <a:prstGeom prst="line">
            <a:avLst/>
          </a:prstGeom>
          <a:ln w="28575">
            <a:solidFill>
              <a:schemeClr val="tx2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ZoneTexte 92"/>
          <p:cNvSpPr txBox="1"/>
          <p:nvPr/>
        </p:nvSpPr>
        <p:spPr>
          <a:xfrm>
            <a:off x="2677332" y="5405710"/>
            <a:ext cx="106988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900" b="1"/>
            </a:lvl1pPr>
          </a:lstStyle>
          <a:p>
            <a:r>
              <a:rPr lang="en-US" dirty="0" smtClean="0">
                <a:solidFill>
                  <a:srgbClr val="33AED9"/>
                </a:solidFill>
              </a:rPr>
              <a:t>Price Y+1 =</a:t>
            </a:r>
          </a:p>
          <a:p>
            <a:r>
              <a:rPr lang="en-US" dirty="0" smtClean="0">
                <a:solidFill>
                  <a:srgbClr val="33AED9"/>
                </a:solidFill>
              </a:rPr>
              <a:t>New conditions</a:t>
            </a:r>
            <a:endParaRPr lang="en-US" dirty="0">
              <a:solidFill>
                <a:srgbClr val="33AED9"/>
              </a:solidFill>
            </a:endParaRPr>
          </a:p>
        </p:txBody>
      </p:sp>
      <p:sp>
        <p:nvSpPr>
          <p:cNvPr id="109" name="ZoneTexte 108"/>
          <p:cNvSpPr txBox="1"/>
          <p:nvPr/>
        </p:nvSpPr>
        <p:spPr>
          <a:xfrm>
            <a:off x="1839154" y="2141907"/>
            <a:ext cx="859471" cy="2539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tx2"/>
                </a:solidFill>
              </a:rPr>
              <a:t>Year </a:t>
            </a:r>
            <a:r>
              <a:rPr lang="en-US" sz="1050" b="1" dirty="0" smtClean="0">
                <a:solidFill>
                  <a:schemeClr val="tx2"/>
                </a:solidFill>
              </a:rPr>
              <a:t>Y+1</a:t>
            </a:r>
            <a:endParaRPr lang="en-US" sz="1050" b="1" dirty="0">
              <a:solidFill>
                <a:schemeClr val="tx2"/>
              </a:solidFill>
            </a:endParaRPr>
          </a:p>
        </p:txBody>
      </p:sp>
      <p:cxnSp>
        <p:nvCxnSpPr>
          <p:cNvPr id="110" name="Connecteur droit 109"/>
          <p:cNvCxnSpPr/>
          <p:nvPr/>
        </p:nvCxnSpPr>
        <p:spPr>
          <a:xfrm>
            <a:off x="1636057" y="910421"/>
            <a:ext cx="10000" cy="136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Connecteur droit 110"/>
          <p:cNvCxnSpPr/>
          <p:nvPr/>
        </p:nvCxnSpPr>
        <p:spPr>
          <a:xfrm>
            <a:off x="627288" y="2074904"/>
            <a:ext cx="207133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ZoneTexte 111"/>
          <p:cNvSpPr txBox="1"/>
          <p:nvPr/>
        </p:nvSpPr>
        <p:spPr>
          <a:xfrm>
            <a:off x="782193" y="2141907"/>
            <a:ext cx="78615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>
                <a:solidFill>
                  <a:schemeClr val="tx2"/>
                </a:solidFill>
              </a:rPr>
              <a:t>Year Y</a:t>
            </a:r>
            <a:endParaRPr lang="en-US" sz="1050" b="1" dirty="0">
              <a:solidFill>
                <a:schemeClr val="tx2"/>
              </a:solidFill>
            </a:endParaRPr>
          </a:p>
        </p:txBody>
      </p:sp>
      <p:cxnSp>
        <p:nvCxnSpPr>
          <p:cNvPr id="113" name="Connecteur droit 112"/>
          <p:cNvCxnSpPr/>
          <p:nvPr/>
        </p:nvCxnSpPr>
        <p:spPr>
          <a:xfrm>
            <a:off x="623838" y="1840249"/>
            <a:ext cx="1025669" cy="0"/>
          </a:xfrm>
          <a:prstGeom prst="line">
            <a:avLst/>
          </a:prstGeom>
          <a:ln w="28575">
            <a:solidFill>
              <a:schemeClr val="tx2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onnecteur droit 113"/>
          <p:cNvCxnSpPr/>
          <p:nvPr/>
        </p:nvCxnSpPr>
        <p:spPr>
          <a:xfrm>
            <a:off x="1646057" y="1066853"/>
            <a:ext cx="1031276" cy="0"/>
          </a:xfrm>
          <a:prstGeom prst="line">
            <a:avLst/>
          </a:prstGeom>
          <a:ln w="28575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Connecteur droit 114"/>
          <p:cNvCxnSpPr/>
          <p:nvPr/>
        </p:nvCxnSpPr>
        <p:spPr>
          <a:xfrm>
            <a:off x="1662956" y="1424473"/>
            <a:ext cx="1351485" cy="5408"/>
          </a:xfrm>
          <a:prstGeom prst="line">
            <a:avLst/>
          </a:prstGeom>
          <a:ln w="28575">
            <a:solidFill>
              <a:srgbClr val="3DB5E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ZoneTexte 115"/>
          <p:cNvSpPr txBox="1"/>
          <p:nvPr/>
        </p:nvSpPr>
        <p:spPr>
          <a:xfrm>
            <a:off x="829421" y="548680"/>
            <a:ext cx="1643919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900" b="1"/>
            </a:lvl1pPr>
          </a:lstStyle>
          <a:p>
            <a:r>
              <a:rPr lang="en-US" dirty="0">
                <a:solidFill>
                  <a:srgbClr val="00B050"/>
                </a:solidFill>
              </a:rPr>
              <a:t>Weighted average </a:t>
            </a:r>
            <a:r>
              <a:rPr lang="en-US" dirty="0" smtClean="0">
                <a:solidFill>
                  <a:srgbClr val="00B050"/>
                </a:solidFill>
              </a:rPr>
              <a:t>Offers =</a:t>
            </a:r>
            <a:endParaRPr lang="en-US" dirty="0">
              <a:solidFill>
                <a:srgbClr val="00B050"/>
              </a:solidFill>
            </a:endParaRPr>
          </a:p>
          <a:p>
            <a:r>
              <a:rPr lang="en-US" dirty="0" smtClean="0">
                <a:solidFill>
                  <a:srgbClr val="00B050"/>
                </a:solidFill>
              </a:rPr>
              <a:t>Reference Price</a:t>
            </a:r>
            <a:endParaRPr lang="en-US" dirty="0">
              <a:solidFill>
                <a:srgbClr val="00B050"/>
              </a:solidFill>
            </a:endParaRPr>
          </a:p>
        </p:txBody>
      </p:sp>
      <p:cxnSp>
        <p:nvCxnSpPr>
          <p:cNvPr id="117" name="Connecteur droit avec flèche 116"/>
          <p:cNvCxnSpPr/>
          <p:nvPr/>
        </p:nvCxnSpPr>
        <p:spPr>
          <a:xfrm flipH="1">
            <a:off x="2677333" y="1046547"/>
            <a:ext cx="0" cy="397761"/>
          </a:xfrm>
          <a:prstGeom prst="straightConnector1">
            <a:avLst/>
          </a:prstGeom>
          <a:ln w="28575">
            <a:solidFill>
              <a:srgbClr val="00B0F0"/>
            </a:solidFill>
            <a:prstDash val="solid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Connecteur droit 117"/>
          <p:cNvCxnSpPr/>
          <p:nvPr/>
        </p:nvCxnSpPr>
        <p:spPr>
          <a:xfrm>
            <a:off x="1649507" y="1840249"/>
            <a:ext cx="1027826" cy="0"/>
          </a:xfrm>
          <a:prstGeom prst="line">
            <a:avLst/>
          </a:prstGeom>
          <a:ln w="28575">
            <a:solidFill>
              <a:schemeClr val="tx2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ZoneTexte 119"/>
          <p:cNvSpPr txBox="1"/>
          <p:nvPr/>
        </p:nvSpPr>
        <p:spPr>
          <a:xfrm>
            <a:off x="587972" y="1609417"/>
            <a:ext cx="668262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900" b="1"/>
            </a:lvl1pPr>
          </a:lstStyle>
          <a:p>
            <a:r>
              <a:rPr lang="en-US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Price Y</a:t>
            </a:r>
            <a:endParaRPr lang="en-US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1" name="ZoneTexte 120"/>
          <p:cNvSpPr txBox="1"/>
          <p:nvPr/>
        </p:nvSpPr>
        <p:spPr>
          <a:xfrm>
            <a:off x="2677333" y="1418807"/>
            <a:ext cx="106988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900" b="1"/>
            </a:lvl1pPr>
          </a:lstStyle>
          <a:p>
            <a:r>
              <a:rPr lang="en-US" dirty="0" smtClean="0">
                <a:solidFill>
                  <a:srgbClr val="33AED9"/>
                </a:solidFill>
              </a:rPr>
              <a:t>Price Y+1 =</a:t>
            </a:r>
          </a:p>
          <a:p>
            <a:r>
              <a:rPr lang="en-US" dirty="0" smtClean="0">
                <a:solidFill>
                  <a:srgbClr val="33AED9"/>
                </a:solidFill>
              </a:rPr>
              <a:t>New conditions</a:t>
            </a:r>
            <a:endParaRPr lang="en-US" dirty="0">
              <a:solidFill>
                <a:srgbClr val="33AED9"/>
              </a:solidFill>
            </a:endParaRPr>
          </a:p>
        </p:txBody>
      </p:sp>
      <p:sp>
        <p:nvSpPr>
          <p:cNvPr id="123" name="ZoneTexte 122"/>
          <p:cNvSpPr txBox="1"/>
          <p:nvPr/>
        </p:nvSpPr>
        <p:spPr>
          <a:xfrm>
            <a:off x="1779209" y="4025642"/>
            <a:ext cx="859471" cy="2539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tx2"/>
                </a:solidFill>
              </a:rPr>
              <a:t>Year </a:t>
            </a:r>
            <a:r>
              <a:rPr lang="en-US" sz="1050" b="1" dirty="0" smtClean="0">
                <a:solidFill>
                  <a:schemeClr val="tx2"/>
                </a:solidFill>
              </a:rPr>
              <a:t>Y+1</a:t>
            </a:r>
            <a:endParaRPr lang="en-US" sz="1050" b="1" dirty="0">
              <a:solidFill>
                <a:schemeClr val="tx2"/>
              </a:solidFill>
            </a:endParaRPr>
          </a:p>
        </p:txBody>
      </p:sp>
      <p:cxnSp>
        <p:nvCxnSpPr>
          <p:cNvPr id="125" name="Connecteur droit 124"/>
          <p:cNvCxnSpPr/>
          <p:nvPr/>
        </p:nvCxnSpPr>
        <p:spPr>
          <a:xfrm>
            <a:off x="567343" y="3958639"/>
            <a:ext cx="207133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ZoneTexte 125"/>
          <p:cNvSpPr txBox="1"/>
          <p:nvPr/>
        </p:nvSpPr>
        <p:spPr>
          <a:xfrm>
            <a:off x="722248" y="4025642"/>
            <a:ext cx="78615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>
                <a:solidFill>
                  <a:schemeClr val="tx2"/>
                </a:solidFill>
              </a:rPr>
              <a:t>Year Y</a:t>
            </a:r>
            <a:endParaRPr lang="en-US" sz="1050" b="1" dirty="0">
              <a:solidFill>
                <a:schemeClr val="tx2"/>
              </a:solidFill>
            </a:endParaRPr>
          </a:p>
        </p:txBody>
      </p:sp>
      <p:cxnSp>
        <p:nvCxnSpPr>
          <p:cNvPr id="127" name="Connecteur droit 126"/>
          <p:cNvCxnSpPr/>
          <p:nvPr/>
        </p:nvCxnSpPr>
        <p:spPr>
          <a:xfrm>
            <a:off x="563893" y="3420067"/>
            <a:ext cx="1025669" cy="0"/>
          </a:xfrm>
          <a:prstGeom prst="line">
            <a:avLst/>
          </a:prstGeom>
          <a:ln w="28575">
            <a:solidFill>
              <a:schemeClr val="tx2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Connecteur droit 127"/>
          <p:cNvCxnSpPr/>
          <p:nvPr/>
        </p:nvCxnSpPr>
        <p:spPr>
          <a:xfrm>
            <a:off x="1586112" y="2950588"/>
            <a:ext cx="1031276" cy="0"/>
          </a:xfrm>
          <a:prstGeom prst="line">
            <a:avLst/>
          </a:prstGeom>
          <a:ln w="28575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Connecteur droit 128"/>
          <p:cNvCxnSpPr/>
          <p:nvPr/>
        </p:nvCxnSpPr>
        <p:spPr>
          <a:xfrm>
            <a:off x="1603011" y="3664716"/>
            <a:ext cx="1351485" cy="5408"/>
          </a:xfrm>
          <a:prstGeom prst="line">
            <a:avLst/>
          </a:prstGeom>
          <a:ln w="28575">
            <a:solidFill>
              <a:srgbClr val="3DB5E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ZoneTexte 129"/>
          <p:cNvSpPr txBox="1"/>
          <p:nvPr/>
        </p:nvSpPr>
        <p:spPr>
          <a:xfrm>
            <a:off x="759644" y="2506922"/>
            <a:ext cx="1643919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900" b="1"/>
            </a:lvl1pPr>
          </a:lstStyle>
          <a:p>
            <a:r>
              <a:rPr lang="en-US" dirty="0">
                <a:solidFill>
                  <a:srgbClr val="00B050"/>
                </a:solidFill>
              </a:rPr>
              <a:t>Weighted average </a:t>
            </a:r>
            <a:r>
              <a:rPr lang="en-US" dirty="0" smtClean="0">
                <a:solidFill>
                  <a:srgbClr val="00B050"/>
                </a:solidFill>
              </a:rPr>
              <a:t>Offers =</a:t>
            </a:r>
            <a:endParaRPr lang="en-US" dirty="0">
              <a:solidFill>
                <a:srgbClr val="00B050"/>
              </a:solidFill>
            </a:endParaRPr>
          </a:p>
          <a:p>
            <a:r>
              <a:rPr lang="en-US" dirty="0" smtClean="0">
                <a:solidFill>
                  <a:srgbClr val="00B050"/>
                </a:solidFill>
              </a:rPr>
              <a:t>Reference Price</a:t>
            </a:r>
            <a:endParaRPr lang="en-US" dirty="0">
              <a:solidFill>
                <a:srgbClr val="00B050"/>
              </a:solidFill>
            </a:endParaRPr>
          </a:p>
        </p:txBody>
      </p:sp>
      <p:cxnSp>
        <p:nvCxnSpPr>
          <p:cNvPr id="131" name="Connecteur droit avec flèche 130"/>
          <p:cNvCxnSpPr/>
          <p:nvPr/>
        </p:nvCxnSpPr>
        <p:spPr>
          <a:xfrm>
            <a:off x="2617388" y="2930282"/>
            <a:ext cx="0" cy="734434"/>
          </a:xfrm>
          <a:prstGeom prst="straightConnector1">
            <a:avLst/>
          </a:prstGeom>
          <a:ln w="28575">
            <a:solidFill>
              <a:srgbClr val="00B0F0"/>
            </a:solidFill>
            <a:prstDash val="solid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Connecteur droit 131"/>
          <p:cNvCxnSpPr/>
          <p:nvPr/>
        </p:nvCxnSpPr>
        <p:spPr>
          <a:xfrm>
            <a:off x="1589562" y="3420067"/>
            <a:ext cx="1027826" cy="0"/>
          </a:xfrm>
          <a:prstGeom prst="line">
            <a:avLst/>
          </a:prstGeom>
          <a:ln w="28575">
            <a:solidFill>
              <a:schemeClr val="tx2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ZoneTexte 134"/>
          <p:cNvSpPr txBox="1"/>
          <p:nvPr/>
        </p:nvSpPr>
        <p:spPr>
          <a:xfrm>
            <a:off x="2617388" y="3649342"/>
            <a:ext cx="106988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900" b="1"/>
            </a:lvl1pPr>
          </a:lstStyle>
          <a:p>
            <a:r>
              <a:rPr lang="en-US" dirty="0" smtClean="0">
                <a:solidFill>
                  <a:srgbClr val="33AED9"/>
                </a:solidFill>
              </a:rPr>
              <a:t>Price Y+1 =</a:t>
            </a:r>
          </a:p>
          <a:p>
            <a:r>
              <a:rPr lang="en-US" dirty="0" smtClean="0">
                <a:solidFill>
                  <a:srgbClr val="33AED9"/>
                </a:solidFill>
              </a:rPr>
              <a:t>New conditions</a:t>
            </a:r>
            <a:endParaRPr lang="en-US" dirty="0">
              <a:solidFill>
                <a:srgbClr val="33AED9"/>
              </a:solidFill>
            </a:endParaRPr>
          </a:p>
        </p:txBody>
      </p:sp>
      <p:cxnSp>
        <p:nvCxnSpPr>
          <p:cNvPr id="18" name="Connecteur droit 17"/>
          <p:cNvCxnSpPr/>
          <p:nvPr/>
        </p:nvCxnSpPr>
        <p:spPr>
          <a:xfrm flipV="1">
            <a:off x="251520" y="2392781"/>
            <a:ext cx="8208912" cy="3042"/>
          </a:xfrm>
          <a:prstGeom prst="line">
            <a:avLst/>
          </a:prstGeom>
          <a:ln w="285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Connecteur droit 136"/>
          <p:cNvCxnSpPr/>
          <p:nvPr/>
        </p:nvCxnSpPr>
        <p:spPr>
          <a:xfrm>
            <a:off x="281195" y="4279558"/>
            <a:ext cx="5256584" cy="0"/>
          </a:xfrm>
          <a:prstGeom prst="line">
            <a:avLst/>
          </a:prstGeom>
          <a:ln w="285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ZoneTexte 55"/>
          <p:cNvSpPr txBox="1"/>
          <p:nvPr/>
        </p:nvSpPr>
        <p:spPr>
          <a:xfrm>
            <a:off x="595242" y="3217295"/>
            <a:ext cx="607511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900" b="1"/>
            </a:lvl1pPr>
          </a:lstStyle>
          <a:p>
            <a:r>
              <a:rPr lang="en-US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Price Y</a:t>
            </a:r>
            <a:endParaRPr lang="en-US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7" name="ZoneTexte 56"/>
          <p:cNvSpPr txBox="1"/>
          <p:nvPr/>
        </p:nvSpPr>
        <p:spPr>
          <a:xfrm>
            <a:off x="598204" y="4449271"/>
            <a:ext cx="668262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900" b="1"/>
            </a:lvl1pPr>
          </a:lstStyle>
          <a:p>
            <a:r>
              <a:rPr lang="en-US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Price Y</a:t>
            </a:r>
            <a:endParaRPr lang="en-US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Accolade ouvrante 10"/>
          <p:cNvSpPr/>
          <p:nvPr/>
        </p:nvSpPr>
        <p:spPr>
          <a:xfrm>
            <a:off x="1458124" y="1053601"/>
            <a:ext cx="161548" cy="773396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ZoneTexte 11"/>
          <p:cNvSpPr txBox="1"/>
          <p:nvPr/>
        </p:nvSpPr>
        <p:spPr>
          <a:xfrm>
            <a:off x="984841" y="1259827"/>
            <a:ext cx="5628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rgbClr val="FF0000"/>
                </a:solidFill>
              </a:rPr>
              <a:t>&gt; 3%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60" name="Accolade ouvrante 59"/>
          <p:cNvSpPr/>
          <p:nvPr/>
        </p:nvSpPr>
        <p:spPr>
          <a:xfrm>
            <a:off x="1346859" y="2963840"/>
            <a:ext cx="191438" cy="433371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ZoneTexte 60"/>
          <p:cNvSpPr txBox="1"/>
          <p:nvPr/>
        </p:nvSpPr>
        <p:spPr>
          <a:xfrm>
            <a:off x="880706" y="2988019"/>
            <a:ext cx="6669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rgbClr val="FF0000"/>
                </a:solidFill>
              </a:rPr>
              <a:t>&gt; 3%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62" name="Accolade ouvrante 61"/>
          <p:cNvSpPr/>
          <p:nvPr/>
        </p:nvSpPr>
        <p:spPr>
          <a:xfrm>
            <a:off x="1346859" y="4694886"/>
            <a:ext cx="191438" cy="291364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ZoneTexte 62"/>
          <p:cNvSpPr txBox="1"/>
          <p:nvPr/>
        </p:nvSpPr>
        <p:spPr>
          <a:xfrm>
            <a:off x="851045" y="4694886"/>
            <a:ext cx="6246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rgbClr val="FF0000"/>
                </a:solidFill>
              </a:rPr>
              <a:t>&gt; 3%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119" name="Ellipse 118"/>
          <p:cNvSpPr/>
          <p:nvPr/>
        </p:nvSpPr>
        <p:spPr>
          <a:xfrm>
            <a:off x="1578053" y="1027097"/>
            <a:ext cx="124659" cy="10325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Ellipse 132"/>
          <p:cNvSpPr/>
          <p:nvPr/>
        </p:nvSpPr>
        <p:spPr>
          <a:xfrm>
            <a:off x="1518108" y="2910832"/>
            <a:ext cx="124659" cy="10325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Ellipse 9"/>
          <p:cNvSpPr/>
          <p:nvPr/>
        </p:nvSpPr>
        <p:spPr>
          <a:xfrm>
            <a:off x="1538737" y="4946494"/>
            <a:ext cx="124659" cy="10325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ZoneTexte 2"/>
          <p:cNvSpPr txBox="1"/>
          <p:nvPr/>
        </p:nvSpPr>
        <p:spPr>
          <a:xfrm>
            <a:off x="2714095" y="4402498"/>
            <a:ext cx="122530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Downward market</a:t>
            </a:r>
            <a:endParaRPr lang="en-US" sz="1100" dirty="0"/>
          </a:p>
        </p:txBody>
      </p:sp>
      <p:sp>
        <p:nvSpPr>
          <p:cNvPr id="59" name="ZoneTexte 58"/>
          <p:cNvSpPr txBox="1"/>
          <p:nvPr/>
        </p:nvSpPr>
        <p:spPr>
          <a:xfrm>
            <a:off x="2698626" y="811653"/>
            <a:ext cx="104859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Upward market</a:t>
            </a:r>
            <a:endParaRPr lang="en-US" sz="1100" dirty="0"/>
          </a:p>
        </p:txBody>
      </p:sp>
      <p:sp>
        <p:nvSpPr>
          <p:cNvPr id="64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606075" y="6430084"/>
            <a:ext cx="5760700" cy="260315"/>
          </a:xfrm>
          <a:prstGeom prst="rect">
            <a:avLst/>
          </a:prstGeom>
        </p:spPr>
        <p:txBody>
          <a:bodyPr/>
          <a:lstStyle/>
          <a:p>
            <a:r>
              <a:rPr sz="1050" dirty="0" smtClean="0">
                <a:solidFill>
                  <a:srgbClr val="7B7C7E"/>
                </a:solidFill>
              </a:rPr>
              <a:t>Solvay PSCE Value Creation</a:t>
            </a:r>
            <a:endParaRPr lang="nl-BE" sz="1050" b="1" dirty="0">
              <a:solidFill>
                <a:srgbClr val="7B7C7E"/>
              </a:solidFill>
            </a:endParaRPr>
          </a:p>
        </p:txBody>
      </p:sp>
      <p:sp>
        <p:nvSpPr>
          <p:cNvPr id="65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4017" y="6309320"/>
            <a:ext cx="432164" cy="360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36D3538-E6F5-4FCE-BA67-805E68B46AF7}" type="slidenum">
              <a:rPr lang="nl-BE" sz="1600" smtClean="0">
                <a:solidFill>
                  <a:srgbClr val="7B7C7E"/>
                </a:solidFill>
              </a:rPr>
              <a:t>7</a:t>
            </a:fld>
            <a:endParaRPr lang="nl-BE" sz="1600" dirty="0">
              <a:solidFill>
                <a:srgbClr val="7B7C7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85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6897" y="225816"/>
            <a:ext cx="8351838" cy="720725"/>
          </a:xfrm>
        </p:spPr>
        <p:txBody>
          <a:bodyPr/>
          <a:lstStyle/>
          <a:p>
            <a:r>
              <a:rPr lang="en-GB" sz="2000" dirty="0">
                <a:solidFill>
                  <a:srgbClr val="009EE0"/>
                </a:solidFill>
              </a:rPr>
              <a:t>Calculation Rules for COST</a:t>
            </a:r>
            <a:br>
              <a:rPr lang="en-GB" sz="2000" dirty="0">
                <a:solidFill>
                  <a:srgbClr val="009EE0"/>
                </a:solidFill>
              </a:rPr>
            </a:br>
            <a:r>
              <a:rPr lang="fr-FR" sz="2000" b="0" dirty="0" smtClean="0">
                <a:solidFill>
                  <a:srgbClr val="7B7C7E"/>
                </a:solidFill>
              </a:rPr>
              <a:t>Main guidelines</a:t>
            </a:r>
            <a:endParaRPr lang="en-US" sz="2000" b="0" dirty="0">
              <a:solidFill>
                <a:srgbClr val="7B7C7E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1196752"/>
            <a:ext cx="8568952" cy="4464496"/>
          </a:xfrm>
        </p:spPr>
        <p:txBody>
          <a:bodyPr/>
          <a:lstStyle/>
          <a:p>
            <a:r>
              <a:rPr lang="en-US" sz="1400" dirty="0" smtClean="0"/>
              <a:t>Benefits </a:t>
            </a:r>
            <a:r>
              <a:rPr lang="en-US" sz="1400" dirty="0"/>
              <a:t>can be recorded only over 12 months. In case on multi-years contract:</a:t>
            </a:r>
          </a:p>
          <a:p>
            <a:pPr lvl="1">
              <a:buFont typeface="Arial" pitchFamily="34" charset="0"/>
              <a:buChar char="-"/>
            </a:pPr>
            <a:r>
              <a:rPr lang="en-US" dirty="0"/>
              <a:t>Year 2 benefits should be recording in an other action as Year 3</a:t>
            </a:r>
            <a:r>
              <a:rPr lang="en-US" dirty="0" smtClean="0"/>
              <a:t>…</a:t>
            </a:r>
          </a:p>
          <a:p>
            <a:pPr lvl="1">
              <a:buFont typeface="Arial" pitchFamily="34" charset="0"/>
              <a:buChar char="-"/>
            </a:pPr>
            <a:r>
              <a:rPr lang="fr-FR" dirty="0" smtClean="0"/>
              <a:t>In SATT, duration </a:t>
            </a:r>
            <a:r>
              <a:rPr lang="en-US" dirty="0" smtClean="0"/>
              <a:t>agreement is to be indicated but benefit record in on the first year</a:t>
            </a:r>
            <a:endParaRPr lang="en-US" b="1" dirty="0" smtClean="0">
              <a:solidFill>
                <a:srgbClr val="009EFE"/>
              </a:solidFill>
            </a:endParaRPr>
          </a:p>
          <a:p>
            <a:pPr marL="57150" indent="0">
              <a:buNone/>
            </a:pPr>
            <a:r>
              <a:rPr lang="en-US" sz="1400" b="1" dirty="0" smtClean="0">
                <a:solidFill>
                  <a:srgbClr val="009EFE"/>
                </a:solidFill>
              </a:rPr>
              <a:t>For </a:t>
            </a:r>
            <a:r>
              <a:rPr lang="en-US" sz="1400" b="1" dirty="0">
                <a:solidFill>
                  <a:srgbClr val="009EFE"/>
                </a:solidFill>
              </a:rPr>
              <a:t>application of rules #1</a:t>
            </a:r>
          </a:p>
          <a:p>
            <a:pPr indent="-285750"/>
            <a:r>
              <a:rPr lang="en-US" sz="1400" dirty="0" smtClean="0"/>
              <a:t>Claims</a:t>
            </a:r>
            <a:r>
              <a:rPr lang="en-US" sz="1400" dirty="0"/>
              <a:t>, Rebates, Take or Pay negotiation and avoided contractual penalties, should be integrated in the average price calculation Year </a:t>
            </a:r>
            <a:r>
              <a:rPr lang="en-US" sz="1400" dirty="0" smtClean="0"/>
              <a:t>Y+1 </a:t>
            </a:r>
            <a:r>
              <a:rPr lang="en-US" sz="1400" dirty="0"/>
              <a:t>to be compare with Year </a:t>
            </a:r>
            <a:r>
              <a:rPr lang="en-US" sz="1400" dirty="0" smtClean="0"/>
              <a:t>Y </a:t>
            </a:r>
            <a:r>
              <a:rPr lang="en-US" sz="1400" dirty="0"/>
              <a:t>price</a:t>
            </a:r>
            <a:r>
              <a:rPr lang="en-US" sz="1400" b="1" dirty="0"/>
              <a:t>, if not possible</a:t>
            </a:r>
            <a:r>
              <a:rPr lang="en-US" sz="1400" dirty="0"/>
              <a:t> it has to be recorded separately in rule #1</a:t>
            </a:r>
            <a:r>
              <a:rPr lang="en-US" sz="1400" dirty="0" smtClean="0"/>
              <a:t>.</a:t>
            </a:r>
            <a:endParaRPr lang="en-US" sz="1400" b="1" dirty="0" smtClean="0">
              <a:solidFill>
                <a:srgbClr val="009EFE"/>
              </a:solidFill>
            </a:endParaRPr>
          </a:p>
          <a:p>
            <a:pPr marL="57150" indent="0">
              <a:buNone/>
            </a:pPr>
            <a:r>
              <a:rPr lang="en-US" sz="1400" b="1" dirty="0" smtClean="0">
                <a:solidFill>
                  <a:srgbClr val="009EFE"/>
                </a:solidFill>
              </a:rPr>
              <a:t>For </a:t>
            </a:r>
            <a:r>
              <a:rPr lang="en-US" sz="1400" b="1" dirty="0">
                <a:solidFill>
                  <a:srgbClr val="009EFE"/>
                </a:solidFill>
              </a:rPr>
              <a:t>application of rules </a:t>
            </a:r>
            <a:r>
              <a:rPr lang="en-US" sz="1400" b="1" dirty="0" smtClean="0">
                <a:solidFill>
                  <a:srgbClr val="009EFE"/>
                </a:solidFill>
              </a:rPr>
              <a:t>#2</a:t>
            </a:r>
            <a:endParaRPr lang="en-US" sz="1400" b="1" dirty="0">
              <a:solidFill>
                <a:srgbClr val="009EFE"/>
              </a:solidFill>
            </a:endParaRPr>
          </a:p>
          <a:p>
            <a:r>
              <a:rPr lang="en-US" sz="1400" dirty="0" smtClean="0"/>
              <a:t>Index/price </a:t>
            </a:r>
            <a:r>
              <a:rPr lang="en-US" sz="1400" dirty="0"/>
              <a:t>like: </a:t>
            </a:r>
            <a:r>
              <a:rPr lang="en-US" sz="1400" dirty="0" smtClean="0"/>
              <a:t>CMAI</a:t>
            </a:r>
            <a:r>
              <a:rPr lang="en-US" sz="1400" dirty="0"/>
              <a:t>, ICIS, l</a:t>
            </a:r>
            <a:r>
              <a:rPr lang="en-US" sz="1400" dirty="0" smtClean="0"/>
              <a:t>abor </a:t>
            </a:r>
            <a:r>
              <a:rPr lang="en-US" sz="1400" dirty="0"/>
              <a:t>index</a:t>
            </a:r>
            <a:r>
              <a:rPr lang="en-US" sz="1400" b="1" dirty="0"/>
              <a:t>. </a:t>
            </a:r>
            <a:r>
              <a:rPr lang="en-US" sz="1400" dirty="0"/>
              <a:t>To be use for the calculation need to be agreed with purchasing </a:t>
            </a:r>
            <a:r>
              <a:rPr lang="en-US" sz="1400" dirty="0" smtClean="0"/>
              <a:t>performance.</a:t>
            </a:r>
            <a:endParaRPr lang="en-US" sz="1400" b="1" dirty="0" smtClean="0">
              <a:solidFill>
                <a:srgbClr val="009EFE"/>
              </a:solidFill>
            </a:endParaRPr>
          </a:p>
          <a:p>
            <a:pPr marL="0" indent="0">
              <a:buNone/>
            </a:pPr>
            <a:r>
              <a:rPr lang="en-US" sz="1400" b="1" dirty="0" smtClean="0">
                <a:solidFill>
                  <a:srgbClr val="009EFE"/>
                </a:solidFill>
              </a:rPr>
              <a:t>For application of rules #3</a:t>
            </a:r>
          </a:p>
          <a:p>
            <a:pPr>
              <a:spcBef>
                <a:spcPts val="0"/>
              </a:spcBef>
            </a:pPr>
            <a:r>
              <a:rPr lang="en-US" sz="1400" dirty="0" smtClean="0"/>
              <a:t>Average </a:t>
            </a:r>
            <a:r>
              <a:rPr lang="en-US" sz="1400" dirty="0"/>
              <a:t>offers can be applied only if specification are respected (technical </a:t>
            </a:r>
            <a:r>
              <a:rPr lang="en-US" sz="1400" dirty="0" smtClean="0"/>
              <a:t>alignment,..)</a:t>
            </a:r>
            <a:endParaRPr lang="en-US" sz="1400" dirty="0"/>
          </a:p>
          <a:p>
            <a:pPr>
              <a:spcBef>
                <a:spcPts val="0"/>
              </a:spcBef>
            </a:pPr>
            <a:r>
              <a:rPr lang="en-US" sz="1400" dirty="0" smtClean="0"/>
              <a:t>If an offer is above 50% of the weighted average it has to be excluded from the benefits calculation.</a:t>
            </a:r>
          </a:p>
          <a:p>
            <a:pPr>
              <a:spcBef>
                <a:spcPts val="0"/>
              </a:spcBef>
            </a:pPr>
            <a:endParaRPr lang="en-US" sz="1400" dirty="0" smtClean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606075" y="6430084"/>
            <a:ext cx="5760700" cy="260315"/>
          </a:xfrm>
          <a:prstGeom prst="rect">
            <a:avLst/>
          </a:prstGeom>
        </p:spPr>
        <p:txBody>
          <a:bodyPr/>
          <a:lstStyle/>
          <a:p>
            <a:r>
              <a:rPr sz="1050" dirty="0" smtClean="0">
                <a:solidFill>
                  <a:srgbClr val="7B7C7E"/>
                </a:solidFill>
              </a:rPr>
              <a:t>Solvay PSCE Value Creation</a:t>
            </a:r>
            <a:endParaRPr lang="nl-BE" sz="1050" b="1" dirty="0">
              <a:solidFill>
                <a:srgbClr val="7B7C7E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4017" y="6309320"/>
            <a:ext cx="432164" cy="360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36D3538-E6F5-4FCE-BA67-805E68B46AF7}" type="slidenum">
              <a:rPr lang="nl-BE" sz="1600" smtClean="0">
                <a:solidFill>
                  <a:srgbClr val="7B7C7E"/>
                </a:solidFill>
              </a:rPr>
              <a:t>8</a:t>
            </a:fld>
            <a:endParaRPr lang="nl-BE" sz="1600" dirty="0">
              <a:solidFill>
                <a:srgbClr val="7B7C7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6697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t 1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72069065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3" name="Diapositive think-cell" r:id="rId5" imgW="270" imgH="270" progId="TCLayout.ActiveDocument.1">
                  <p:embed/>
                </p:oleObj>
              </mc:Choice>
              <mc:Fallback>
                <p:oleObj name="Diapositive think-cell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6408" name="Groupe 1"/>
          <p:cNvGrpSpPr>
            <a:grpSpLocks/>
          </p:cNvGrpSpPr>
          <p:nvPr/>
        </p:nvGrpSpPr>
        <p:grpSpPr bwMode="auto">
          <a:xfrm>
            <a:off x="5949771" y="1393592"/>
            <a:ext cx="1764889" cy="535146"/>
            <a:chOff x="5508104" y="273900"/>
            <a:chExt cx="1765395" cy="535152"/>
          </a:xfrm>
        </p:grpSpPr>
        <p:sp>
          <p:nvSpPr>
            <p:cNvPr id="16432" name="Rectangle 82"/>
            <p:cNvSpPr>
              <a:spLocks noChangeArrowheads="1"/>
            </p:cNvSpPr>
            <p:nvPr/>
          </p:nvSpPr>
          <p:spPr bwMode="auto">
            <a:xfrm>
              <a:off x="6476578" y="399774"/>
              <a:ext cx="796921" cy="246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sz="1600" b="1">
                  <a:solidFill>
                    <a:srgbClr val="00B0F0"/>
                  </a:solidFill>
                  <a:ea typeface="SimSun" pitchFamily="2" charset="-122"/>
                </a:rPr>
                <a:t>x Spend</a:t>
              </a:r>
              <a:endParaRPr lang="en-GB" sz="1600" b="1" baseline="-25000">
                <a:solidFill>
                  <a:srgbClr val="00B0F0"/>
                </a:solidFill>
                <a:ea typeface="SimSun" pitchFamily="2" charset="-122"/>
              </a:endParaRPr>
            </a:p>
          </p:txBody>
        </p:sp>
        <p:cxnSp>
          <p:nvCxnSpPr>
            <p:cNvPr id="16433" name="Straight Connector 77"/>
            <p:cNvCxnSpPr>
              <a:cxnSpLocks noChangeShapeType="1"/>
            </p:cNvCxnSpPr>
            <p:nvPr/>
          </p:nvCxnSpPr>
          <p:spPr bwMode="auto">
            <a:xfrm>
              <a:off x="5527253" y="544237"/>
              <a:ext cx="877888" cy="0"/>
            </a:xfrm>
            <a:prstGeom prst="line">
              <a:avLst/>
            </a:prstGeom>
            <a:noFill/>
            <a:ln w="9525" algn="ctr">
              <a:solidFill>
                <a:srgbClr val="00B0F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8" name="Rectangle 79"/>
            <p:cNvSpPr>
              <a:spLocks noChangeArrowheads="1"/>
            </p:cNvSpPr>
            <p:nvPr/>
          </p:nvSpPr>
          <p:spPr bwMode="auto">
            <a:xfrm>
              <a:off x="5795523" y="562828"/>
              <a:ext cx="341538" cy="246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GB" sz="1600" b="1" dirty="0">
                  <a:solidFill>
                    <a:srgbClr val="00B0F0"/>
                  </a:solidFill>
                  <a:latin typeface="+mn-lt"/>
                  <a:ea typeface="SimSun" pitchFamily="2" charset="-122"/>
                  <a:cs typeface="+mn-cs"/>
                </a:rPr>
                <a:t>360</a:t>
              </a:r>
              <a:endParaRPr lang="en-GB" sz="1600" b="1" baseline="-25000" dirty="0">
                <a:solidFill>
                  <a:srgbClr val="00B0F0"/>
                </a:solidFill>
                <a:latin typeface="+mn-lt"/>
                <a:ea typeface="SimSun" pitchFamily="2" charset="-122"/>
                <a:cs typeface="+mn-cs"/>
              </a:endParaRPr>
            </a:p>
          </p:txBody>
        </p:sp>
        <p:sp>
          <p:nvSpPr>
            <p:cNvPr id="16435" name="ZoneTexte 8"/>
            <p:cNvSpPr txBox="1">
              <a:spLocks noChangeArrowheads="1"/>
            </p:cNvSpPr>
            <p:nvPr/>
          </p:nvSpPr>
          <p:spPr bwMode="auto">
            <a:xfrm>
              <a:off x="5508104" y="273900"/>
              <a:ext cx="901404" cy="3385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fr-FR" sz="1600" b="1">
                  <a:solidFill>
                    <a:srgbClr val="00B0F0"/>
                  </a:solidFill>
                </a:rPr>
                <a:t>(A – B)</a:t>
              </a:r>
              <a:endParaRPr lang="en-US" sz="1600" b="1">
                <a:solidFill>
                  <a:srgbClr val="00B0F0"/>
                </a:solidFill>
              </a:endParaRPr>
            </a:p>
          </p:txBody>
        </p:sp>
      </p:grpSp>
      <p:grpSp>
        <p:nvGrpSpPr>
          <p:cNvPr id="16409" name="Groupe 10"/>
          <p:cNvGrpSpPr>
            <a:grpSpLocks/>
          </p:cNvGrpSpPr>
          <p:nvPr/>
        </p:nvGrpSpPr>
        <p:grpSpPr bwMode="auto">
          <a:xfrm>
            <a:off x="5949771" y="3893244"/>
            <a:ext cx="1764889" cy="535146"/>
            <a:chOff x="5508104" y="273900"/>
            <a:chExt cx="1765395" cy="535152"/>
          </a:xfrm>
        </p:grpSpPr>
        <p:sp>
          <p:nvSpPr>
            <p:cNvPr id="16428" name="Rectangle 82"/>
            <p:cNvSpPr>
              <a:spLocks noChangeArrowheads="1"/>
            </p:cNvSpPr>
            <p:nvPr/>
          </p:nvSpPr>
          <p:spPr bwMode="auto">
            <a:xfrm>
              <a:off x="6476578" y="399774"/>
              <a:ext cx="796921" cy="246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sz="1600" b="1">
                  <a:solidFill>
                    <a:srgbClr val="00B0F0"/>
                  </a:solidFill>
                  <a:ea typeface="SimSun" pitchFamily="2" charset="-122"/>
                </a:rPr>
                <a:t>x Spend</a:t>
              </a:r>
              <a:endParaRPr lang="en-GB" sz="1600" b="1" baseline="-25000">
                <a:solidFill>
                  <a:srgbClr val="00B0F0"/>
                </a:solidFill>
                <a:ea typeface="SimSun" pitchFamily="2" charset="-122"/>
              </a:endParaRPr>
            </a:p>
          </p:txBody>
        </p:sp>
        <p:cxnSp>
          <p:nvCxnSpPr>
            <p:cNvPr id="16429" name="Straight Connector 77"/>
            <p:cNvCxnSpPr>
              <a:cxnSpLocks noChangeShapeType="1"/>
            </p:cNvCxnSpPr>
            <p:nvPr/>
          </p:nvCxnSpPr>
          <p:spPr bwMode="auto">
            <a:xfrm>
              <a:off x="5527253" y="544237"/>
              <a:ext cx="877888" cy="0"/>
            </a:xfrm>
            <a:prstGeom prst="line">
              <a:avLst/>
            </a:prstGeom>
            <a:noFill/>
            <a:ln w="9525" algn="ctr">
              <a:solidFill>
                <a:srgbClr val="00B0F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4" name="Rectangle 79"/>
            <p:cNvSpPr>
              <a:spLocks noChangeArrowheads="1"/>
            </p:cNvSpPr>
            <p:nvPr/>
          </p:nvSpPr>
          <p:spPr bwMode="auto">
            <a:xfrm>
              <a:off x="5795523" y="562828"/>
              <a:ext cx="341538" cy="246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GB" sz="1600" b="1" dirty="0">
                  <a:solidFill>
                    <a:srgbClr val="00B0F0"/>
                  </a:solidFill>
                  <a:latin typeface="+mn-lt"/>
                  <a:ea typeface="SimSun" pitchFamily="2" charset="-122"/>
                  <a:cs typeface="+mn-cs"/>
                </a:rPr>
                <a:t>360</a:t>
              </a:r>
              <a:endParaRPr lang="en-GB" sz="1600" b="1" baseline="-25000" dirty="0">
                <a:solidFill>
                  <a:srgbClr val="00B0F0"/>
                </a:solidFill>
                <a:latin typeface="+mn-lt"/>
                <a:ea typeface="SimSun" pitchFamily="2" charset="-122"/>
                <a:cs typeface="+mn-cs"/>
              </a:endParaRPr>
            </a:p>
          </p:txBody>
        </p:sp>
        <p:sp>
          <p:nvSpPr>
            <p:cNvPr id="16431" name="ZoneTexte 14"/>
            <p:cNvSpPr txBox="1">
              <a:spLocks noChangeArrowheads="1"/>
            </p:cNvSpPr>
            <p:nvPr/>
          </p:nvSpPr>
          <p:spPr bwMode="auto">
            <a:xfrm>
              <a:off x="5508104" y="273900"/>
              <a:ext cx="901404" cy="3385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fr-FR" sz="1600" b="1">
                  <a:solidFill>
                    <a:srgbClr val="00B0F0"/>
                  </a:solidFill>
                </a:rPr>
                <a:t>(A – B)</a:t>
              </a:r>
              <a:endParaRPr lang="en-US" sz="1600" b="1">
                <a:solidFill>
                  <a:srgbClr val="00B0F0"/>
                </a:solidFill>
              </a:endParaRPr>
            </a:p>
          </p:txBody>
        </p:sp>
      </p:grpSp>
      <p:sp>
        <p:nvSpPr>
          <p:cNvPr id="22" name="Rectangle 45"/>
          <p:cNvSpPr>
            <a:spLocks noChangeArrowheads="1"/>
          </p:cNvSpPr>
          <p:nvPr/>
        </p:nvSpPr>
        <p:spPr bwMode="gray">
          <a:xfrm>
            <a:off x="285374" y="301592"/>
            <a:ext cx="8270875" cy="287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defRPr/>
            </a:pPr>
            <a:r>
              <a:rPr lang="en-GB" sz="2000" b="1" dirty="0">
                <a:solidFill>
                  <a:srgbClr val="009EE0"/>
                </a:solidFill>
                <a:latin typeface="+mj-lt"/>
                <a:ea typeface="+mj-ea"/>
                <a:cs typeface="+mj-cs"/>
              </a:rPr>
              <a:t>Calculation </a:t>
            </a:r>
            <a:r>
              <a:rPr lang="en-GB" sz="2000" b="1" dirty="0" smtClean="0">
                <a:solidFill>
                  <a:srgbClr val="009EE0"/>
                </a:solidFill>
                <a:latin typeface="+mj-lt"/>
                <a:ea typeface="+mj-ea"/>
                <a:cs typeface="+mj-cs"/>
              </a:rPr>
              <a:t>Rules for CASH</a:t>
            </a:r>
            <a:endParaRPr lang="en-GB" sz="2000" b="1" dirty="0">
              <a:solidFill>
                <a:srgbClr val="009EE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78730" y="1516389"/>
            <a:ext cx="1224918" cy="219192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BE" b="1" dirty="0" smtClean="0">
              <a:solidFill>
                <a:srgbClr val="000000"/>
              </a:solidFill>
            </a:endParaRPr>
          </a:p>
        </p:txBody>
      </p:sp>
      <p:sp>
        <p:nvSpPr>
          <p:cNvPr id="28" name="Shape 318"/>
          <p:cNvSpPr txBox="1"/>
          <p:nvPr/>
        </p:nvSpPr>
        <p:spPr>
          <a:xfrm>
            <a:off x="178730" y="2262074"/>
            <a:ext cx="1515514" cy="56835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SzPct val="25000"/>
            </a:pPr>
            <a:r>
              <a:rPr lang="en-US" sz="1400" dirty="0">
                <a:solidFill>
                  <a:srgbClr val="000000">
                    <a:lumMod val="65000"/>
                    <a:lumOff val="35000"/>
                  </a:srgbClr>
                </a:solidFill>
                <a:latin typeface="Arial"/>
                <a:ea typeface="Arial"/>
                <a:cs typeface="Arial"/>
                <a:sym typeface="Arial"/>
              </a:rPr>
              <a:t>Recurring purchase</a:t>
            </a:r>
          </a:p>
        </p:txBody>
      </p:sp>
      <p:sp>
        <p:nvSpPr>
          <p:cNvPr id="29" name="Rectangle 28"/>
          <p:cNvSpPr/>
          <p:nvPr/>
        </p:nvSpPr>
        <p:spPr>
          <a:xfrm>
            <a:off x="178729" y="1516388"/>
            <a:ext cx="540000" cy="381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r>
              <a:rPr lang="nl-BE" sz="1000" b="1" dirty="0" smtClean="0">
                <a:solidFill>
                  <a:schemeClr val="bg1"/>
                </a:solidFill>
              </a:rPr>
              <a:t>CASH</a:t>
            </a:r>
          </a:p>
        </p:txBody>
      </p:sp>
      <p:sp>
        <p:nvSpPr>
          <p:cNvPr id="30" name="Rectangle 29"/>
          <p:cNvSpPr/>
          <p:nvPr/>
        </p:nvSpPr>
        <p:spPr>
          <a:xfrm>
            <a:off x="179000" y="3924334"/>
            <a:ext cx="1224918" cy="10801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BE" b="1" dirty="0" smtClean="0">
              <a:solidFill>
                <a:srgbClr val="000000"/>
              </a:solidFill>
            </a:endParaRPr>
          </a:p>
        </p:txBody>
      </p:sp>
      <p:sp>
        <p:nvSpPr>
          <p:cNvPr id="31" name="Shape 318"/>
          <p:cNvSpPr txBox="1"/>
          <p:nvPr/>
        </p:nvSpPr>
        <p:spPr>
          <a:xfrm>
            <a:off x="179000" y="4292084"/>
            <a:ext cx="1515514" cy="56835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SzPct val="25000"/>
            </a:pPr>
            <a:r>
              <a:rPr lang="en-US" sz="1400" dirty="0">
                <a:solidFill>
                  <a:srgbClr val="000000">
                    <a:lumMod val="65000"/>
                    <a:lumOff val="35000"/>
                  </a:srgbClr>
                </a:solidFill>
                <a:latin typeface="Arial"/>
                <a:ea typeface="Arial"/>
                <a:cs typeface="Arial"/>
                <a:sym typeface="Arial"/>
              </a:rPr>
              <a:t>Non recurring purchase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78999" y="3924335"/>
            <a:ext cx="540000" cy="381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r>
              <a:rPr lang="nl-BE" sz="1000" b="1" dirty="0" smtClean="0">
                <a:solidFill>
                  <a:schemeClr val="bg1"/>
                </a:solidFill>
              </a:rPr>
              <a:t>CASH</a:t>
            </a:r>
          </a:p>
        </p:txBody>
      </p:sp>
      <p:graphicFrame>
        <p:nvGraphicFramePr>
          <p:cNvPr id="33" name="Group 139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4684127"/>
              </p:ext>
            </p:extLst>
          </p:nvPr>
        </p:nvGraphicFramePr>
        <p:xfrm>
          <a:off x="1506769" y="1404054"/>
          <a:ext cx="7385711" cy="3694021"/>
        </p:xfrm>
        <a:graphic>
          <a:graphicData uri="http://schemas.openxmlformats.org/drawingml/2006/table">
            <a:tbl>
              <a:tblPr/>
              <a:tblGrid>
                <a:gridCol w="1935046"/>
                <a:gridCol w="74425"/>
                <a:gridCol w="966488"/>
                <a:gridCol w="503831"/>
                <a:gridCol w="3905921"/>
              </a:tblGrid>
              <a:tr h="1287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66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B7C7E"/>
                          </a:solidFill>
                          <a:effectLst/>
                          <a:latin typeface="Arial" charset="0"/>
                        </a:rPr>
                        <a:t>Payment terms improvement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66FF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66FF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500"/>
                        </a:lnSpc>
                        <a:spcBef>
                          <a:spcPts val="200"/>
                        </a:spcBef>
                        <a:tabLst>
                          <a:tab pos="358775" algn="l"/>
                        </a:tabLst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72008" marR="72008" marT="72013" marB="72013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66FF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lang="fr-FR" sz="100" b="1" i="0" kern="1200" dirty="0" smtClean="0">
                        <a:solidFill>
                          <a:srgbClr val="00B0F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lnSpc>
                          <a:spcPts val="1500"/>
                        </a:lnSpc>
                        <a:spcBef>
                          <a:spcPts val="200"/>
                        </a:spcBef>
                        <a:tabLst>
                          <a:tab pos="357188" algn="l"/>
                        </a:tabLst>
                      </a:pPr>
                      <a:endParaRPr lang="en-US" sz="100" i="0" kern="1200" dirty="0" smtClean="0">
                        <a:solidFill>
                          <a:srgbClr val="7B7C7E"/>
                        </a:solidFill>
                        <a:latin typeface="+mn-lt"/>
                        <a:ea typeface="SimSun" pitchFamily="2" charset="-122"/>
                        <a:cs typeface="+mn-cs"/>
                      </a:endParaRPr>
                    </a:p>
                    <a:p>
                      <a:pPr algn="l">
                        <a:lnSpc>
                          <a:spcPts val="1500"/>
                        </a:lnSpc>
                        <a:spcBef>
                          <a:spcPts val="200"/>
                        </a:spcBef>
                        <a:tabLst>
                          <a:tab pos="357188" algn="l"/>
                        </a:tabLst>
                      </a:pPr>
                      <a:endParaRPr lang="en-US" sz="1400" i="0" kern="1200" dirty="0" smtClean="0">
                        <a:solidFill>
                          <a:srgbClr val="7B7C7E"/>
                        </a:solidFill>
                        <a:latin typeface="+mn-lt"/>
                        <a:ea typeface="SimSun" pitchFamily="2" charset="-122"/>
                        <a:cs typeface="+mn-cs"/>
                      </a:endParaRPr>
                    </a:p>
                    <a:p>
                      <a:pPr algn="l">
                        <a:lnSpc>
                          <a:spcPts val="1500"/>
                        </a:lnSpc>
                        <a:spcBef>
                          <a:spcPts val="200"/>
                        </a:spcBef>
                        <a:tabLst>
                          <a:tab pos="358775" algn="l"/>
                        </a:tabLst>
                      </a:pPr>
                      <a:r>
                        <a:rPr lang="en-US" sz="1200" i="0" kern="1200" dirty="0" smtClean="0">
                          <a:solidFill>
                            <a:srgbClr val="7B7C7E"/>
                          </a:solidFill>
                          <a:latin typeface="+mn-lt"/>
                          <a:ea typeface="SimSun" pitchFamily="2" charset="-122"/>
                          <a:cs typeface="+mn-cs"/>
                        </a:rPr>
                        <a:t>A	: Year Y+1 number of days of payment term </a:t>
                      </a:r>
                    </a:p>
                    <a:p>
                      <a:pPr algn="l">
                        <a:lnSpc>
                          <a:spcPts val="1500"/>
                        </a:lnSpc>
                        <a:spcBef>
                          <a:spcPts val="200"/>
                        </a:spcBef>
                        <a:tabLst>
                          <a:tab pos="358775" algn="l"/>
                        </a:tabLst>
                      </a:pPr>
                      <a:r>
                        <a:rPr lang="en-US" sz="1200" i="0" kern="1200" dirty="0" smtClean="0">
                          <a:solidFill>
                            <a:srgbClr val="7B7C7E"/>
                          </a:solidFill>
                          <a:latin typeface="+mn-lt"/>
                          <a:ea typeface="SimSun" pitchFamily="2" charset="-122"/>
                          <a:cs typeface="+mn-cs"/>
                        </a:rPr>
                        <a:t>B	: Year Y number of days of payment term</a:t>
                      </a:r>
                    </a:p>
                    <a:p>
                      <a:pPr algn="l">
                        <a:lnSpc>
                          <a:spcPts val="1500"/>
                        </a:lnSpc>
                        <a:spcBef>
                          <a:spcPts val="200"/>
                        </a:spcBef>
                        <a:tabLst>
                          <a:tab pos="358775" algn="l"/>
                        </a:tabLst>
                      </a:pPr>
                      <a:r>
                        <a:rPr lang="en-US" sz="1200" i="0" kern="1200" dirty="0" smtClean="0">
                          <a:solidFill>
                            <a:srgbClr val="7B7C7E"/>
                          </a:solidFill>
                          <a:latin typeface="+mn-lt"/>
                          <a:ea typeface="SimSun" pitchFamily="2" charset="-122"/>
                          <a:cs typeface="+mn-cs"/>
                        </a:rPr>
                        <a:t>Spend	: Year Y+1 spend (Price X Volume)</a:t>
                      </a:r>
                    </a:p>
                  </a:txBody>
                  <a:tcPr marL="72008" marR="72008" marT="72013" marB="72013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4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66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B7C7E"/>
                          </a:solidFill>
                          <a:effectLst/>
                          <a:latin typeface="Arial" charset="0"/>
                        </a:rPr>
                        <a:t>Inventory reduction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66FF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66FF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500"/>
                        </a:lnSpc>
                        <a:spcBef>
                          <a:spcPts val="200"/>
                        </a:spcBef>
                        <a:tabLst>
                          <a:tab pos="352425" algn="l"/>
                        </a:tabLst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72008" marR="72008" marT="72013" marB="72013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66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i="0" kern="1200" dirty="0" smtClean="0">
                          <a:solidFill>
                            <a:srgbClr val="00B0F0"/>
                          </a:solidFill>
                          <a:latin typeface="+mn-lt"/>
                          <a:ea typeface="+mn-ea"/>
                          <a:cs typeface="+mn-cs"/>
                        </a:rPr>
                        <a:t>(A – B)</a:t>
                      </a:r>
                    </a:p>
                    <a:p>
                      <a:pPr marL="0" algn="l" defTabSz="914400" rtl="0" eaLnBrk="1" latinLnBrk="0" hangingPunct="1">
                        <a:lnSpc>
                          <a:spcPts val="1500"/>
                        </a:lnSpc>
                        <a:spcBef>
                          <a:spcPts val="200"/>
                        </a:spcBef>
                        <a:tabLst>
                          <a:tab pos="357188" algn="l"/>
                        </a:tabLst>
                      </a:pPr>
                      <a:r>
                        <a:rPr lang="en-GB" sz="1200" i="0" kern="1200" dirty="0" smtClean="0">
                          <a:solidFill>
                            <a:srgbClr val="7B7C7E"/>
                          </a:solidFill>
                          <a:latin typeface="+mn-lt"/>
                          <a:ea typeface="SimSun" pitchFamily="2" charset="-122"/>
                          <a:cs typeface="+mn-cs"/>
                        </a:rPr>
                        <a:t>A 	: Year Y </a:t>
                      </a:r>
                      <a:r>
                        <a:rPr lang="en-US" sz="1200" i="0" kern="1200" dirty="0" smtClean="0">
                          <a:solidFill>
                            <a:srgbClr val="7B7C7E"/>
                          </a:solidFill>
                          <a:latin typeface="+mn-lt"/>
                          <a:ea typeface="SimSun" pitchFamily="2" charset="-122"/>
                          <a:cs typeface="+mn-cs"/>
                        </a:rPr>
                        <a:t>Value of just needed inventory </a:t>
                      </a:r>
                    </a:p>
                    <a:p>
                      <a:pPr marL="0" algn="l" defTabSz="914400" rtl="0" eaLnBrk="1" latinLnBrk="0" hangingPunct="1">
                        <a:lnSpc>
                          <a:spcPts val="1500"/>
                        </a:lnSpc>
                        <a:spcBef>
                          <a:spcPts val="200"/>
                        </a:spcBef>
                        <a:tabLst>
                          <a:tab pos="357188" algn="l"/>
                        </a:tabLst>
                      </a:pPr>
                      <a:r>
                        <a:rPr lang="en-GB" sz="1200" i="0" kern="1200" dirty="0" smtClean="0">
                          <a:solidFill>
                            <a:srgbClr val="7B7C7E"/>
                          </a:solidFill>
                          <a:latin typeface="+mn-lt"/>
                          <a:ea typeface="SimSun" pitchFamily="2" charset="-122"/>
                          <a:cs typeface="+mn-cs"/>
                        </a:rPr>
                        <a:t>B	: Year Y+1 </a:t>
                      </a:r>
                      <a:r>
                        <a:rPr lang="en-US" sz="1200" i="0" kern="1200" dirty="0" smtClean="0">
                          <a:solidFill>
                            <a:srgbClr val="7B7C7E"/>
                          </a:solidFill>
                          <a:latin typeface="+mn-lt"/>
                          <a:ea typeface="SimSun" pitchFamily="2" charset="-122"/>
                          <a:cs typeface="+mn-cs"/>
                        </a:rPr>
                        <a:t>Value of just needed inventory</a:t>
                      </a:r>
                    </a:p>
                  </a:txBody>
                  <a:tcPr marL="72008" marR="72008" marT="72013" marB="72013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412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66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B7C7E"/>
                          </a:solidFill>
                          <a:effectLst/>
                          <a:latin typeface="Arial" charset="0"/>
                        </a:rPr>
                        <a:t>Payment terms improvement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66FF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66FF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500"/>
                        </a:lnSpc>
                        <a:spcBef>
                          <a:spcPts val="200"/>
                        </a:spcBef>
                        <a:tabLst>
                          <a:tab pos="357188" algn="l"/>
                        </a:tabLst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72008" marR="72008" marT="72013" marB="72013"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66FF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lang="fr-FR" sz="300" b="1" i="0" kern="1200" dirty="0" smtClean="0">
                        <a:solidFill>
                          <a:srgbClr val="00B0F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lnSpc>
                          <a:spcPts val="1500"/>
                        </a:lnSpc>
                        <a:spcBef>
                          <a:spcPts val="200"/>
                        </a:spcBef>
                        <a:tabLst>
                          <a:tab pos="357188" algn="l"/>
                        </a:tabLst>
                      </a:pPr>
                      <a:endParaRPr lang="en-US" sz="200" i="0" kern="1200" dirty="0" smtClean="0">
                        <a:solidFill>
                          <a:srgbClr val="7B7C7E"/>
                        </a:solidFill>
                        <a:latin typeface="+mn-lt"/>
                        <a:ea typeface="SimSun" pitchFamily="2" charset="-122"/>
                        <a:cs typeface="+mn-cs"/>
                      </a:endParaRPr>
                    </a:p>
                    <a:p>
                      <a:pPr algn="l">
                        <a:lnSpc>
                          <a:spcPts val="1500"/>
                        </a:lnSpc>
                        <a:spcBef>
                          <a:spcPts val="200"/>
                        </a:spcBef>
                        <a:tabLst>
                          <a:tab pos="357188" algn="l"/>
                        </a:tabLst>
                      </a:pPr>
                      <a:endParaRPr lang="en-US" sz="1200" i="0" kern="1200" dirty="0" smtClean="0">
                        <a:solidFill>
                          <a:srgbClr val="7B7C7E"/>
                        </a:solidFill>
                        <a:latin typeface="+mn-lt"/>
                        <a:ea typeface="SimSun" pitchFamily="2" charset="-122"/>
                        <a:cs typeface="+mn-cs"/>
                      </a:endParaRPr>
                    </a:p>
                    <a:p>
                      <a:pPr algn="l">
                        <a:lnSpc>
                          <a:spcPts val="1500"/>
                        </a:lnSpc>
                        <a:spcBef>
                          <a:spcPts val="200"/>
                        </a:spcBef>
                        <a:tabLst>
                          <a:tab pos="357188" algn="l"/>
                        </a:tabLst>
                      </a:pPr>
                      <a:r>
                        <a:rPr lang="en-US" sz="1200" i="0" kern="1200" dirty="0" smtClean="0">
                          <a:solidFill>
                            <a:srgbClr val="7B7C7E"/>
                          </a:solidFill>
                          <a:latin typeface="+mn-lt"/>
                          <a:ea typeface="SimSun" pitchFamily="2" charset="-122"/>
                          <a:cs typeface="+mn-cs"/>
                        </a:rPr>
                        <a:t>A 	: Initial number of days of payment term</a:t>
                      </a:r>
                    </a:p>
                    <a:p>
                      <a:pPr algn="l">
                        <a:lnSpc>
                          <a:spcPts val="1500"/>
                        </a:lnSpc>
                        <a:spcBef>
                          <a:spcPts val="200"/>
                        </a:spcBef>
                        <a:tabLst>
                          <a:tab pos="357188" algn="l"/>
                        </a:tabLst>
                      </a:pPr>
                      <a:r>
                        <a:rPr lang="en-US" sz="1200" i="0" kern="1200" dirty="0" smtClean="0">
                          <a:solidFill>
                            <a:srgbClr val="7B7C7E"/>
                          </a:solidFill>
                          <a:latin typeface="+mn-lt"/>
                          <a:ea typeface="SimSun" pitchFamily="2" charset="-122"/>
                          <a:cs typeface="+mn-cs"/>
                        </a:rPr>
                        <a:t>B	: Final number of days of payment term </a:t>
                      </a:r>
                    </a:p>
                    <a:p>
                      <a:pPr algn="l">
                        <a:lnSpc>
                          <a:spcPts val="1500"/>
                        </a:lnSpc>
                        <a:spcBef>
                          <a:spcPts val="200"/>
                        </a:spcBef>
                        <a:tabLst>
                          <a:tab pos="357188" algn="l"/>
                        </a:tabLst>
                      </a:pPr>
                      <a:r>
                        <a:rPr lang="en-US" sz="1200" i="0" kern="1200" dirty="0" smtClean="0">
                          <a:solidFill>
                            <a:srgbClr val="7B7C7E"/>
                          </a:solidFill>
                          <a:latin typeface="+mn-lt"/>
                          <a:ea typeface="SimSun" pitchFamily="2" charset="-122"/>
                          <a:cs typeface="+mn-cs"/>
                        </a:rPr>
                        <a:t>Spend: : Project spend</a:t>
                      </a:r>
                    </a:p>
                  </a:txBody>
                  <a:tcPr marL="72008" marR="72008" marT="72013" marB="72013"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34" name="Straight Connector 16"/>
          <p:cNvCxnSpPr/>
          <p:nvPr/>
        </p:nvCxnSpPr>
        <p:spPr>
          <a:xfrm>
            <a:off x="130368" y="1404054"/>
            <a:ext cx="8640000" cy="0"/>
          </a:xfrm>
          <a:prstGeom prst="line">
            <a:avLst/>
          </a:prstGeom>
          <a:ln w="9525" cap="rnd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16"/>
          <p:cNvCxnSpPr/>
          <p:nvPr/>
        </p:nvCxnSpPr>
        <p:spPr>
          <a:xfrm>
            <a:off x="130368" y="3815150"/>
            <a:ext cx="8640000" cy="0"/>
          </a:xfrm>
          <a:prstGeom prst="line">
            <a:avLst/>
          </a:prstGeom>
          <a:ln w="9525" cap="rnd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16"/>
          <p:cNvCxnSpPr/>
          <p:nvPr/>
        </p:nvCxnSpPr>
        <p:spPr>
          <a:xfrm>
            <a:off x="130368" y="5076462"/>
            <a:ext cx="8640000" cy="0"/>
          </a:xfrm>
          <a:prstGeom prst="line">
            <a:avLst/>
          </a:prstGeom>
          <a:ln w="9525" cap="rnd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AutoShape 6"/>
          <p:cNvSpPr>
            <a:spLocks noChangeArrowheads="1"/>
          </p:cNvSpPr>
          <p:nvPr/>
        </p:nvSpPr>
        <p:spPr bwMode="auto">
          <a:xfrm>
            <a:off x="3851920" y="1836424"/>
            <a:ext cx="777875" cy="395288"/>
          </a:xfrm>
          <a:prstGeom prst="rect">
            <a:avLst/>
          </a:prstGeom>
          <a:solidFill>
            <a:srgbClr val="009EE0"/>
          </a:solidFill>
          <a:ln w="38100" algn="ctr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Arial" charset="0"/>
                <a:cs typeface="Arial" charset="0"/>
              </a:rPr>
              <a:t>Rule #5</a:t>
            </a:r>
          </a:p>
        </p:txBody>
      </p:sp>
      <p:sp>
        <p:nvSpPr>
          <p:cNvPr id="16" name="AutoShape 6"/>
          <p:cNvSpPr>
            <a:spLocks noChangeArrowheads="1"/>
          </p:cNvSpPr>
          <p:nvPr/>
        </p:nvSpPr>
        <p:spPr bwMode="auto">
          <a:xfrm>
            <a:off x="3851920" y="3060387"/>
            <a:ext cx="777875" cy="395287"/>
          </a:xfrm>
          <a:prstGeom prst="rect">
            <a:avLst/>
          </a:prstGeom>
          <a:solidFill>
            <a:srgbClr val="009EE0"/>
          </a:solidFill>
          <a:ln w="38100" algn="ctr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Arial" charset="0"/>
                <a:cs typeface="Arial" charset="0"/>
              </a:rPr>
              <a:t>Rule #6</a:t>
            </a:r>
          </a:p>
        </p:txBody>
      </p:sp>
      <p:sp>
        <p:nvSpPr>
          <p:cNvPr id="17" name="AutoShape 6"/>
          <p:cNvSpPr>
            <a:spLocks noChangeArrowheads="1"/>
          </p:cNvSpPr>
          <p:nvPr/>
        </p:nvSpPr>
        <p:spPr bwMode="auto">
          <a:xfrm>
            <a:off x="3851920" y="4249127"/>
            <a:ext cx="777875" cy="395287"/>
          </a:xfrm>
          <a:prstGeom prst="rect">
            <a:avLst/>
          </a:prstGeom>
          <a:solidFill>
            <a:srgbClr val="009EE0"/>
          </a:solidFill>
          <a:ln w="38100" algn="ctr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Arial" charset="0"/>
                <a:cs typeface="Arial" charset="0"/>
              </a:rPr>
              <a:t>Rule #7</a:t>
            </a:r>
          </a:p>
        </p:txBody>
      </p:sp>
      <p:sp>
        <p:nvSpPr>
          <p:cNvPr id="46" name="ZoneTexte 45"/>
          <p:cNvSpPr txBox="1"/>
          <p:nvPr/>
        </p:nvSpPr>
        <p:spPr>
          <a:xfrm>
            <a:off x="3283183" y="3060387"/>
            <a:ext cx="5055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solidFill>
                  <a:srgbClr val="009EE0"/>
                </a:solidFill>
              </a:rPr>
              <a:t>*</a:t>
            </a:r>
            <a:endParaRPr lang="en-US" sz="2800" dirty="0">
              <a:solidFill>
                <a:srgbClr val="009EE0"/>
              </a:solidFill>
            </a:endParaRPr>
          </a:p>
        </p:txBody>
      </p:sp>
      <p:sp>
        <p:nvSpPr>
          <p:cNvPr id="47" name="ZoneTexte 46"/>
          <p:cNvSpPr txBox="1"/>
          <p:nvPr/>
        </p:nvSpPr>
        <p:spPr>
          <a:xfrm>
            <a:off x="539552" y="6361583"/>
            <a:ext cx="57974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>
                <a:solidFill>
                  <a:srgbClr val="7B7C7E"/>
                </a:solidFill>
              </a:rPr>
              <a:t>*: </a:t>
            </a:r>
            <a:r>
              <a:rPr lang="fr-FR" sz="1000" dirty="0" err="1" smtClean="0">
                <a:solidFill>
                  <a:srgbClr val="7B7C7E"/>
                </a:solidFill>
              </a:rPr>
              <a:t>selected</a:t>
            </a:r>
            <a:r>
              <a:rPr lang="fr-FR" sz="1000" dirty="0" smtClean="0">
                <a:solidFill>
                  <a:srgbClr val="7B7C7E"/>
                </a:solidFill>
              </a:rPr>
              <a:t> </a:t>
            </a:r>
            <a:r>
              <a:rPr lang="fr-FR" sz="1000" dirty="0" err="1" smtClean="0">
                <a:solidFill>
                  <a:srgbClr val="7B7C7E"/>
                </a:solidFill>
              </a:rPr>
              <a:t>rule</a:t>
            </a:r>
            <a:r>
              <a:rPr lang="fr-FR" sz="1000" dirty="0" smtClean="0">
                <a:solidFill>
                  <a:srgbClr val="7B7C7E"/>
                </a:solidFill>
              </a:rPr>
              <a:t> for </a:t>
            </a:r>
            <a:r>
              <a:rPr lang="fr-FR" sz="1000" dirty="0" err="1" smtClean="0">
                <a:solidFill>
                  <a:srgbClr val="7B7C7E"/>
                </a:solidFill>
              </a:rPr>
              <a:t>Supply</a:t>
            </a:r>
            <a:r>
              <a:rPr lang="fr-FR" sz="1000" dirty="0" smtClean="0">
                <a:solidFill>
                  <a:srgbClr val="7B7C7E"/>
                </a:solidFill>
              </a:rPr>
              <a:t> Chain</a:t>
            </a:r>
            <a:endParaRPr lang="en-US" sz="1000" dirty="0">
              <a:solidFill>
                <a:srgbClr val="7B7C7E"/>
              </a:solidFill>
            </a:endParaRPr>
          </a:p>
        </p:txBody>
      </p:sp>
      <p:sp>
        <p:nvSpPr>
          <p:cNvPr id="49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4017" y="6309320"/>
            <a:ext cx="432164" cy="360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36D3538-E6F5-4FCE-BA67-805E68B46AF7}" type="slidenum">
              <a:rPr lang="nl-BE" sz="1600" smtClean="0">
                <a:solidFill>
                  <a:srgbClr val="7B7C7E"/>
                </a:solidFill>
              </a:rPr>
              <a:t>9</a:t>
            </a:fld>
            <a:endParaRPr lang="nl-BE" sz="1600" dirty="0">
              <a:solidFill>
                <a:srgbClr val="7B7C7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959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EXTENDEDFILLCOLOUR" val=""/>
  <p:tag name="MMCOA_SMARTSHAPE" val="Y"/>
  <p:tag name="MMCOA_FONTSIZE_L" val="28"/>
  <p:tag name="MMCOA_FONTSIZE_M" val="21"/>
  <p:tag name="MMCOA_FONTSIZE_S" val="14"/>
  <p:tag name="MMCOA_FONTSIZE_T" val="14"/>
  <p:tag name="MMCOA_POSITION_L" val="35.875;30.125;54.375;683.875"/>
  <p:tag name="MMCOA_POSITION_M" val="35.875;30.125;54.375;683.875"/>
  <p:tag name="MMCOA_POSITION_S" val="35.875;30.125;54.375;683.875"/>
  <p:tag name="MMCOA_POSITION_T" val="35.875;30.125;54.375;683.875"/>
  <p:tag name="MMCOA_HIDEONCOLOUR" val="N"/>
  <p:tag name="MMCOA_HIDEONWHITE" val="N"/>
  <p:tag name="MMCOA_HIDEONBALLROOM" val="N"/>
  <p:tag name="MMCOA_HIDEONCLASSIC" val="N"/>
  <p:tag name="MMCOA_HIDEONTEXT" val="N"/>
  <p:tag name="MMCOA_HIDEONECO" val="N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EXTENDEDFILLCOLOUR" val=""/>
  <p:tag name="MMCOA_SMARTSHAPE" val="Y"/>
  <p:tag name="MMCOA_FONTSIZE_L" val="28"/>
  <p:tag name="MMCOA_FONTSIZE_M" val="20"/>
  <p:tag name="MMCOA_FONTSIZE_S" val="14"/>
  <p:tag name="MMCOA_FONTSIZE_T" val="14"/>
  <p:tag name="MMCOA_POSITION_L" val="35.875;100.625;392.75;684"/>
  <p:tag name="MMCOA_POSITION_M" val="35.875;100.625;392.75;684"/>
  <p:tag name="MMCOA_POSITION_S" val="35.875;100.625;392.75;684"/>
  <p:tag name="MMCOA_POSITION_T" val="35.875;100.625;392.75;684"/>
  <p:tag name="MMCOA_HIDEONCOLOUR" val="N"/>
  <p:tag name="MMCOA_HIDEONWHITE" val="N"/>
  <p:tag name="MMCOA_HIDEONBALLROOM" val="N"/>
  <p:tag name="MMCOA_HIDEONCLASSIC" val="N"/>
  <p:tag name="MMCOA_HIDEONTEXT" val="N"/>
  <p:tag name="MMCOA_HIDEONECO" val="N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EXTENDEDFILLCOLOUR" val=""/>
  <p:tag name="MMCOA_SMARTSHAPE" val="Y"/>
  <p:tag name="MMCOA_FONTSIZE_L" val="7"/>
  <p:tag name="MMCOA_FONTSIZE_M" val="7"/>
  <p:tag name="MMCOA_FONTSIZE_S" val="7"/>
  <p:tag name="MMCOA_FONTSIZE_T" val="7"/>
  <p:tag name="MMCOA_POSITION_L" val="37.625;514.5;8;228.125"/>
  <p:tag name="MMCOA_POSITION_M" val="37.625;514.5;8;228.125"/>
  <p:tag name="MMCOA_POSITION_S" val="37.625;514.5;8;228.125"/>
  <p:tag name="MMCOA_POSITION_T" val="37.625;514.5;8;228.125"/>
  <p:tag name="MMCOA_HIDEONCOLOUR" val="N"/>
  <p:tag name="MMCOA_HIDEONWHITE" val="N"/>
  <p:tag name="MMCOA_HIDEONBALLROOM" val="N"/>
  <p:tag name="MMCOA_HIDEONCLASSIC" val="Y"/>
  <p:tag name="MMCOA_HIDEONTEXT" val="Y"/>
  <p:tag name="MMCOA_HIDEONECO" val="Y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SMARTSHAPE" val="Y"/>
  <p:tag name="MMCOA_FONTSIZE_L" val="7"/>
  <p:tag name="MMCOA_FONTSIZE_M" val="7"/>
  <p:tag name="MMCOA_FONTSIZE_S" val="7"/>
  <p:tag name="MMCOA_FONTSIZE_T" val="7"/>
  <p:tag name="MMCOA_POSITION_L" val="335.625;514.5;8.375;85"/>
  <p:tag name="MMCOA_POSITION_M" val="335.625;514.5;8.375;85"/>
  <p:tag name="MMCOA_POSITION_S" val="335.625;514.5;8.375;85"/>
  <p:tag name="MMCOA_POSITION_T" val="335.625;514.5;8.375;85"/>
  <p:tag name="MMCOA_HIDEONCOLOUR" val="N"/>
  <p:tag name="MMCOA_HIDEONWHITE" val="N"/>
  <p:tag name="MMCOA_HIDEONBALLROOM" val="Y"/>
  <p:tag name="MMCOA_HIDEONCLASSIC" val="Y"/>
  <p:tag name="MMCOA_HIDEONTEXT" val="Y"/>
  <p:tag name="MMCOA_HIDEONECO" val="Y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SOLVAY_typo_blue">
  <a:themeElements>
    <a:clrScheme name="SOLVAY_typo_blu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OLVAY_typo_blu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OLVAY_typo_blu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LVAY_typo_blu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LVAY_typo_blu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LVAY_typo_blu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LVAY_typo_blu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LVAY_typo_blu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LVAY_typo_blu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LVAY_typo_blu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LVAY_typo_blu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LVAY_typo_blu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LVAY_typo_blu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LVAY_typo_blu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0_blank">
  <a:themeElements>
    <a:clrScheme name="SOLVAY 2013 LAST">
      <a:dk1>
        <a:srgbClr val="000000"/>
      </a:dk1>
      <a:lt1>
        <a:srgbClr val="FFFFFF"/>
      </a:lt1>
      <a:dk2>
        <a:srgbClr val="002C77"/>
      </a:dk2>
      <a:lt2>
        <a:srgbClr val="FFFFFF"/>
      </a:lt2>
      <a:accent1>
        <a:srgbClr val="009EE0"/>
      </a:accent1>
      <a:accent2>
        <a:srgbClr val="9DE0ED"/>
      </a:accent2>
      <a:accent3>
        <a:srgbClr val="606060"/>
      </a:accent3>
      <a:accent4>
        <a:srgbClr val="BFBFBF"/>
      </a:accent4>
      <a:accent5>
        <a:srgbClr val="E29815"/>
      </a:accent5>
      <a:accent6>
        <a:srgbClr val="FFCF89"/>
      </a:accent6>
      <a:hlink>
        <a:srgbClr val="5B5B5B"/>
      </a:hlink>
      <a:folHlink>
        <a:srgbClr val="BFBFBF"/>
      </a:folHlink>
    </a:clrScheme>
    <a:fontScheme name="Oliver Wyman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liver Wyman">
      <a:fillStyleLst>
        <a:solidFill>
          <a:schemeClr val="phClr"/>
        </a:solidFill>
        <a:solidFill>
          <a:schemeClr val="phClr">
            <a:tint val="0"/>
          </a:schemeClr>
        </a:solidFill>
        <a:solidFill>
          <a:schemeClr val="phClr"/>
        </a:solidFill>
      </a:fillStyleLst>
      <a:lnStyleLst>
        <a:ln w="9525" cap="flat" cmpd="sng" algn="ctr">
          <a:solidFill>
            <a:schemeClr val="phClr">
              <a:satMod val="105000"/>
            </a:schemeClr>
          </a:solidFill>
          <a:prstDash val="solid"/>
        </a:ln>
        <a:ln w="9525" cap="flat" cmpd="sng" algn="ctr">
          <a:solidFill>
            <a:schemeClr val="phClr"/>
          </a:solidFill>
          <a:prstDash val="solid"/>
        </a:ln>
        <a:ln w="95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 rotWithShape="1">
          <a:gsLst>
            <a:gs pos="0">
              <a:schemeClr val="phClr">
                <a:tint val="100000"/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hade val="100000"/>
                <a:satMod val="220000"/>
              </a:schemeClr>
            </a:gs>
          </a:gsLst>
          <a:lin ang="162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accent3"/>
          </a:solidFill>
        </a:ln>
      </a:spPr>
      <a:bodyPr rtlCol="0" anchor="ctr"/>
      <a:lstStyle>
        <a:defPPr algn="ctr">
          <a:lnSpc>
            <a:spcPct val="100000"/>
          </a:lnSpc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3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lnSpc>
            <a:spcPct val="100000"/>
          </a:lnSpc>
          <a:defRPr dirty="0" err="1" smtClean="0"/>
        </a:defPPr>
      </a:lstStyle>
    </a:txDef>
  </a:objectDefaults>
  <a:extraClrSchemeLst/>
  <a:custClrLst>
    <a:custClr name="OW Emerald">
      <a:srgbClr val="41A441"/>
    </a:custClr>
    <a:custClr name="Light Emerald">
      <a:srgbClr val="BDDDA3"/>
    </a:custClr>
    <a:custClr name="OW Iolite">
      <a:srgbClr val="646EAC"/>
    </a:custClr>
    <a:custClr name="Light Iolite">
      <a:srgbClr val="C5CAE7"/>
    </a:custClr>
    <a:custClr name="OW Citrine">
      <a:srgbClr val="DD712C"/>
    </a:custClr>
    <a:custClr name="Light Citrine">
      <a:srgbClr val="FDCFAC"/>
    </a:custClr>
    <a:custClr name="OW Turquoise">
      <a:srgbClr val="079B84"/>
    </a:custClr>
    <a:custClr name="Light Turquoise">
      <a:srgbClr val="A8DAC9"/>
    </a:custClr>
    <a:custClr name="OW Ruby">
      <a:srgbClr val="CB225B"/>
    </a:custClr>
    <a:custClr name="Light Ruby">
      <a:srgbClr val="F8B8BC"/>
    </a:custClr>
  </a:custClrLst>
</a:theme>
</file>

<file path=ppt/theme/theme3.xml><?xml version="1.0" encoding="utf-8"?>
<a:theme xmlns:a="http://schemas.openxmlformats.org/drawingml/2006/main" name="1_Office Theme">
  <a:themeElements>
    <a:clrScheme name="SOLVAY THEME">
      <a:dk1>
        <a:srgbClr val="000000"/>
      </a:dk1>
      <a:lt1>
        <a:srgbClr val="FFFFFF"/>
      </a:lt1>
      <a:dk2>
        <a:srgbClr val="009EE0"/>
      </a:dk2>
      <a:lt2>
        <a:srgbClr val="7B7C7E"/>
      </a:lt2>
      <a:accent1>
        <a:srgbClr val="009EE0"/>
      </a:accent1>
      <a:accent2>
        <a:srgbClr val="763689"/>
      </a:accent2>
      <a:accent3>
        <a:srgbClr val="339966"/>
      </a:accent3>
      <a:accent4>
        <a:srgbClr val="F6A906"/>
      </a:accent4>
      <a:accent5>
        <a:srgbClr val="C61B79"/>
      </a:accent5>
      <a:accent6>
        <a:srgbClr val="0070C0"/>
      </a:accent6>
      <a:hlink>
        <a:srgbClr val="6AB023"/>
      </a:hlink>
      <a:folHlink>
        <a:srgbClr val="C61B79"/>
      </a:folHlink>
    </a:clrScheme>
    <a:fontScheme name="Solva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>
          <a:noFill/>
        </a:ln>
        <a:effectLst/>
      </a:spPr>
      <a:bodyPr lIns="72000" tIns="36000" rIns="72000" bIns="36000" rtlCol="0" anchor="ctr"/>
      <a:lstStyle>
        <a:defPPr algn="ctr">
          <a:defRPr b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 cap="rnd"/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SOLVAY_visual_blue">
  <a:themeElements>
    <a:clrScheme name="SOLVAY_visual_blu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OLVAY_visual_blu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OLVAY_visual_blu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LVAY_visual_blu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LVAY_visual_blu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LVAY_visual_blu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LVAY_visual_blu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LVAY_visual_blu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LVAY_visual_blu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LVAY_visual_blu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LVAY_visual_blu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LVAY_visual_blu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LVAY_visual_blu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LVAY_visual_blu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SOLVAY_typo_blue</Template>
  <TotalTime>29574</TotalTime>
  <Words>2606</Words>
  <Application>Microsoft Office PowerPoint</Application>
  <PresentationFormat>On-screen Show (4:3)</PresentationFormat>
  <Paragraphs>566</Paragraphs>
  <Slides>29</Slides>
  <Notes>12</Notes>
  <HiddenSlides>0</HiddenSlides>
  <MMClips>0</MMClips>
  <ScaleCrop>false</ScaleCrop>
  <HeadingPairs>
    <vt:vector size="6" baseType="variant"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4" baseType="lpstr">
      <vt:lpstr>SOLVAY_typo_blue</vt:lpstr>
      <vt:lpstr>20_blank</vt:lpstr>
      <vt:lpstr>1_Office Theme</vt:lpstr>
      <vt:lpstr>SOLVAY_visual_blue</vt:lpstr>
      <vt:lpstr>Diapositive think-cell</vt:lpstr>
      <vt:lpstr>Performance System Benefits Calculation Rules &amp; Convergence Value Creation  </vt:lpstr>
      <vt:lpstr>PowerPoint Presentation</vt:lpstr>
      <vt:lpstr>Performance Monitoring and … input to report value creation of purchasing / Supply chain to the Business</vt:lpstr>
      <vt:lpstr>PowerPoint Presentation</vt:lpstr>
      <vt:lpstr>A practical set of calculation rules</vt:lpstr>
      <vt:lpstr>PowerPoint Presentation</vt:lpstr>
      <vt:lpstr>How to measure benefit for Rule #3a</vt:lpstr>
      <vt:lpstr>Calculation Rules for COST Main guidelines</vt:lpstr>
      <vt:lpstr>PowerPoint Presentation</vt:lpstr>
      <vt:lpstr>PowerPoint Presentation</vt:lpstr>
      <vt:lpstr>Calculation Rules Key take away</vt:lpstr>
      <vt:lpstr>Perimeter for SATT tool</vt:lpstr>
      <vt:lpstr>Calculation rules Question regarding application</vt:lpstr>
      <vt:lpstr>Performance Network</vt:lpstr>
      <vt:lpstr>PowerPoint Presentation</vt:lpstr>
      <vt:lpstr>SATT Key take away</vt:lpstr>
      <vt:lpstr>Benefit impact</vt:lpstr>
      <vt:lpstr>Workflow process and reporting</vt:lpstr>
      <vt:lpstr>PowerPoint Presentation</vt:lpstr>
      <vt:lpstr>Purchasing Productivity System Key take away</vt:lpstr>
      <vt:lpstr>APPENDIX</vt:lpstr>
      <vt:lpstr>PowerPoint Presentation</vt:lpstr>
      <vt:lpstr>Decision tree For cost recurring purchase</vt:lpstr>
      <vt:lpstr>PowerPoint Presentation</vt:lpstr>
      <vt:lpstr>PowerPoint Presentation</vt:lpstr>
      <vt:lpstr>Calculation Rules for Non recurring Spirit of the calculation rules (formulas)</vt:lpstr>
      <vt:lpstr>Calculation Rules for CASH Spirit of the calculation rules (formulas)</vt:lpstr>
      <vt:lpstr>Calculation Rules for CASH Spirit of the calculation rules (formulas)</vt:lpstr>
      <vt:lpstr>Calculation Rules for CASH Spirit of the calculation rules (formulas)</vt:lpstr>
    </vt:vector>
  </TitlesOfParts>
  <Company>Rhodia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zlrscg01</dc:creator>
  <cp:lastModifiedBy>Verdellet-ext, Vincent</cp:lastModifiedBy>
  <cp:revision>467</cp:revision>
  <cp:lastPrinted>2013-02-25T10:07:47Z</cp:lastPrinted>
  <dcterms:created xsi:type="dcterms:W3CDTF">2012-12-03T13:31:46Z</dcterms:created>
  <dcterms:modified xsi:type="dcterms:W3CDTF">2017-10-04T09:00:15Z</dcterms:modified>
</cp:coreProperties>
</file>