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39" r:id="rId3"/>
    <p:sldId id="380" r:id="rId4"/>
    <p:sldId id="379" r:id="rId5"/>
    <p:sldId id="341" r:id="rId6"/>
    <p:sldId id="360" r:id="rId7"/>
    <p:sldId id="275" r:id="rId8"/>
    <p:sldId id="373" r:id="rId9"/>
    <p:sldId id="374" r:id="rId10"/>
    <p:sldId id="342" r:id="rId11"/>
    <p:sldId id="303" r:id="rId12"/>
    <p:sldId id="313" r:id="rId13"/>
    <p:sldId id="304" r:id="rId14"/>
    <p:sldId id="362" r:id="rId15"/>
    <p:sldId id="364" r:id="rId16"/>
    <p:sldId id="369" r:id="rId17"/>
    <p:sldId id="370" r:id="rId18"/>
    <p:sldId id="371" r:id="rId19"/>
    <p:sldId id="365" r:id="rId20"/>
    <p:sldId id="366" r:id="rId21"/>
    <p:sldId id="372" r:id="rId22"/>
    <p:sldId id="375" r:id="rId23"/>
    <p:sldId id="376" r:id="rId24"/>
    <p:sldId id="367" r:id="rId25"/>
    <p:sldId id="377" r:id="rId26"/>
    <p:sldId id="361" r:id="rId27"/>
    <p:sldId id="368" r:id="rId28"/>
    <p:sldId id="282" r:id="rId29"/>
    <p:sldId id="264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38EEBA4E-A1CF-4FB3-83F7-5CA483DD2810}">
          <p14:sldIdLst>
            <p14:sldId id="256"/>
            <p14:sldId id="339"/>
            <p14:sldId id="380"/>
            <p14:sldId id="379"/>
          </p14:sldIdLst>
        </p14:section>
        <p14:section name="2. Flexmail presentation" id="{9592CB91-9DCF-40AE-A021-97DB1CE790ED}">
          <p14:sldIdLst>
            <p14:sldId id="341"/>
            <p14:sldId id="360"/>
            <p14:sldId id="275"/>
            <p14:sldId id="373"/>
            <p14:sldId id="374"/>
          </p14:sldIdLst>
        </p14:section>
        <p14:section name="3. Contacts" id="{A3EF1918-69E9-4465-8DE1-9FD31CEE8E61}">
          <p14:sldIdLst>
            <p14:sldId id="342"/>
            <p14:sldId id="303"/>
            <p14:sldId id="313"/>
            <p14:sldId id="304"/>
            <p14:sldId id="362"/>
          </p14:sldIdLst>
        </p14:section>
        <p14:section name="4. Message" id="{8C6A487F-9320-4356-AEF8-5DEA6F8BF675}">
          <p14:sldIdLst>
            <p14:sldId id="364"/>
            <p14:sldId id="369"/>
            <p14:sldId id="370"/>
            <p14:sldId id="371"/>
            <p14:sldId id="365"/>
          </p14:sldIdLst>
        </p14:section>
        <p14:section name="5. Campaigns" id="{168BE0D8-8116-458C-A992-9AFC16F72EE2}">
          <p14:sldIdLst>
            <p14:sldId id="366"/>
            <p14:sldId id="372"/>
            <p14:sldId id="375"/>
            <p14:sldId id="376"/>
          </p14:sldIdLst>
        </p14:section>
        <p14:section name="6. Follow up" id="{8CB28BCB-5E16-4F8B-A7C3-F7974E3EC77F}">
          <p14:sldIdLst>
            <p14:sldId id="367"/>
            <p14:sldId id="377"/>
            <p14:sldId id="361"/>
          </p14:sldIdLst>
        </p14:section>
        <p14:section name="7. Conclusion" id="{3A463A25-E021-42B9-A2F5-3521E9646FE3}">
          <p14:sldIdLst>
            <p14:sldId id="368"/>
            <p14:sldId id="282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BA"/>
    <a:srgbClr val="0096D2"/>
    <a:srgbClr val="118B0D"/>
    <a:srgbClr val="125AC8"/>
    <a:srgbClr val="898F99"/>
    <a:srgbClr val="BDC7C8"/>
    <a:srgbClr val="FFFFFF"/>
    <a:srgbClr val="003087"/>
    <a:srgbClr val="000000"/>
    <a:srgbClr val="009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27" autoAdjust="0"/>
  </p:normalViewPr>
  <p:slideViewPr>
    <p:cSldViewPr>
      <p:cViewPr varScale="1">
        <p:scale>
          <a:sx n="64" d="100"/>
          <a:sy n="6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146" y="-96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EFF9DA-CD91-4CFA-B8BA-AE37F2AFA659}" type="datetimeFigureOut">
              <a:rPr lang="en-US"/>
              <a:pPr>
                <a:defRPr/>
              </a:pPr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8D5D04-2DC0-4D89-BDE6-67F5014241C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78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FAA121-6992-4D7E-8C87-B32F67EAC662}" type="datetimeFigureOut">
              <a:rPr lang="en-US"/>
              <a:pPr>
                <a:defRPr/>
              </a:pPr>
              <a:t>9/16/2015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4BCEAE-93DE-4F7C-A2A2-49D8007DFB2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2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</a:p>
          <a:p>
            <a:r>
              <a:rPr lang="fr-FR" dirty="0" smtClean="0"/>
              <a:t>A discuter ensemble</a:t>
            </a:r>
            <a:r>
              <a:rPr lang="fr-FR" baseline="0" dirty="0" smtClean="0"/>
              <a:t> cet </a:t>
            </a:r>
            <a:r>
              <a:rPr lang="fr-FR" baseline="0" dirty="0" err="1" smtClean="0"/>
              <a:t>aprem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Ajuster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shots</a:t>
            </a:r>
            <a:r>
              <a:rPr lang="fr-FR" dirty="0" smtClean="0"/>
              <a:t> pour voir le titre</a:t>
            </a:r>
          </a:p>
          <a:p>
            <a:r>
              <a:rPr lang="fr-FR" dirty="0" smtClean="0"/>
              <a:t>A discuter ensemble</a:t>
            </a:r>
            <a:r>
              <a:rPr lang="fr-FR" baseline="0" dirty="0" smtClean="0"/>
              <a:t> cet </a:t>
            </a:r>
            <a:r>
              <a:rPr lang="fr-FR" baseline="0" dirty="0" err="1" smtClean="0"/>
              <a:t>aprem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94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décaler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0923272-B5CC-404E-A44A-0ADF6878A077}" type="slidenum">
              <a:rPr lang="pt-BR" smtClean="0"/>
              <a:pPr eaLnBrk="1" hangingPunct="1">
                <a:defRPr/>
              </a:pPr>
              <a:t>6</a:t>
            </a:fld>
            <a:endParaRPr lang="fr-FR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93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875463" y="0"/>
            <a:ext cx="2268537" cy="412115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2" cstate="print">
            <a:lum bright="-10000" contrast="10000"/>
          </a:blip>
          <a:srcRect t="6279"/>
          <a:stretch>
            <a:fillRect/>
          </a:stretch>
        </p:blipFill>
        <p:spPr bwMode="auto">
          <a:xfrm>
            <a:off x="0" y="0"/>
            <a:ext cx="6875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0" y="2736850"/>
            <a:ext cx="9144000" cy="4121150"/>
          </a:xfrm>
          <a:prstGeom prst="rect">
            <a:avLst/>
          </a:prstGeom>
          <a:solidFill>
            <a:srgbClr val="009EE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875463" y="2736850"/>
            <a:ext cx="2268537" cy="412115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4100" y="577850"/>
            <a:ext cx="12065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760" y="2833141"/>
            <a:ext cx="6044784" cy="1858780"/>
          </a:xfrm>
        </p:spPr>
        <p:txBody>
          <a:bodyPr>
            <a:normAutofit/>
          </a:bodyPr>
          <a:lstStyle>
            <a:lvl1pPr algn="r">
              <a:lnSpc>
                <a:spcPct val="90000"/>
              </a:lnSpc>
              <a:defRPr lang="en-US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498" y="4536375"/>
            <a:ext cx="6026046" cy="1354760"/>
          </a:xfrm>
        </p:spPr>
        <p:txBody>
          <a:bodyPr>
            <a:normAutofit/>
          </a:bodyPr>
          <a:lstStyle>
            <a:lvl1pPr marL="0" indent="0" algn="r">
              <a:lnSpc>
                <a:spcPct val="90000"/>
              </a:lnSpc>
              <a:buNone/>
              <a:defRPr lang="en-US" sz="26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87325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A38761E-BB7C-4C8D-9E22-4B4E400DDA0E}" type="datetime1">
              <a:rPr lang="fr-FR"/>
              <a:pPr>
                <a:defRPr/>
              </a:pPr>
              <a:t>16/09/2015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63D1-5E43-4E07-993F-065F76DD46DE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51090-B055-4CDD-A3D2-C5910D8CF415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7CB48-B7A1-4341-BA09-87BCCE00F775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384BE-9AE9-478D-AACB-0FE061A2B0A6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B064D-4B73-4092-8105-875C9A1DCF12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727C-7EF0-43A2-BCEB-E5EE5FF11ED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BAD3E-6A64-41F0-A8C6-0944C9C591F0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C5BD4-DC8D-44F9-9780-A8803EF2D480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887538"/>
            <a:ext cx="9144000" cy="49704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8813800" y="0"/>
            <a:ext cx="330200" cy="6858000"/>
          </a:xfrm>
          <a:prstGeom prst="rect">
            <a:avLst/>
          </a:prstGeom>
          <a:solidFill>
            <a:srgbClr val="009EE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6063" y="4333875"/>
            <a:ext cx="14795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 txBox="1">
            <a:spLocks noChangeArrowheads="1"/>
          </p:cNvSpPr>
          <p:nvPr userDrawn="1"/>
        </p:nvSpPr>
        <p:spPr bwMode="auto">
          <a:xfrm>
            <a:off x="441325" y="5805488"/>
            <a:ext cx="238601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000"/>
            </a:lvl1pPr>
          </a:lstStyle>
          <a:p>
            <a:pPr fontAlgn="auto">
              <a:lnSpc>
                <a:spcPct val="95000"/>
              </a:lnSpc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www.solvay.com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13800" y="1885950"/>
            <a:ext cx="330200" cy="4972050"/>
          </a:xfrm>
          <a:prstGeom prst="rect">
            <a:avLst/>
          </a:prstGeom>
          <a:solidFill>
            <a:srgbClr val="0096D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09550"/>
            <a:ext cx="8339137" cy="511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073150"/>
            <a:ext cx="4157662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73150"/>
            <a:ext cx="4159250" cy="2481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6813"/>
            <a:ext cx="4159250" cy="2482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CC0F0-57CE-4A5C-A298-2E6016EF3FB5}" type="slidenum">
              <a:rPr lang="en-US"/>
              <a:pPr>
                <a:defRPr/>
              </a:pPr>
              <a:t>‹N°›</a:t>
            </a:fld>
            <a:endParaRPr lang="en-US"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35000" y="6580188"/>
            <a:ext cx="3657600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     Interactive Project          Interactive trainings       </a:t>
            </a:r>
            <a:fld id="{FC32015D-0858-4C83-B5FF-F32EC27989DD}" type="datetime1">
              <a:rPr lang="en-GB"/>
              <a:pPr>
                <a:defRPr/>
              </a:pPr>
              <a:t>16/09/2015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122523"/>
      </p:ext>
    </p:extLst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2D6AB5D-754A-4E48-A734-27C887DD82DB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43A3464-CC20-40F2-A1A5-C57919E4AA72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AB6324E-232B-409D-8CD1-F8705C545D92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4F1653E-7157-45F8-B0BD-FB336AD5C3F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CA02FB3-93F4-4090-B3A2-42F547AB74BF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E4BAD5-4811-4656-A388-697DA5F4944B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>
            <a:lum bright="-10000" contrast="10000"/>
          </a:blip>
          <a:srcRect t="6279"/>
          <a:stretch>
            <a:fillRect/>
          </a:stretch>
        </p:blipFill>
        <p:spPr bwMode="auto">
          <a:xfrm>
            <a:off x="0" y="0"/>
            <a:ext cx="6875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6888163" cy="6858000"/>
          </a:xfrm>
          <a:prstGeom prst="rect">
            <a:avLst/>
          </a:prstGeom>
          <a:solidFill>
            <a:srgbClr val="009EE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116638"/>
            <a:ext cx="9144000" cy="7413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875463" y="0"/>
            <a:ext cx="2268537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4100" y="577850"/>
            <a:ext cx="12065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81" y="725548"/>
            <a:ext cx="6343505" cy="628238"/>
          </a:xfrm>
        </p:spPr>
        <p:txBody>
          <a:bodyPr>
            <a:normAutofit/>
          </a:bodyPr>
          <a:lstStyle>
            <a:lvl1pPr marL="514350" indent="-514350" algn="l">
              <a:spcBef>
                <a:spcPts val="1800"/>
              </a:spcBef>
              <a:buFont typeface="+mj-lt"/>
              <a:buNone/>
              <a:defRPr sz="2800" b="1" cap="none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51035" y="1626507"/>
            <a:ext cx="6353525" cy="4168651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 sz="2400" b="1">
                <a:solidFill>
                  <a:schemeClr val="bg1"/>
                </a:solidFill>
              </a:defRPr>
            </a:lvl1pPr>
            <a:lvl2pPr marL="452438" indent="-3175">
              <a:buClr>
                <a:schemeClr val="bg1"/>
              </a:buClr>
              <a:buFont typeface="+mj-lt"/>
              <a:buNone/>
              <a:defRPr sz="2400" b="1">
                <a:solidFill>
                  <a:schemeClr val="bg1"/>
                </a:solidFill>
              </a:defRPr>
            </a:lvl2pPr>
            <a:lvl3pPr marL="452438" indent="-3175">
              <a:buClr>
                <a:schemeClr val="bg1"/>
              </a:buClr>
              <a:buFont typeface="+mj-lt"/>
              <a:buNone/>
              <a:defRPr sz="2000" b="1">
                <a:solidFill>
                  <a:schemeClr val="bg1"/>
                </a:solidFill>
              </a:defRPr>
            </a:lvl3pPr>
            <a:lvl4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bg1"/>
                </a:solidFill>
              </a:defRPr>
            </a:lvl4pPr>
            <a:lvl5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4D7A69-0CEB-4966-A9EE-71C8E3309EE2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61A4606-78D0-430A-8D34-4E02B77676F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CB58B-097F-435A-8BE1-67A6C3929538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CBFF9-DA1F-4C63-8ADF-B9B0EC36036E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+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40625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DA67-9617-41DB-A7B4-37597B4E5818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527F-CE8A-42CE-AD3F-9FD80026E249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0F2E0-CB5A-43C0-9B87-EA049195F096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D735-DBD2-47EB-AEA8-EDDDA9A8CDDB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E17F-52C8-4234-86BC-26E62408B2D6}" type="datetime1">
              <a:rPr lang="fr-FR"/>
              <a:pPr>
                <a:defRPr/>
              </a:pPr>
              <a:t>16/09/2015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PRESENTATION TITLE - 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0FA14-E4B8-4612-927E-F4059D29C561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16638"/>
            <a:ext cx="9144000" cy="7413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" y="1492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" y="1600200"/>
            <a:ext cx="82296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262F328-771E-4A5D-B777-F81690409860}" type="datetime1">
              <a:rPr lang="fr-FR"/>
              <a:pPr>
                <a:defRPr/>
              </a:pPr>
              <a:t>16/09/2015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PRESENTATION TITLE - Entity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5425" y="6205538"/>
            <a:ext cx="598488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/>
              <a:pPr>
                <a:defRPr/>
              </a:pPr>
              <a:t>‹N°›</a:t>
            </a:fld>
            <a:endParaRPr dirty="0"/>
          </a:p>
        </p:txBody>
      </p:sp>
      <p:sp>
        <p:nvSpPr>
          <p:cNvPr id="8" name="Rectangle 7"/>
          <p:cNvSpPr/>
          <p:nvPr userDrawn="1"/>
        </p:nvSpPr>
        <p:spPr>
          <a:xfrm>
            <a:off x="8813800" y="0"/>
            <a:ext cx="330200" cy="68580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813800" y="6116638"/>
            <a:ext cx="330200" cy="741362"/>
          </a:xfrm>
          <a:prstGeom prst="rect">
            <a:avLst/>
          </a:prstGeom>
          <a:solidFill>
            <a:srgbClr val="0096D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106" name="Picture 2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0550" y="6224588"/>
            <a:ext cx="163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lang="en-US" sz="2800" b="1" kern="1200" dirty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9pPr>
    </p:titleStyle>
    <p:bodyStyle>
      <a:lvl1pPr marL="269875" indent="-269875" algn="l" rtl="0" eaLnBrk="0" fontAlgn="base" hangingPunct="0">
        <a:lnSpc>
          <a:spcPct val="95000"/>
        </a:lnSpc>
        <a:spcBef>
          <a:spcPts val="12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lang="en-US" sz="2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rtl="0" eaLnBrk="0" fontAlgn="base" hangingPunct="0">
        <a:lnSpc>
          <a:spcPct val="95000"/>
        </a:lnSpc>
        <a:spcBef>
          <a:spcPts val="300"/>
        </a:spcBef>
        <a:spcAft>
          <a:spcPct val="0"/>
        </a:spcAft>
        <a:buClr>
          <a:srgbClr val="009EE0"/>
        </a:buClr>
        <a:buFont typeface="Arial" pitchFamily="34" charset="0"/>
        <a:buChar char="-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9375" indent="-2698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olvay.flexmail.e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olvay.flexmail.eu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olvay.flexmail.eu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olvay.flexmail.eu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solvay.com/display/ISAPPSUP/FLEXMAI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exmail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746125" y="2833688"/>
            <a:ext cx="6045200" cy="1858962"/>
          </a:xfrm>
        </p:spPr>
        <p:txBody>
          <a:bodyPr/>
          <a:lstStyle/>
          <a:p>
            <a:pPr eaLnBrk="1" hangingPunct="1"/>
            <a:r>
              <a:rPr lang="en-US" dirty="0" smtClean="0"/>
              <a:t>Emailing with </a:t>
            </a:r>
            <a:r>
              <a:rPr lang="en-US" dirty="0" err="1" smtClean="0"/>
              <a:t>Flexmail</a:t>
            </a:r>
            <a:r>
              <a:rPr lang="en-US" dirty="0" smtClean="0"/>
              <a:t> Training session</a:t>
            </a:r>
          </a:p>
        </p:txBody>
      </p:sp>
      <p:sp>
        <p:nvSpPr>
          <p:cNvPr id="19459" name="Subtitle 2"/>
          <p:cNvSpPr>
            <a:spLocks noGrp="1"/>
          </p:cNvSpPr>
          <p:nvPr>
            <p:ph type="subTitle" idx="1"/>
          </p:nvPr>
        </p:nvSpPr>
        <p:spPr>
          <a:xfrm>
            <a:off x="765175" y="4537075"/>
            <a:ext cx="6026150" cy="13541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/>
              <a:t>Solweb</a:t>
            </a:r>
            <a:r>
              <a:rPr lang="en-US" dirty="0" smtClean="0"/>
              <a:t> project team</a:t>
            </a:r>
            <a:br>
              <a:rPr lang="en-US" dirty="0" smtClean="0"/>
            </a:br>
            <a:r>
              <a:rPr lang="en-US" dirty="0" smtClean="0"/>
              <a:t>&amp; Web support</a:t>
            </a: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45CA8E-B129-4356-8154-C92B4CD03FB1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212353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6658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Manage </a:t>
            </a:r>
            <a:r>
              <a:rPr lang="fr-BE" dirty="0" err="1" smtClean="0"/>
              <a:t>your</a:t>
            </a:r>
            <a:r>
              <a:rPr lang="fr-BE" dirty="0" smtClean="0"/>
              <a:t> contacts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380" y="836640"/>
            <a:ext cx="8281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err="1" smtClean="0"/>
              <a:t>Any</a:t>
            </a:r>
            <a:r>
              <a:rPr lang="fr-BE" sz="2000" dirty="0" smtClean="0"/>
              <a:t> </a:t>
            </a:r>
            <a:r>
              <a:rPr lang="fr-BE" sz="2000" dirty="0" err="1" smtClean="0"/>
              <a:t>emailing</a:t>
            </a:r>
            <a:r>
              <a:rPr lang="fr-BE" sz="2000" dirty="0" smtClean="0"/>
              <a:t> </a:t>
            </a:r>
            <a:r>
              <a:rPr lang="fr-BE" sz="2000" dirty="0" err="1" smtClean="0"/>
              <a:t>starts</a:t>
            </a:r>
            <a:r>
              <a:rPr lang="fr-BE" sz="2000" dirty="0" smtClean="0"/>
              <a:t> </a:t>
            </a:r>
            <a:r>
              <a:rPr lang="fr-BE" sz="2000" dirty="0" err="1" smtClean="0"/>
              <a:t>with</a:t>
            </a:r>
            <a:r>
              <a:rPr lang="fr-BE" sz="2000" dirty="0" smtClean="0"/>
              <a:t> a </a:t>
            </a:r>
            <a:r>
              <a:rPr lang="fr-BE" sz="2000" dirty="0" err="1" smtClean="0"/>
              <a:t>precise</a:t>
            </a:r>
            <a:r>
              <a:rPr lang="fr-BE" sz="2000" dirty="0" smtClean="0"/>
              <a:t> </a:t>
            </a:r>
            <a:r>
              <a:rPr lang="fr-BE" sz="2000" dirty="0" err="1" smtClean="0"/>
              <a:t>target</a:t>
            </a:r>
            <a:r>
              <a:rPr lang="fr-BE" sz="2000" dirty="0" smtClean="0"/>
              <a:t> </a:t>
            </a:r>
            <a:r>
              <a:rPr lang="fr-BE" sz="2000" dirty="0" err="1" smtClean="0"/>
              <a:t>selection</a:t>
            </a:r>
            <a:r>
              <a:rPr lang="fr-BE" sz="20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1412720"/>
            <a:ext cx="7633060" cy="243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6"/>
          <p:cNvSpPr txBox="1">
            <a:spLocks/>
          </p:cNvSpPr>
          <p:nvPr/>
        </p:nvSpPr>
        <p:spPr bwMode="auto">
          <a:xfrm>
            <a:off x="4644010" y="4077090"/>
            <a:ext cx="4104570" cy="17820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None/>
              <a:defRPr lang="en-US" sz="20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None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auto" hangingPunct="1">
              <a:spcAft>
                <a:spcPts val="0"/>
              </a:spcAft>
              <a:buClr>
                <a:srgbClr val="009EE0"/>
              </a:buClr>
              <a:defRPr/>
            </a:pPr>
            <a:r>
              <a:rPr lang="fr-BE" b="0" dirty="0">
                <a:solidFill>
                  <a:srgbClr val="FFFFFF"/>
                </a:solidFill>
              </a:rPr>
              <a:t>Solvay contacts</a:t>
            </a:r>
          </a:p>
          <a:p>
            <a:pPr marL="266700" lvl="0" indent="-266700" eaLnBrk="1" fontAlgn="auto" hangingPunct="1">
              <a:spcAft>
                <a:spcPts val="0"/>
              </a:spcAft>
              <a:buClr>
                <a:srgbClr val="FFFFFF"/>
              </a:buClr>
              <a:buFont typeface="Arial" pitchFamily="34" charset="0"/>
              <a:buChar char="•"/>
              <a:defRPr/>
            </a:pPr>
            <a:r>
              <a:rPr lang="fr-BE" sz="1600" b="0" dirty="0">
                <a:solidFill>
                  <a:srgbClr val="FFFFFF"/>
                </a:solidFill>
              </a:rPr>
              <a:t>Are all </a:t>
            </a:r>
            <a:r>
              <a:rPr lang="fr-BE" sz="1600" b="0" dirty="0" err="1">
                <a:solidFill>
                  <a:srgbClr val="FFFFFF"/>
                </a:solidFill>
              </a:rPr>
              <a:t>contained</a:t>
            </a:r>
            <a:r>
              <a:rPr lang="fr-BE" sz="1600" b="0" dirty="0">
                <a:solidFill>
                  <a:srgbClr val="FFFFFF"/>
                </a:solidFill>
              </a:rPr>
              <a:t> in the « Solvay contacts » </a:t>
            </a:r>
            <a:r>
              <a:rPr lang="fr-BE" sz="1600" b="0" dirty="0" err="1">
                <a:solidFill>
                  <a:srgbClr val="FFFFFF"/>
                </a:solidFill>
              </a:rPr>
              <a:t>list</a:t>
            </a:r>
            <a:endParaRPr lang="fr-BE" sz="1600" b="0" dirty="0">
              <a:solidFill>
                <a:srgbClr val="FFFFFF"/>
              </a:solidFill>
            </a:endParaRPr>
          </a:p>
          <a:p>
            <a:pPr marL="266700" lvl="0" indent="-266700" eaLnBrk="1" fontAlgn="auto" hangingPunct="1">
              <a:spcAft>
                <a:spcPts val="0"/>
              </a:spcAft>
              <a:buClr>
                <a:srgbClr val="FFFFFF"/>
              </a:buClr>
              <a:buFont typeface="Arial" pitchFamily="34" charset="0"/>
              <a:buChar char="•"/>
              <a:defRPr/>
            </a:pPr>
            <a:r>
              <a:rPr lang="fr-BE" sz="1600" b="0" dirty="0">
                <a:solidFill>
                  <a:srgbClr val="FFFFFF"/>
                </a:solidFill>
              </a:rPr>
              <a:t>Do not update </a:t>
            </a:r>
            <a:r>
              <a:rPr lang="fr-BE" sz="1600" b="0" dirty="0" err="1">
                <a:solidFill>
                  <a:srgbClr val="FFFFFF"/>
                </a:solidFill>
              </a:rPr>
              <a:t>these</a:t>
            </a:r>
            <a:r>
              <a:rPr lang="fr-BE" sz="1600" b="0" dirty="0">
                <a:solidFill>
                  <a:srgbClr val="FFFFFF"/>
                </a:solidFill>
              </a:rPr>
              <a:t> contacts</a:t>
            </a:r>
          </a:p>
          <a:p>
            <a:pPr marL="266700" lvl="0" indent="-266700" eaLnBrk="1" fontAlgn="auto" hangingPunct="1">
              <a:spcAft>
                <a:spcPts val="0"/>
              </a:spcAft>
              <a:buClr>
                <a:srgbClr val="FFFFFF"/>
              </a:buClr>
              <a:buFont typeface="Arial" pitchFamily="34" charset="0"/>
              <a:buChar char="•"/>
              <a:defRPr/>
            </a:pPr>
            <a:r>
              <a:rPr lang="fr-BE" sz="1600" b="0" dirty="0" err="1">
                <a:solidFill>
                  <a:srgbClr val="FFFFFF"/>
                </a:solidFill>
              </a:rPr>
              <a:t>Create</a:t>
            </a:r>
            <a:r>
              <a:rPr lang="fr-BE" sz="1600" b="0" dirty="0">
                <a:solidFill>
                  <a:srgbClr val="FFFFFF"/>
                </a:solidFill>
              </a:rPr>
              <a:t> </a:t>
            </a:r>
            <a:r>
              <a:rPr lang="fr-BE" sz="1600" b="0" dirty="0" err="1">
                <a:solidFill>
                  <a:srgbClr val="FFFFFF"/>
                </a:solidFill>
              </a:rPr>
              <a:t>sub-lists</a:t>
            </a:r>
            <a:r>
              <a:rPr lang="fr-BE" sz="1600" b="0" dirty="0">
                <a:solidFill>
                  <a:srgbClr val="FFFFFF"/>
                </a:solidFill>
              </a:rPr>
              <a:t> </a:t>
            </a:r>
            <a:r>
              <a:rPr lang="fr-BE" sz="1600" b="0" dirty="0" err="1">
                <a:solidFill>
                  <a:srgbClr val="FFFFFF"/>
                </a:solidFill>
              </a:rPr>
              <a:t>with</a:t>
            </a:r>
            <a:r>
              <a:rPr lang="fr-BE" sz="1600" b="0" dirty="0">
                <a:solidFill>
                  <a:srgbClr val="FFFFFF"/>
                </a:solidFill>
              </a:rPr>
              <a:t>      (Segmentation)</a:t>
            </a:r>
          </a:p>
        </p:txBody>
      </p:sp>
      <p:pic>
        <p:nvPicPr>
          <p:cNvPr id="1027" name="Icon - segment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385" y="2796785"/>
            <a:ext cx="171450" cy="1524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 Placeholder 6"/>
          <p:cNvSpPr txBox="1">
            <a:spLocks/>
          </p:cNvSpPr>
          <p:nvPr/>
        </p:nvSpPr>
        <p:spPr bwMode="auto">
          <a:xfrm>
            <a:off x="251400" y="4080456"/>
            <a:ext cx="4104570" cy="17820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269875" indent="-269875" algn="l" rtl="0" eaLnBrk="0" fontAlgn="base" hangingPunct="0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None/>
              <a:defRPr lang="en-US" sz="20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9750" indent="-269875" algn="l" rtl="0" eaLnBrk="0" fontAlgn="base" hangingPunct="0">
              <a:lnSpc>
                <a:spcPct val="95000"/>
              </a:lnSpc>
              <a:spcBef>
                <a:spcPts val="300"/>
              </a:spcBef>
              <a:spcAft>
                <a:spcPct val="0"/>
              </a:spcAft>
              <a:buClr>
                <a:srgbClr val="009EE0"/>
              </a:buClr>
              <a:buFont typeface="Arial" pitchFamily="34" charset="0"/>
              <a:buNone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93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BE" b="0" dirty="0" err="1" smtClean="0">
                <a:solidFill>
                  <a:schemeClr val="bg1"/>
                </a:solidFill>
              </a:rPr>
              <a:t>External</a:t>
            </a:r>
            <a:r>
              <a:rPr lang="fr-BE" b="0" dirty="0" smtClean="0">
                <a:solidFill>
                  <a:schemeClr val="bg1"/>
                </a:solidFill>
              </a:rPr>
              <a:t> contacts</a:t>
            </a:r>
          </a:p>
          <a:p>
            <a:pPr marL="266700" indent="-266700" eaLnBrk="1" fontAlgn="auto" hangingPunct="1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fr-BE" sz="1600" b="0" dirty="0" err="1" smtClean="0">
                <a:solidFill>
                  <a:schemeClr val="bg1"/>
                </a:solidFill>
              </a:rPr>
              <a:t>Create</a:t>
            </a:r>
            <a:r>
              <a:rPr lang="fr-BE" sz="1600" b="0" dirty="0" smtClean="0">
                <a:solidFill>
                  <a:schemeClr val="bg1"/>
                </a:solidFill>
              </a:rPr>
              <a:t> a new </a:t>
            </a:r>
            <a:r>
              <a:rPr lang="fr-BE" sz="1600" b="0" dirty="0" err="1" smtClean="0">
                <a:solidFill>
                  <a:schemeClr val="bg1"/>
                </a:solidFill>
              </a:rPr>
              <a:t>list</a:t>
            </a:r>
            <a:r>
              <a:rPr lang="fr-BE" sz="1600" b="0" dirty="0" smtClean="0">
                <a:solidFill>
                  <a:schemeClr val="bg1"/>
                </a:solidFill>
              </a:rPr>
              <a:t> </a:t>
            </a:r>
            <a:r>
              <a:rPr lang="fr-BE" sz="1600" b="0" dirty="0" err="1" smtClean="0">
                <a:solidFill>
                  <a:schemeClr val="bg1"/>
                </a:solidFill>
              </a:rPr>
              <a:t>with</a:t>
            </a:r>
            <a:endParaRPr lang="fr-BE" sz="1600" b="0" dirty="0" smtClean="0">
              <a:solidFill>
                <a:schemeClr val="bg1"/>
              </a:solidFill>
            </a:endParaRPr>
          </a:p>
          <a:p>
            <a:pPr marL="266700" indent="-266700" eaLnBrk="1" fontAlgn="auto" hangingPunct="1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fr-BE" sz="1600" b="0" dirty="0" smtClean="0">
                <a:solidFill>
                  <a:schemeClr val="bg1"/>
                </a:solidFill>
              </a:rPr>
              <a:t>Import contacts </a:t>
            </a:r>
            <a:r>
              <a:rPr lang="fr-BE" sz="1600" b="0" dirty="0" err="1" smtClean="0">
                <a:solidFill>
                  <a:schemeClr val="bg1"/>
                </a:solidFill>
              </a:rPr>
              <a:t>with</a:t>
            </a:r>
            <a:r>
              <a:rPr lang="fr-BE" sz="1600" b="0" dirty="0" smtClean="0">
                <a:solidFill>
                  <a:schemeClr val="bg1"/>
                </a:solidFill>
              </a:rPr>
              <a:t> </a:t>
            </a:r>
          </a:p>
          <a:p>
            <a:pPr marL="266700" indent="-266700" eaLnBrk="1" fontAlgn="auto" hangingPunct="1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fr-BE" sz="1600" b="0" dirty="0" smtClean="0">
                <a:solidFill>
                  <a:schemeClr val="bg1"/>
                </a:solidFill>
              </a:rPr>
              <a:t>Import </a:t>
            </a:r>
            <a:r>
              <a:rPr lang="fr-BE" sz="1600" b="0" dirty="0" err="1" smtClean="0">
                <a:solidFill>
                  <a:schemeClr val="bg1"/>
                </a:solidFill>
              </a:rPr>
              <a:t>from</a:t>
            </a:r>
            <a:r>
              <a:rPr lang="fr-BE" sz="1600" b="0" dirty="0" smtClean="0">
                <a:solidFill>
                  <a:schemeClr val="bg1"/>
                </a:solidFill>
              </a:rPr>
              <a:t> a file </a:t>
            </a:r>
            <a:br>
              <a:rPr lang="fr-BE" sz="1600" b="0" dirty="0" smtClean="0">
                <a:solidFill>
                  <a:schemeClr val="bg1"/>
                </a:solidFill>
              </a:rPr>
            </a:br>
            <a:r>
              <a:rPr lang="fr-BE" sz="1600" b="0" dirty="0" smtClean="0">
                <a:solidFill>
                  <a:schemeClr val="bg1"/>
                </a:solidFill>
              </a:rPr>
              <a:t>or </a:t>
            </a:r>
            <a:r>
              <a:rPr lang="fr-BE" sz="1600" b="0" dirty="0" err="1" smtClean="0">
                <a:solidFill>
                  <a:schemeClr val="bg1"/>
                </a:solidFill>
              </a:rPr>
              <a:t>from</a:t>
            </a:r>
            <a:r>
              <a:rPr lang="fr-BE" sz="1600" b="0" dirty="0" smtClean="0">
                <a:solidFill>
                  <a:schemeClr val="bg1"/>
                </a:solidFill>
              </a:rPr>
              <a:t> a </a:t>
            </a:r>
            <a:r>
              <a:rPr lang="fr-BE" sz="1600" b="0" dirty="0" err="1" smtClean="0">
                <a:solidFill>
                  <a:schemeClr val="bg1"/>
                </a:solidFill>
              </a:rPr>
              <a:t>spreadsheet</a:t>
            </a:r>
            <a:r>
              <a:rPr lang="fr-BE" sz="1600" b="0" dirty="0" smtClean="0">
                <a:solidFill>
                  <a:schemeClr val="bg1"/>
                </a:solidFill>
              </a:rPr>
              <a:t> copy-</a:t>
            </a:r>
            <a:r>
              <a:rPr lang="fr-BE" sz="1600" b="0" dirty="0" err="1" smtClean="0">
                <a:solidFill>
                  <a:schemeClr val="bg1"/>
                </a:solidFill>
              </a:rPr>
              <a:t>paste</a:t>
            </a:r>
            <a:r>
              <a:rPr lang="fr-BE" sz="1600" b="0" dirty="0" smtClean="0">
                <a:solidFill>
                  <a:schemeClr val="bg1"/>
                </a:solidFill>
              </a:rPr>
              <a:t> </a:t>
            </a:r>
            <a:endParaRPr lang="fr-BE" sz="1600" b="0" i="1" dirty="0" smtClean="0">
              <a:solidFill>
                <a:schemeClr val="bg1"/>
              </a:solidFill>
            </a:endParaRPr>
          </a:p>
        </p:txBody>
      </p:sp>
      <p:pic>
        <p:nvPicPr>
          <p:cNvPr id="3075" name="Button - create new lis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00" y="1969750"/>
            <a:ext cx="936130" cy="22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con - impor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740" y="2652765"/>
            <a:ext cx="171450" cy="1524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7976" y="2795424"/>
            <a:ext cx="7308000" cy="144000"/>
          </a:xfrm>
          <a:prstGeom prst="rect">
            <a:avLst/>
          </a:prstGeom>
          <a:noFill/>
          <a:ln>
            <a:solidFill>
              <a:srgbClr val="0096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463547"/>
      </p:ext>
    </p:extLst>
  </p:cSld>
  <p:clrMapOvr>
    <a:masterClrMapping/>
  </p:clrMapOvr>
  <p:transition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1.48148E-6 L -0.01927 0.40648 " pathEditMode="relative" rAng="0" ptsTypes="AA" p14:bounceEnd="50000">
                                          <p:cBhvr>
                                            <p:cTn id="31" dur="2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2" y="2032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7" presetID="42" presetClass="path" presetSubtype="0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0.00046 L 0.21441 0.38195 " pathEditMode="relative" rAng="0" ptsTypes="AA" p14:bounceEnd="50000">
                                          <p:cBhvr>
                                            <p:cTn id="48" dur="20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712" y="191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42" presetClass="path" presetSubtype="0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-0.4552 0.34352 " pathEditMode="relative" rAng="0" ptsTypes="AA" p14:bounceEnd="50000">
                                          <p:cBhvr>
                                            <p:cTn id="60" dur="2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2760" y="1717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12" grpId="0" animBg="1"/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1.48148E-6 L -0.01927 0.40648 " pathEditMode="relative" rAng="0" ptsTypes="AA">
                                          <p:cBhvr>
                                            <p:cTn id="31" dur="2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2" y="2032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3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7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0.00046 L 0.21441 0.38195 " pathEditMode="relative" rAng="0" ptsTypes="AA">
                                          <p:cBhvr>
                                            <p:cTn id="48" dur="2000" fill="hold"/>
                                            <p:tgtEl>
                                              <p:spTgt spid="30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712" y="191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-0.4552 0.34352 " pathEditMode="relative" rAng="0" ptsTypes="AA">
                                          <p:cBhvr>
                                            <p:cTn id="60" dur="2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2760" y="1717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12" grpId="0" animBg="1"/>
          <p:bldP spid="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3959820"/>
            <a:ext cx="8162314" cy="1214365"/>
            <a:chOff x="154206" y="4264092"/>
            <a:chExt cx="8162314" cy="1214365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849090" cy="9413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Only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corporate</a:t>
              </a:r>
              <a:r>
                <a:rPr lang="fr-FR" sz="2200" dirty="0" smtClean="0"/>
                <a:t> communication </a:t>
              </a:r>
              <a:r>
                <a:rPr lang="fr-FR" sz="2200" dirty="0" err="1" smtClean="0"/>
                <a:t>is</a:t>
              </a:r>
              <a:r>
                <a:rPr lang="fr-FR" sz="2200" dirty="0"/>
                <a:t> </a:t>
              </a:r>
              <a:r>
                <a:rPr lang="fr-FR" sz="2200" dirty="0" err="1" smtClean="0"/>
                <a:t>authorized</a:t>
              </a:r>
              <a:r>
                <a:rPr lang="fr-FR" sz="2200" dirty="0" smtClean="0"/>
                <a:t> to </a:t>
              </a:r>
              <a:r>
                <a:rPr lang="fr-FR" sz="2200" dirty="0" err="1" smtClean="0"/>
                <a:t>target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globally</a:t>
              </a:r>
              <a:r>
                <a:rPr lang="fr-FR" sz="2200" dirty="0" smtClean="0"/>
                <a:t> the Solvay contacts. </a:t>
              </a:r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836640"/>
            <a:ext cx="8183673" cy="2737529"/>
            <a:chOff x="204857" y="2132820"/>
            <a:chExt cx="8183673" cy="2737529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24494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Solvay contacts: to know </a:t>
              </a:r>
              <a:r>
                <a:rPr lang="fr-FR" sz="2200" dirty="0" err="1" smtClean="0"/>
                <a:t>which</a:t>
              </a:r>
              <a:r>
                <a:rPr lang="fr-FR" sz="2200" dirty="0" smtClean="0"/>
                <a:t> information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available</a:t>
              </a:r>
              <a:r>
                <a:rPr lang="fr-FR" sz="2200" dirty="0" smtClean="0"/>
                <a:t> for segmentation, </a:t>
              </a:r>
              <a:r>
                <a:rPr lang="fr-FR" sz="2200" dirty="0" err="1" smtClean="0"/>
                <a:t>edit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any</a:t>
              </a:r>
              <a:r>
                <a:rPr lang="fr-FR" sz="2200" dirty="0" smtClean="0"/>
                <a:t> of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targeted</a:t>
              </a:r>
              <a:r>
                <a:rPr lang="fr-FR" sz="2200" dirty="0" smtClean="0"/>
                <a:t> contacts to </a:t>
              </a:r>
              <a:r>
                <a:rPr lang="fr-FR" sz="2200" dirty="0" err="1" smtClean="0"/>
                <a:t>view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its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properties</a:t>
              </a:r>
              <a:r>
                <a:rPr lang="fr-FR" sz="2200" dirty="0" smtClean="0"/>
                <a:t>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If a contact information looks </a:t>
              </a:r>
              <a:r>
                <a:rPr lang="fr-FR" sz="2200" dirty="0" err="1" smtClean="0"/>
                <a:t>wrong</a:t>
              </a:r>
              <a:r>
                <a:rPr lang="fr-FR" sz="2200" dirty="0" smtClean="0"/>
                <a:t>, </a:t>
              </a:r>
              <a:r>
                <a:rPr lang="fr-FR" sz="2200" dirty="0" err="1" smtClean="0"/>
                <a:t>ask</a:t>
              </a:r>
              <a:r>
                <a:rPr lang="fr-FR" sz="2200" dirty="0" smtClean="0"/>
                <a:t> a correction: </a:t>
              </a:r>
              <a:br>
                <a:rPr lang="fr-FR" sz="2200" dirty="0" smtClean="0"/>
              </a:br>
              <a:r>
                <a:rPr lang="fr-FR" sz="2200" dirty="0" smtClean="0"/>
                <a:t>use ‘</a:t>
              </a:r>
              <a:r>
                <a:rPr lang="fr-FR" sz="2200" dirty="0" err="1" smtClean="0"/>
                <a:t>Ask</a:t>
              </a:r>
              <a:r>
                <a:rPr lang="fr-FR" sz="2200" dirty="0" smtClean="0"/>
                <a:t> HR’ </a:t>
              </a:r>
              <a:r>
                <a:rPr lang="fr-FR" sz="2200" dirty="0" err="1" smtClean="0"/>
                <a:t>from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eServices</a:t>
              </a:r>
              <a:r>
                <a:rPr lang="fr-FR" sz="2200" dirty="0" smtClean="0"/>
                <a:t> (for </a:t>
              </a:r>
              <a:r>
                <a:rPr lang="fr-FR" sz="2200" dirty="0" err="1" smtClean="0"/>
                <a:t>solvay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employees</a:t>
              </a:r>
              <a:r>
                <a:rPr lang="fr-FR" sz="2200" dirty="0" smtClean="0"/>
                <a:t>) </a:t>
              </a:r>
              <a:br>
                <a:rPr lang="fr-FR" sz="2200" dirty="0" smtClean="0"/>
              </a:br>
              <a:r>
                <a:rPr lang="fr-FR" sz="2200" dirty="0" smtClean="0"/>
                <a:t>or contact the local helpdesk (for </a:t>
              </a:r>
              <a:r>
                <a:rPr lang="fr-FR" sz="2200" dirty="0" err="1" smtClean="0"/>
                <a:t>externals</a:t>
              </a:r>
              <a:r>
                <a:rPr lang="fr-FR" sz="2200" dirty="0" smtClean="0"/>
                <a:t>)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401581007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External</a:t>
            </a:r>
            <a:r>
              <a:rPr lang="fr-BE" dirty="0" smtClean="0"/>
              <a:t> Contacts management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2316019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Create a new list of external contacts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Login to </a:t>
            </a:r>
            <a:r>
              <a:rPr dirty="0" err="1" smtClean="0"/>
              <a:t>Flexmail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Create a new list to contains some external contacts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Quick import some contacts with a </a:t>
            </a:r>
            <a:r>
              <a:rPr lang="en-US" dirty="0" err="1" smtClean="0"/>
              <a:t>speadsheet</a:t>
            </a:r>
            <a:r>
              <a:rPr lang="en-US" dirty="0" smtClean="0"/>
              <a:t> copy-paste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Import some more contacts in it by importing an XLS file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10 minutes</a:t>
            </a:r>
          </a:p>
        </p:txBody>
      </p:sp>
      <p:sp>
        <p:nvSpPr>
          <p:cNvPr id="10" name="Étoile à 12 branches 9"/>
          <p:cNvSpPr/>
          <p:nvPr/>
        </p:nvSpPr>
        <p:spPr>
          <a:xfrm rot="20264599">
            <a:off x="7419411" y="2301895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</a:t>
            </a:r>
            <a:r>
              <a:rPr lang="fr-FR" dirty="0" smtClean="0">
                <a:hlinkClick r:id="rId4"/>
              </a:rPr>
              <a:t>://solvay.flexmail.eu</a:t>
            </a:r>
            <a:r>
              <a:rPr lang="fr-FR" dirty="0" smtClean="0"/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02379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Solvay Contacts management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1840504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</a:t>
            </a:r>
            <a:r>
              <a:rPr b="1" dirty="0"/>
              <a:t>C</a:t>
            </a:r>
            <a:r>
              <a:rPr b="1" dirty="0" smtClean="0"/>
              <a:t>reate a dynamic sub-list of Solvay contacts.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Login to </a:t>
            </a:r>
            <a:r>
              <a:rPr dirty="0" err="1" smtClean="0"/>
              <a:t>Flexmail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Edit any contact to know its properties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Create a segmentation including this contact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</a:t>
            </a:r>
            <a:r>
              <a:rPr lang="fr-FR" sz="2800" dirty="0">
                <a:solidFill>
                  <a:schemeClr val="bg1"/>
                </a:solidFill>
              </a:rPr>
              <a:t>5</a:t>
            </a:r>
            <a:r>
              <a:rPr lang="fr-FR" sz="2800" dirty="0" smtClean="0">
                <a:solidFill>
                  <a:schemeClr val="bg1"/>
                </a:solidFill>
              </a:rPr>
              <a:t> minutes</a:t>
            </a:r>
          </a:p>
        </p:txBody>
      </p:sp>
      <p:sp>
        <p:nvSpPr>
          <p:cNvPr id="10" name="Étoile à 12 branches 9"/>
          <p:cNvSpPr/>
          <p:nvPr/>
        </p:nvSpPr>
        <p:spPr>
          <a:xfrm rot="20264599">
            <a:off x="7419411" y="2301895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https://solvay.flexmail.eu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843999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259028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60960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Create</a:t>
            </a:r>
            <a:r>
              <a:rPr lang="fr-BE" dirty="0" smtClean="0"/>
              <a:t> a message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380" y="836640"/>
            <a:ext cx="8713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err="1" smtClean="0"/>
              <a:t>Choose</a:t>
            </a:r>
            <a:r>
              <a:rPr lang="fr-BE" sz="2000" dirty="0" smtClean="0"/>
              <a:t> a </a:t>
            </a:r>
            <a:r>
              <a:rPr lang="fr-BE" sz="2000" dirty="0" err="1" smtClean="0"/>
              <a:t>template</a:t>
            </a:r>
            <a:r>
              <a:rPr lang="fr-BE" sz="2000" dirty="0" smtClean="0"/>
              <a:t>, </a:t>
            </a:r>
            <a:r>
              <a:rPr lang="fr-BE" sz="2000" dirty="0" err="1" smtClean="0"/>
              <a:t>among</a:t>
            </a:r>
            <a:r>
              <a:rPr lang="fr-BE" sz="2000" dirty="0" smtClean="0"/>
              <a:t> 3 </a:t>
            </a:r>
            <a:r>
              <a:rPr lang="fr-BE" sz="2000" dirty="0" err="1" smtClean="0"/>
              <a:t>layouts</a:t>
            </a:r>
            <a:r>
              <a:rPr lang="fr-BE" sz="2000" dirty="0" smtClean="0"/>
              <a:t> </a:t>
            </a:r>
            <a:r>
              <a:rPr lang="fr-BE" sz="2000" smtClean="0"/>
              <a:t>and 5 </a:t>
            </a:r>
            <a:r>
              <a:rPr lang="fr-BE" sz="2000" dirty="0" err="1" smtClean="0"/>
              <a:t>available</a:t>
            </a:r>
            <a:r>
              <a:rPr lang="fr-BE" sz="2000" dirty="0" smtClean="0"/>
              <a:t> </a:t>
            </a:r>
            <a:r>
              <a:rPr lang="fr-BE" sz="2000" dirty="0" err="1" smtClean="0"/>
              <a:t>colors</a:t>
            </a:r>
            <a:r>
              <a:rPr lang="fr-BE" sz="2000" dirty="0" smtClean="0"/>
              <a:t>...</a:t>
            </a:r>
            <a:endParaRPr lang="fr-BE" sz="2000" dirty="0"/>
          </a:p>
        </p:txBody>
      </p:sp>
      <p:pic>
        <p:nvPicPr>
          <p:cNvPr id="5" name="Picture 3" descr="C:\Users\mclaustr\Downloads\REFERENCE Solvay-NL-bleu-01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8"/>
          <a:stretch/>
        </p:blipFill>
        <p:spPr bwMode="auto">
          <a:xfrm>
            <a:off x="251400" y="1592030"/>
            <a:ext cx="1511864" cy="333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claustr\Downloads\Solvay-NL-orange-02-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33911"/>
          <a:stretch/>
        </p:blipFill>
        <p:spPr bwMode="auto">
          <a:xfrm>
            <a:off x="2627730" y="1611250"/>
            <a:ext cx="1533525" cy="3329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mclaustr\Downloads\Solvay-NL-violet-02-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12"/>
          <a:stretch/>
        </p:blipFill>
        <p:spPr bwMode="auto">
          <a:xfrm>
            <a:off x="3095882" y="1521740"/>
            <a:ext cx="1533525" cy="3329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claustr\Downloads\Solvay-NL-vert-02-a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12"/>
          <a:stretch/>
        </p:blipFill>
        <p:spPr bwMode="auto">
          <a:xfrm>
            <a:off x="3564034" y="1449730"/>
            <a:ext cx="1533525" cy="3329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claustr\Downloads\Solvay-NL-taupe-02-a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64"/>
          <a:stretch/>
        </p:blipFill>
        <p:spPr bwMode="auto">
          <a:xfrm>
            <a:off x="4032185" y="1385341"/>
            <a:ext cx="1533525" cy="3322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mclaustr\Downloads\REFERENCE TestDeuxColonnesC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89"/>
          <a:stretch/>
        </p:blipFill>
        <p:spPr bwMode="auto">
          <a:xfrm>
            <a:off x="3636043" y="1592030"/>
            <a:ext cx="1511864" cy="3333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07380" y="5661310"/>
            <a:ext cx="8713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… </a:t>
            </a:r>
            <a:r>
              <a:rPr lang="fr-BE" sz="2000" dirty="0" err="1" smtClean="0"/>
              <a:t>then</a:t>
            </a:r>
            <a:r>
              <a:rPr lang="fr-BE" sz="2000" dirty="0" smtClean="0"/>
              <a:t> </a:t>
            </a:r>
            <a:r>
              <a:rPr lang="fr-BE" sz="2000" dirty="0" err="1" smtClean="0"/>
              <a:t>just</a:t>
            </a:r>
            <a:r>
              <a:rPr lang="fr-BE" sz="2000" dirty="0" smtClean="0"/>
              <a:t> </a:t>
            </a:r>
            <a:r>
              <a:rPr lang="fr-BE" sz="2000" dirty="0" err="1" smtClean="0"/>
              <a:t>fill-in</a:t>
            </a:r>
            <a:r>
              <a:rPr lang="fr-BE" sz="2000" dirty="0" smtClean="0"/>
              <a:t> a </a:t>
            </a:r>
            <a:r>
              <a:rPr lang="fr-BE" sz="2000" dirty="0" err="1" smtClean="0"/>
              <a:t>form</a:t>
            </a:r>
            <a:r>
              <a:rPr lang="fr-BE" sz="2000" dirty="0" smtClean="0"/>
              <a:t> to </a:t>
            </a:r>
            <a:r>
              <a:rPr lang="fr-BE" sz="2000" dirty="0" err="1" smtClean="0"/>
              <a:t>build</a:t>
            </a:r>
            <a:r>
              <a:rPr lang="fr-BE" sz="2000" dirty="0" smtClean="0"/>
              <a:t> </a:t>
            </a:r>
            <a:r>
              <a:rPr lang="fr-BE" sz="2000" dirty="0" err="1" smtClean="0"/>
              <a:t>your</a:t>
            </a:r>
            <a:r>
              <a:rPr lang="fr-BE" sz="2000" dirty="0" smtClean="0"/>
              <a:t> newsletter!</a:t>
            </a:r>
            <a:endParaRPr lang="fr-BE" sz="2000" dirty="0"/>
          </a:p>
        </p:txBody>
      </p:sp>
      <p:sp>
        <p:nvSpPr>
          <p:cNvPr id="3" name="ZoneTexte 2"/>
          <p:cNvSpPr txBox="1"/>
          <p:nvPr/>
        </p:nvSpPr>
        <p:spPr>
          <a:xfrm>
            <a:off x="323410" y="5013220"/>
            <a:ext cx="144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/>
              <a:t>Single article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699740" y="5013220"/>
            <a:ext cx="3312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/>
              <a:t>2 </a:t>
            </a:r>
            <a:r>
              <a:rPr lang="fr-FR" sz="1200" i="1" dirty="0" err="1" smtClean="0"/>
              <a:t>columns</a:t>
            </a:r>
            <a:r>
              <a:rPr lang="fr-FR" sz="1200" i="1" dirty="0" smtClean="0"/>
              <a:t>, multiple articles</a:t>
            </a:r>
          </a:p>
          <a:p>
            <a:pPr algn="ctr"/>
            <a:r>
              <a:rPr lang="fr-FR" sz="1200" i="1" dirty="0" err="1" smtClean="0"/>
              <a:t>Overview</a:t>
            </a:r>
            <a:r>
              <a:rPr lang="fr-FR" sz="1200" i="1" dirty="0" smtClean="0"/>
              <a:t> of the </a:t>
            </a:r>
            <a:r>
              <a:rPr lang="fr-FR" sz="1200" i="1" dirty="0" err="1" smtClean="0"/>
              <a:t>available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colors</a:t>
            </a:r>
            <a:endParaRPr lang="fr-FR" sz="1200" i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020340" y="5014736"/>
            <a:ext cx="1512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/>
              <a:t>1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column</a:t>
            </a:r>
            <a:r>
              <a:rPr lang="fr-FR" sz="1200" i="1" dirty="0" smtClean="0"/>
              <a:t>, </a:t>
            </a:r>
            <a:r>
              <a:rPr lang="fr-FR" sz="1200" i="1" dirty="0" err="1" smtClean="0"/>
              <a:t>edito</a:t>
            </a:r>
            <a:r>
              <a:rPr lang="fr-FR" sz="1200" i="1" dirty="0" smtClean="0"/>
              <a:t> and multiple articles</a:t>
            </a:r>
            <a:endParaRPr lang="fr-FR" sz="1200" i="1" dirty="0"/>
          </a:p>
        </p:txBody>
      </p:sp>
      <p:pic>
        <p:nvPicPr>
          <p:cNvPr id="4" name="Picture 2" descr="C:\Users\mclaustr\Downloads\REFERENCE TestUneColonneC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48"/>
          <a:stretch/>
        </p:blipFill>
        <p:spPr bwMode="auto">
          <a:xfrm>
            <a:off x="7020686" y="1592030"/>
            <a:ext cx="1511864" cy="3340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29109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09861 -0.03819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1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82196" y="4374935"/>
            <a:ext cx="8594374" cy="1214365"/>
            <a:chOff x="154206" y="4264092"/>
            <a:chExt cx="8594374" cy="1214365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8281150" cy="9413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Choose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template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carrefuly</a:t>
              </a:r>
              <a:r>
                <a:rPr lang="fr-FR" sz="2200" dirty="0" smtClean="0"/>
                <a:t>, </a:t>
              </a:r>
              <a:r>
                <a:rPr lang="fr-FR" sz="2200" dirty="0" err="1" smtClean="0"/>
                <a:t>after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creation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it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cannot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changed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anymore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132847" y="959774"/>
            <a:ext cx="8543723" cy="3045306"/>
            <a:chOff x="204857" y="2132820"/>
            <a:chExt cx="8543723" cy="3045306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8281150" cy="275726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Your</a:t>
              </a:r>
              <a:r>
                <a:rPr lang="fr-FR" sz="2200" dirty="0" smtClean="0"/>
                <a:t> newsletter articles </a:t>
              </a:r>
              <a:r>
                <a:rPr lang="fr-FR" sz="2200" dirty="0" err="1" smtClean="0"/>
                <a:t>should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only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contain</a:t>
              </a:r>
              <a:r>
                <a:rPr lang="fr-FR" sz="2200" dirty="0" smtClean="0"/>
                <a:t> teasers and links to full articles </a:t>
              </a:r>
              <a:r>
                <a:rPr lang="fr-FR" sz="2200" dirty="0" err="1" smtClean="0"/>
                <a:t>published</a:t>
              </a:r>
              <a:r>
                <a:rPr lang="fr-FR" sz="2200" dirty="0" smtClean="0"/>
                <a:t> in Solvay ONE or </a:t>
              </a:r>
              <a:r>
                <a:rPr lang="fr-FR" sz="2200" dirty="0" err="1" smtClean="0"/>
                <a:t>any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other</a:t>
              </a:r>
              <a:r>
                <a:rPr lang="fr-FR" sz="2200" dirty="0" smtClean="0"/>
                <a:t> Solvay web site.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Linked</a:t>
              </a:r>
              <a:r>
                <a:rPr lang="fr-FR" sz="2200" dirty="0" smtClean="0"/>
                <a:t> </a:t>
              </a:r>
              <a:r>
                <a:rPr lang="fr-FR" sz="2200" dirty="0"/>
                <a:t>file </a:t>
              </a:r>
              <a:r>
                <a:rPr lang="fr-FR" sz="2200" dirty="0" err="1"/>
                <a:t>should</a:t>
              </a:r>
              <a:r>
                <a:rPr lang="fr-FR" sz="2200" dirty="0"/>
                <a:t> </a:t>
              </a:r>
              <a:r>
                <a:rPr lang="fr-FR" sz="2200" dirty="0" err="1"/>
                <a:t>be</a:t>
              </a:r>
              <a:r>
                <a:rPr lang="fr-FR" sz="2200" dirty="0"/>
                <a:t> </a:t>
              </a:r>
              <a:r>
                <a:rPr lang="fr-FR" sz="2200" dirty="0" err="1"/>
                <a:t>stored</a:t>
              </a:r>
              <a:r>
                <a:rPr lang="fr-FR" sz="2200" dirty="0"/>
                <a:t> </a:t>
              </a:r>
              <a:r>
                <a:rPr lang="fr-FR" sz="2200" dirty="0" err="1"/>
                <a:t>into</a:t>
              </a:r>
              <a:r>
                <a:rPr lang="fr-FR" sz="2200" dirty="0"/>
                <a:t> Google </a:t>
              </a:r>
              <a:r>
                <a:rPr lang="fr-FR" sz="2200" dirty="0" smtClean="0"/>
                <a:t>drive (</a:t>
              </a:r>
              <a:r>
                <a:rPr lang="fr-FR" sz="2200" dirty="0" err="1" smtClean="0"/>
                <a:t>internal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only</a:t>
              </a:r>
              <a:r>
                <a:rPr lang="fr-FR" sz="2200" dirty="0" smtClean="0"/>
                <a:t>).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Some</a:t>
              </a:r>
              <a:r>
                <a:rPr lang="fr-FR" sz="2200" dirty="0" smtClean="0"/>
                <a:t> « </a:t>
              </a:r>
              <a:r>
                <a:rPr lang="fr-FR" sz="2200" dirty="0" err="1" smtClean="0"/>
                <a:t>Personalize</a:t>
              </a:r>
              <a:r>
                <a:rPr lang="fr-FR" sz="2200" dirty="0" smtClean="0"/>
                <a:t> » keywords are </a:t>
              </a:r>
              <a:r>
                <a:rPr lang="fr-FR" sz="2200" dirty="0" err="1" smtClean="0"/>
                <a:t>available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under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form</a:t>
              </a:r>
              <a:r>
                <a:rPr lang="fr-FR" sz="2200" dirty="0" smtClean="0"/>
                <a:t>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</a:t>
              </a:r>
              <a:r>
                <a:rPr lang="fr-FR" sz="2200" dirty="0" err="1" smtClean="0"/>
                <a:t>frequently</a:t>
              </a:r>
              <a:r>
                <a:rPr lang="fr-FR" sz="2200" dirty="0" smtClean="0"/>
                <a:t> « </a:t>
              </a:r>
              <a:r>
                <a:rPr lang="fr-FR" sz="2200" dirty="0" err="1" smtClean="0"/>
                <a:t>Preview</a:t>
              </a:r>
              <a:r>
                <a:rPr lang="fr-FR" sz="2200" dirty="0" smtClean="0"/>
                <a:t> » and « </a:t>
              </a:r>
              <a:r>
                <a:rPr lang="fr-FR" sz="2200" dirty="0" err="1" smtClean="0"/>
                <a:t>Send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preview</a:t>
              </a:r>
              <a:r>
                <a:rPr lang="fr-FR" sz="2200" dirty="0" smtClean="0"/>
                <a:t> ».</a:t>
              </a:r>
              <a:endParaRPr lang="fr-FR" sz="2200" dirty="0"/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53949816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External</a:t>
            </a:r>
            <a:r>
              <a:rPr lang="fr-BE" dirty="0" smtClean="0"/>
              <a:t> Contacts management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3113160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Create your first newsletter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Access to the "Message" section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Create a new message using the template of your choice</a:t>
            </a:r>
            <a:br>
              <a:rPr lang="en-US" dirty="0" smtClean="0"/>
            </a:br>
            <a:r>
              <a:rPr lang="en-US" dirty="0" smtClean="0"/>
              <a:t>(please avoid the too minimalist “Solvay 1 …”)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Fill-in the form to build your newsletter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Preview it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Send a preview to yourself and your trainer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15 minutes</a:t>
            </a:r>
          </a:p>
        </p:txBody>
      </p:sp>
      <p:sp>
        <p:nvSpPr>
          <p:cNvPr id="10" name="Étoile à 12 branches 9"/>
          <p:cNvSpPr/>
          <p:nvPr/>
        </p:nvSpPr>
        <p:spPr>
          <a:xfrm rot="20264599">
            <a:off x="7419411" y="2301895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</a:t>
            </a:r>
            <a:r>
              <a:rPr lang="fr-FR" dirty="0" smtClean="0">
                <a:hlinkClick r:id="rId4"/>
              </a:rPr>
              <a:t>://solvay.flexmail.eu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124807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309435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24542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159406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Introduction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en-US" sz="2000" dirty="0" err="1" smtClean="0"/>
              <a:t>Flexmail</a:t>
            </a:r>
            <a:r>
              <a:rPr lang="en-US" sz="2000" dirty="0" smtClean="0"/>
              <a:t> presentation</a:t>
            </a:r>
            <a:r>
              <a:rPr lang="en-US" dirty="0" smtClean="0"/>
              <a:t>	</a:t>
            </a:r>
            <a:r>
              <a:rPr lang="en-US" sz="1600" dirty="0" smtClean="0"/>
              <a:t>/10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Manage </a:t>
            </a:r>
            <a:r>
              <a:rPr lang="fr-BE" sz="2000" dirty="0" err="1" smtClean="0"/>
              <a:t>your</a:t>
            </a:r>
            <a:r>
              <a:rPr lang="fr-BE" sz="2000" dirty="0" smtClean="0"/>
              <a:t> contacts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Create</a:t>
            </a:r>
            <a:r>
              <a:rPr lang="fr-BE" sz="2000" dirty="0" smtClean="0"/>
              <a:t> a message</a:t>
            </a:r>
            <a:r>
              <a:rPr lang="fr-BE" dirty="0" smtClean="0"/>
              <a:t>	</a:t>
            </a:r>
            <a:r>
              <a:rPr lang="en-US" sz="1600" dirty="0" smtClean="0"/>
              <a:t>/30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Email </a:t>
            </a:r>
            <a:r>
              <a:rPr lang="fr-BE" sz="2000" dirty="0" err="1" smtClean="0"/>
              <a:t>campaigns</a:t>
            </a:r>
            <a:r>
              <a:rPr lang="fr-BE" dirty="0" smtClean="0"/>
              <a:t>	</a:t>
            </a:r>
            <a:r>
              <a:rPr lang="fr-BE" sz="1600" dirty="0" smtClean="0"/>
              <a:t>/45 min</a:t>
            </a:r>
            <a:endParaRPr lang="fr-BE" dirty="0" smtClean="0"/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err="1" smtClean="0"/>
              <a:t>Follow</a:t>
            </a:r>
            <a:r>
              <a:rPr lang="fr-BE" sz="2000" dirty="0" smtClean="0"/>
              <a:t> up (</a:t>
            </a:r>
            <a:r>
              <a:rPr lang="fr-BE" sz="2000" dirty="0" err="1" smtClean="0"/>
              <a:t>with</a:t>
            </a:r>
            <a:r>
              <a:rPr lang="fr-BE" sz="2000" dirty="0" smtClean="0"/>
              <a:t> the reports)</a:t>
            </a:r>
            <a:r>
              <a:rPr lang="fr-BE" dirty="0" smtClean="0"/>
              <a:t>	</a:t>
            </a:r>
            <a:r>
              <a:rPr lang="fr-BE" sz="1600" dirty="0" smtClean="0"/>
              <a:t>/30 min</a:t>
            </a:r>
          </a:p>
          <a:p>
            <a:pPr eaLnBrk="1" fontAlgn="auto" hangingPunct="1">
              <a:spcAft>
                <a:spcPts val="0"/>
              </a:spcAft>
              <a:tabLst>
                <a:tab pos="5207000" algn="l"/>
              </a:tabLst>
              <a:defRPr/>
            </a:pPr>
            <a:r>
              <a:rPr lang="fr-BE" sz="2000" dirty="0" smtClean="0"/>
              <a:t>Conclusion</a:t>
            </a:r>
            <a:r>
              <a:rPr lang="fr-BE" dirty="0" smtClean="0"/>
              <a:t>	</a:t>
            </a:r>
            <a:r>
              <a:rPr lang="fr-BE" sz="1600" dirty="0" smtClean="0"/>
              <a:t>/10 min</a:t>
            </a:r>
            <a:endParaRPr lang="fr-BE" dirty="0" smtClean="0"/>
          </a:p>
          <a:p>
            <a:pPr marL="0" indent="0" eaLnBrk="1" fontAlgn="auto" hangingPunct="1">
              <a:spcAft>
                <a:spcPts val="0"/>
              </a:spcAft>
              <a:buNone/>
              <a:tabLst>
                <a:tab pos="3492500" algn="l"/>
              </a:tabLst>
              <a:defRPr/>
            </a:pPr>
            <a:r>
              <a:rPr lang="fr-BE" dirty="0" smtClean="0"/>
              <a:t>	</a:t>
            </a:r>
            <a:r>
              <a:rPr lang="fr-BE" sz="2000" dirty="0" smtClean="0"/>
              <a:t>Total duration - 3:00</a:t>
            </a:r>
            <a:endParaRPr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2519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360183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1618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smtClean="0"/>
              <a:t>Email </a:t>
            </a:r>
            <a:r>
              <a:rPr lang="fr-BE" dirty="0" err="1" smtClean="0"/>
              <a:t>campaigns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380" y="836640"/>
            <a:ext cx="8713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err="1" smtClean="0"/>
              <a:t>Campaigns</a:t>
            </a:r>
            <a:r>
              <a:rPr lang="fr-BE" sz="2000" dirty="0" smtClean="0"/>
              <a:t> are the </a:t>
            </a:r>
            <a:r>
              <a:rPr lang="fr-BE" sz="2000" dirty="0" err="1" smtClean="0"/>
              <a:t>way</a:t>
            </a:r>
            <a:r>
              <a:rPr lang="fr-BE" sz="2000" dirty="0" smtClean="0"/>
              <a:t> to </a:t>
            </a:r>
            <a:r>
              <a:rPr lang="fr-BE" sz="2000" dirty="0" err="1" smtClean="0"/>
              <a:t>distribute</a:t>
            </a:r>
            <a:r>
              <a:rPr lang="fr-BE" sz="2000" dirty="0" smtClean="0"/>
              <a:t> </a:t>
            </a:r>
            <a:r>
              <a:rPr lang="fr-BE" sz="2000" dirty="0" err="1" smtClean="0"/>
              <a:t>your</a:t>
            </a:r>
            <a:r>
              <a:rPr lang="fr-BE" sz="2000" dirty="0" smtClean="0"/>
              <a:t> newsletter.</a:t>
            </a:r>
            <a:endParaRPr lang="fr-BE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229" y="1818520"/>
            <a:ext cx="4166061" cy="319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5675827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3068950"/>
            <a:ext cx="8162314" cy="2736380"/>
            <a:chOff x="154206" y="4048062"/>
            <a:chExt cx="8162314" cy="2736380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273397"/>
              <a:ext cx="7849090" cy="251104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/>
                <a:t>Email </a:t>
              </a:r>
              <a:r>
                <a:rPr lang="fr-FR" sz="2200" dirty="0" err="1"/>
                <a:t>address</a:t>
              </a:r>
              <a:r>
                <a:rPr lang="fr-FR" sz="2200" dirty="0"/>
                <a:t> </a:t>
              </a:r>
              <a:r>
                <a:rPr lang="fr-FR" sz="2200" dirty="0" err="1"/>
                <a:t>sender</a:t>
              </a:r>
              <a:r>
                <a:rPr lang="fr-FR" sz="2200" dirty="0"/>
                <a:t>: </a:t>
              </a:r>
              <a:r>
                <a:rPr lang="fr-FR" sz="2200" dirty="0" smtClean="0"/>
                <a:t> to </a:t>
              </a:r>
              <a:r>
                <a:rPr lang="fr-FR" sz="2200" dirty="0" err="1" smtClean="0"/>
                <a:t>reduce</a:t>
              </a:r>
              <a:r>
                <a:rPr lang="fr-FR" sz="2200" dirty="0" smtClean="0"/>
                <a:t> chances to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considered</a:t>
              </a:r>
              <a:r>
                <a:rPr lang="fr-FR" sz="2200" dirty="0" smtClean="0"/>
                <a:t> as SPAM, use </a:t>
              </a:r>
              <a:r>
                <a:rPr lang="fr-FR" sz="2200" dirty="0" err="1" smtClean="0"/>
                <a:t>only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given</a:t>
              </a:r>
              <a:r>
                <a:rPr lang="fr-FR" sz="2200" dirty="0" smtClean="0"/>
                <a:t> email. </a:t>
              </a:r>
              <a:br>
                <a:rPr lang="fr-FR" sz="2200" dirty="0" smtClean="0"/>
              </a:br>
              <a:r>
                <a:rPr lang="fr-FR" sz="2200" dirty="0" smtClean="0"/>
                <a:t>(</a:t>
              </a:r>
              <a:r>
                <a:rPr lang="fr-FR" sz="2200" dirty="0" err="1" smtClean="0"/>
                <a:t>should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‘YourEntity@communication.solvay.com</a:t>
              </a:r>
              <a:r>
                <a:rPr lang="fr-FR" sz="2200" dirty="0" smtClean="0"/>
                <a:t>’)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‘</a:t>
              </a:r>
              <a:r>
                <a:rPr lang="en-US" sz="2400" dirty="0" smtClean="0"/>
                <a:t>Update </a:t>
              </a:r>
              <a:r>
                <a:rPr lang="en-US" sz="2400" dirty="0"/>
                <a:t>this campaign now with the latest version of my </a:t>
              </a:r>
              <a:r>
                <a:rPr lang="en-US" sz="2400" dirty="0" smtClean="0"/>
                <a:t>message</a:t>
              </a:r>
              <a:r>
                <a:rPr lang="fr-FR" sz="2200" dirty="0" smtClean="0"/>
                <a:t>’ if </a:t>
              </a:r>
              <a:r>
                <a:rPr lang="fr-FR" sz="2200" dirty="0" err="1" smtClean="0"/>
                <a:t>you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updated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message </a:t>
              </a:r>
              <a:r>
                <a:rPr lang="fr-FR" sz="2200" dirty="0" err="1" smtClean="0"/>
                <a:t>after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having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created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campaign</a:t>
              </a:r>
              <a:endParaRPr lang="fr-FR" sz="2200" dirty="0" smtClean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04806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908650"/>
            <a:ext cx="8183673" cy="1875755"/>
            <a:chOff x="204857" y="2132820"/>
            <a:chExt cx="8183673" cy="1875755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158771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« </a:t>
              </a:r>
              <a:r>
                <a:rPr lang="fr-FR" sz="2200" dirty="0"/>
                <a:t>E</a:t>
              </a:r>
              <a:r>
                <a:rPr lang="fr-FR" sz="2200" dirty="0" smtClean="0"/>
                <a:t>mail </a:t>
              </a:r>
              <a:r>
                <a:rPr lang="fr-FR" sz="2200" dirty="0" err="1" smtClean="0"/>
                <a:t>campaign</a:t>
              </a:r>
              <a:r>
                <a:rPr lang="fr-FR" sz="2200" dirty="0" smtClean="0"/>
                <a:t> », </a:t>
              </a:r>
              <a:r>
                <a:rPr lang="fr-FR" sz="2200" dirty="0" err="1" smtClean="0"/>
                <a:t>just</a:t>
              </a:r>
              <a:r>
                <a:rPr lang="fr-FR" sz="2200" dirty="0" smtClean="0"/>
                <a:t> ignore « </a:t>
              </a:r>
              <a:r>
                <a:rPr lang="fr-FR" sz="2200" dirty="0" err="1" smtClean="0"/>
                <a:t>Opt</a:t>
              </a:r>
              <a:r>
                <a:rPr lang="fr-FR" sz="2200" dirty="0" smtClean="0"/>
                <a:t>-in </a:t>
              </a:r>
              <a:r>
                <a:rPr lang="fr-FR" sz="2200" dirty="0" err="1" smtClean="0"/>
                <a:t>campaign</a:t>
              </a:r>
              <a:r>
                <a:rPr lang="fr-FR" sz="2200" dirty="0" smtClean="0"/>
                <a:t> ».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« Test </a:t>
              </a:r>
              <a:r>
                <a:rPr lang="fr-FR" sz="2200" dirty="0" err="1" smtClean="0"/>
                <a:t>campaign</a:t>
              </a:r>
              <a:r>
                <a:rPr lang="fr-FR" sz="2200" dirty="0" smtClean="0"/>
                <a:t> ».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Reply</a:t>
              </a:r>
              <a:r>
                <a:rPr lang="fr-FR" sz="2200" dirty="0" smtClean="0"/>
                <a:t> email </a:t>
              </a:r>
              <a:r>
                <a:rPr lang="fr-FR" sz="2200" dirty="0" err="1" smtClean="0"/>
                <a:t>address</a:t>
              </a:r>
              <a:r>
                <a:rPr lang="fr-FR" sz="2200" dirty="0" smtClean="0"/>
                <a:t>: </a:t>
              </a:r>
              <a:r>
                <a:rPr lang="fr-FR" sz="2200" dirty="0" err="1" smtClean="0"/>
                <a:t>can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be</a:t>
              </a:r>
              <a:r>
                <a:rPr lang="fr-FR" sz="2200" dirty="0" smtClean="0"/>
                <a:t> the email of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choice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328490946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External</a:t>
            </a:r>
            <a:r>
              <a:rPr lang="fr-BE" dirty="0" smtClean="0"/>
              <a:t> Contacts management in practice</a:t>
            </a:r>
            <a:endParaRPr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87325" y="1600201"/>
            <a:ext cx="8273215" cy="1840504"/>
          </a:xfrm>
          <a:solidFill>
            <a:schemeClr val="bg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b="1" dirty="0" smtClean="0"/>
              <a:t>Objective: Send your newsletter</a:t>
            </a:r>
            <a:endParaRPr dirty="0" smtClean="0"/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dirty="0" smtClean="0"/>
              <a:t>Create a new email campaign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Generate a “Test” campaign</a:t>
            </a:r>
          </a:p>
          <a:p>
            <a:pPr marL="363538" indent="-363538" eaLnBrk="1" hangingPunct="1">
              <a:buClr>
                <a:srgbClr val="118B0D"/>
              </a:buClr>
              <a:buFont typeface="Wingdings" pitchFamily="2" charset="2"/>
              <a:buChar char="ü"/>
            </a:pPr>
            <a:r>
              <a:rPr lang="en-US" dirty="0" smtClean="0"/>
              <a:t>Send this test campaign to yourself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7" name="Rectangle à coins arrondis 6"/>
          <p:cNvSpPr/>
          <p:nvPr/>
        </p:nvSpPr>
        <p:spPr>
          <a:xfrm>
            <a:off x="3635896" y="4973826"/>
            <a:ext cx="3960440" cy="850428"/>
          </a:xfrm>
          <a:prstGeom prst="roundRect">
            <a:avLst/>
          </a:prstGeom>
          <a:solidFill>
            <a:srgbClr val="009EFE">
              <a:alpha val="80000"/>
            </a:srgbClr>
          </a:solidFill>
          <a:ln w="38100" cap="flat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fr-FR" sz="2800" dirty="0" smtClean="0">
                <a:solidFill>
                  <a:schemeClr val="bg1"/>
                </a:solidFill>
              </a:rPr>
              <a:t>Duration: </a:t>
            </a:r>
            <a:r>
              <a:rPr lang="fr-FR" sz="2800" dirty="0">
                <a:solidFill>
                  <a:schemeClr val="bg1"/>
                </a:solidFill>
              </a:rPr>
              <a:t>5</a:t>
            </a:r>
            <a:r>
              <a:rPr lang="fr-FR" sz="2800" dirty="0" smtClean="0">
                <a:solidFill>
                  <a:schemeClr val="bg1"/>
                </a:solidFill>
              </a:rPr>
              <a:t> minutes</a:t>
            </a:r>
          </a:p>
        </p:txBody>
      </p:sp>
      <p:sp>
        <p:nvSpPr>
          <p:cNvPr id="10" name="Étoile à 12 branches 9"/>
          <p:cNvSpPr/>
          <p:nvPr/>
        </p:nvSpPr>
        <p:spPr>
          <a:xfrm rot="20264599">
            <a:off x="7419411" y="2301895"/>
            <a:ext cx="4919862" cy="3075030"/>
          </a:xfrm>
          <a:prstGeom prst="star12">
            <a:avLst/>
          </a:prstGeom>
          <a:solidFill>
            <a:srgbClr val="FFFF00"/>
          </a:solidFill>
          <a:ln w="38100" cap="flat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fr-FR" sz="5400" dirty="0" err="1" smtClean="0">
                <a:solidFill>
                  <a:schemeClr val="tx1"/>
                </a:solidFill>
              </a:rPr>
              <a:t>It’s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your</a:t>
            </a:r>
            <a:r>
              <a:rPr lang="fr-FR" sz="5400" dirty="0" smtClean="0">
                <a:solidFill>
                  <a:schemeClr val="tx1"/>
                </a:solidFill>
              </a:rPr>
              <a:t> </a:t>
            </a:r>
            <a:r>
              <a:rPr lang="fr-FR" sz="5400" dirty="0" err="1" smtClean="0">
                <a:solidFill>
                  <a:schemeClr val="tx1"/>
                </a:solidFill>
              </a:rPr>
              <a:t>turn</a:t>
            </a:r>
            <a:r>
              <a:rPr lang="fr-FR" sz="5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3" name="Picture 2" descr="C:\Users\spingont\Documents\Applications\ISSP\Icones\128x128\apps\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0" y="951630"/>
            <a:ext cx="335954" cy="3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ablier 1" descr="C:\Users\mclaustr\AppData\Local\Microsoft\Windows\Temporary Internet Files\Content.IE5\UVDEYJ4T\MC90043392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33" y="5092207"/>
            <a:ext cx="1145183" cy="11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43953" y="908650"/>
            <a:ext cx="5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https</a:t>
            </a:r>
            <a:r>
              <a:rPr lang="fr-FR" dirty="0" smtClean="0">
                <a:hlinkClick r:id="rId4"/>
              </a:rPr>
              <a:t>://solvay.flexmail.eu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33918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410249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7431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7325" y="149225"/>
            <a:ext cx="8229600" cy="1073150"/>
          </a:xfrm>
        </p:spPr>
        <p:txBody>
          <a:bodyPr/>
          <a:lstStyle/>
          <a:p>
            <a:pPr eaLnBrk="1" hangingPunct="1"/>
            <a:r>
              <a:rPr lang="fr-BE" dirty="0" err="1" smtClean="0"/>
              <a:t>Follow</a:t>
            </a:r>
            <a:r>
              <a:rPr lang="fr-BE" dirty="0" smtClean="0"/>
              <a:t> up</a:t>
            </a:r>
            <a:endParaRPr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F5C27B-24A0-40EC-A5CC-CCDF6EBBE906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2534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A8DDA-3B9B-4219-AA54-DBF48DC3997D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smtClean="0">
              <a:latin typeface="Arial" pitchFamily="34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380" y="836640"/>
            <a:ext cx="8713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BE" sz="2000" dirty="0" smtClean="0"/>
              <a:t>Use the reports to </a:t>
            </a:r>
            <a:r>
              <a:rPr lang="fr-BE" sz="2000" dirty="0" err="1" smtClean="0"/>
              <a:t>follow</a:t>
            </a:r>
            <a:r>
              <a:rPr lang="fr-BE" sz="2000" dirty="0" smtClean="0"/>
              <a:t> up </a:t>
            </a:r>
            <a:r>
              <a:rPr lang="fr-BE" sz="2000" dirty="0" err="1" smtClean="0"/>
              <a:t>your</a:t>
            </a:r>
            <a:r>
              <a:rPr lang="fr-BE" sz="2000" dirty="0" smtClean="0"/>
              <a:t> </a:t>
            </a:r>
            <a:r>
              <a:rPr lang="fr-BE" sz="2000" dirty="0" err="1" smtClean="0"/>
              <a:t>campaigns</a:t>
            </a:r>
            <a:r>
              <a:rPr lang="fr-BE" sz="2000" dirty="0" smtClean="0"/>
              <a:t> and contacts.</a:t>
            </a:r>
            <a:endParaRPr lang="fr-BE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570" y="1340710"/>
            <a:ext cx="5688790" cy="3049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400" y="4624620"/>
            <a:ext cx="8281150" cy="1252720"/>
          </a:xfrm>
        </p:spPr>
        <p:txBody>
          <a:bodyPr/>
          <a:lstStyle/>
          <a:p>
            <a:pPr eaLnBrk="1" hangingPunct="1"/>
            <a:r>
              <a:rPr lang="fr-BE" dirty="0" err="1" smtClean="0"/>
              <a:t>Campaigns</a:t>
            </a:r>
            <a:r>
              <a:rPr lang="fr-BE" dirty="0" smtClean="0"/>
              <a:t>, to </a:t>
            </a:r>
            <a:r>
              <a:rPr lang="fr-BE" dirty="0" err="1" smtClean="0"/>
              <a:t>get</a:t>
            </a:r>
            <a:r>
              <a:rPr lang="fr-BE" dirty="0" smtClean="0"/>
              <a:t> ratio of </a:t>
            </a:r>
            <a:r>
              <a:rPr lang="fr-BE" dirty="0" err="1" smtClean="0"/>
              <a:t>sending</a:t>
            </a:r>
            <a:r>
              <a:rPr lang="fr-BE" dirty="0" smtClean="0"/>
              <a:t>, </a:t>
            </a:r>
            <a:r>
              <a:rPr lang="fr-BE" dirty="0" err="1" smtClean="0"/>
              <a:t>openind</a:t>
            </a:r>
            <a:r>
              <a:rPr lang="fr-BE" dirty="0" smtClean="0"/>
              <a:t>, </a:t>
            </a:r>
            <a:r>
              <a:rPr lang="fr-BE" dirty="0" err="1" smtClean="0"/>
              <a:t>clicking</a:t>
            </a:r>
            <a:r>
              <a:rPr lang="fr-BE" dirty="0" smtClean="0"/>
              <a:t>, etc.</a:t>
            </a:r>
          </a:p>
          <a:p>
            <a:pPr eaLnBrk="1" hangingPunct="1"/>
            <a:r>
              <a:rPr lang="fr-BE" dirty="0" err="1" smtClean="0"/>
              <a:t>Lists</a:t>
            </a:r>
            <a:r>
              <a:rPr lang="fr-BE" dirty="0" smtClean="0"/>
              <a:t>, to the </a:t>
            </a:r>
            <a:r>
              <a:rPr lang="fr-BE" dirty="0" err="1" smtClean="0"/>
              <a:t>view</a:t>
            </a:r>
            <a:r>
              <a:rPr lang="fr-BE" dirty="0" smtClean="0"/>
              <a:t> the </a:t>
            </a:r>
            <a:r>
              <a:rPr lang="fr-BE" dirty="0" err="1" smtClean="0"/>
              <a:t>sending</a:t>
            </a:r>
            <a:r>
              <a:rPr lang="fr-BE" dirty="0" smtClean="0"/>
              <a:t> </a:t>
            </a:r>
            <a:r>
              <a:rPr lang="fr-BE" dirty="0" err="1" smtClean="0"/>
              <a:t>errors</a:t>
            </a:r>
            <a:r>
              <a:rPr lang="fr-BE" dirty="0" smtClean="0"/>
              <a:t> (</a:t>
            </a:r>
            <a:r>
              <a:rPr lang="fr-BE" dirty="0" err="1" smtClean="0"/>
              <a:t>eg</a:t>
            </a:r>
            <a:r>
              <a:rPr lang="fr-BE" dirty="0" smtClean="0"/>
              <a:t>. </a:t>
            </a:r>
            <a:r>
              <a:rPr lang="fr-BE" dirty="0" err="1"/>
              <a:t>w</a:t>
            </a:r>
            <a:r>
              <a:rPr lang="fr-BE" dirty="0" err="1" smtClean="0"/>
              <a:t>rong</a:t>
            </a:r>
            <a:r>
              <a:rPr lang="fr-BE" dirty="0" smtClean="0"/>
              <a:t> email </a:t>
            </a:r>
            <a:r>
              <a:rPr lang="fr-BE" dirty="0" err="1" smtClean="0"/>
              <a:t>address</a:t>
            </a:r>
            <a:r>
              <a:rPr lang="fr-BE" dirty="0" smtClean="0"/>
              <a:t>) and </a:t>
            </a:r>
            <a:r>
              <a:rPr lang="fr-BE" dirty="0" err="1" smtClean="0"/>
              <a:t>unsubscribed</a:t>
            </a:r>
            <a:r>
              <a:rPr lang="fr-BE" dirty="0" smtClean="0"/>
              <a:t>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your</a:t>
            </a:r>
            <a:r>
              <a:rPr lang="fr-BE" dirty="0" smtClean="0"/>
              <a:t> newsletters.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90560" y="1514710"/>
            <a:ext cx="2808000" cy="1290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23096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Good to know</a:t>
            </a: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54206" y="3933070"/>
            <a:ext cx="8162314" cy="1214365"/>
            <a:chOff x="154206" y="4264092"/>
            <a:chExt cx="8162314" cy="1214365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537073"/>
              <a:ext cx="7849090" cy="9413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To </a:t>
              </a:r>
              <a:r>
                <a:rPr lang="fr-FR" sz="2200" dirty="0" err="1" smtClean="0"/>
                <a:t>get</a:t>
              </a:r>
              <a:r>
                <a:rPr lang="fr-FR" sz="2200" dirty="0" smtClean="0"/>
                <a:t> the </a:t>
              </a:r>
              <a:r>
                <a:rPr lang="fr-FR" sz="2200" dirty="0" err="1" smtClean="0"/>
                <a:t>unsubscription</a:t>
              </a:r>
              <a:r>
                <a:rPr lang="fr-FR" sz="2200" dirty="0" smtClean="0"/>
                <a:t> system </a:t>
              </a:r>
              <a:r>
                <a:rPr lang="fr-FR" sz="2200" dirty="0" err="1" smtClean="0"/>
                <a:t>properly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working</a:t>
              </a:r>
              <a:r>
                <a:rPr lang="fr-FR" sz="2200" dirty="0" smtClean="0"/>
                <a:t>, do not </a:t>
              </a:r>
              <a:r>
                <a:rPr lang="fr-FR" sz="2200" dirty="0" err="1" smtClean="0"/>
                <a:t>create</a:t>
              </a:r>
              <a:r>
                <a:rPr lang="fr-FR" sz="2200" dirty="0" smtClean="0"/>
                <a:t> new </a:t>
              </a:r>
              <a:r>
                <a:rPr lang="fr-FR" sz="2200" dirty="0" err="1" smtClean="0"/>
                <a:t>lists</a:t>
              </a:r>
              <a:r>
                <a:rPr lang="fr-FR" sz="2200" dirty="0" smtClean="0"/>
                <a:t> for </a:t>
              </a:r>
              <a:r>
                <a:rPr lang="fr-FR" sz="2200" dirty="0" err="1" smtClean="0"/>
                <a:t>each</a:t>
              </a:r>
              <a:r>
                <a:rPr lang="fr-FR" sz="2200" dirty="0" smtClean="0"/>
                <a:t> of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campaigns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264092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e 4"/>
          <p:cNvGrpSpPr/>
          <p:nvPr/>
        </p:nvGrpSpPr>
        <p:grpSpPr>
          <a:xfrm>
            <a:off x="204857" y="1818030"/>
            <a:ext cx="8183673" cy="890870"/>
            <a:chOff x="204857" y="2132820"/>
            <a:chExt cx="8183673" cy="890870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20860"/>
              <a:ext cx="7921100" cy="6028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« PDF Report » to archive </a:t>
              </a:r>
              <a:r>
                <a:rPr lang="fr-FR" sz="2200" dirty="0" err="1" smtClean="0"/>
                <a:t>this</a:t>
              </a:r>
              <a:r>
                <a:rPr lang="fr-FR" sz="2200" dirty="0" smtClean="0"/>
                <a:t> information.</a:t>
              </a:r>
            </a:p>
          </p:txBody>
        </p:sp>
        <p:pic>
          <p:nvPicPr>
            <p:cNvPr id="12292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3480531733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4602370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27594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Conclusion</a:t>
            </a: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BE" dirty="0" err="1" smtClean="0"/>
              <a:t>Download</a:t>
            </a:r>
            <a:r>
              <a:rPr lang="fr-BE" dirty="0" smtClean="0"/>
              <a:t> </a:t>
            </a:r>
            <a:r>
              <a:rPr lang="fr-BE" dirty="0" err="1" smtClean="0"/>
              <a:t>this</a:t>
            </a:r>
            <a:r>
              <a:rPr lang="fr-BE" dirty="0" smtClean="0"/>
              <a:t> training support </a:t>
            </a:r>
            <a:r>
              <a:rPr lang="fr-BE" dirty="0" err="1" smtClean="0"/>
              <a:t>from</a:t>
            </a:r>
            <a:r>
              <a:rPr lang="fr-BE" dirty="0"/>
              <a:t>:</a:t>
            </a:r>
            <a:br>
              <a:rPr lang="fr-BE" dirty="0"/>
            </a:br>
            <a:r>
              <a:rPr lang="fr-BE" dirty="0">
                <a:hlinkClick r:id="rId2"/>
              </a:rPr>
              <a:t>https://</a:t>
            </a:r>
            <a:r>
              <a:rPr lang="fr-BE" dirty="0" smtClean="0">
                <a:hlinkClick r:id="rId2"/>
              </a:rPr>
              <a:t>wiki.solvay.com/display/ISAPPSUP/FLEXMAIL</a:t>
            </a:r>
            <a:endParaRPr lang="fr-BE" dirty="0" smtClean="0"/>
          </a:p>
          <a:p>
            <a:pPr eaLnBrk="1" hangingPunct="1"/>
            <a:endParaRPr lang="fr-BE" sz="1800" dirty="0" smtClean="0"/>
          </a:p>
          <a:p>
            <a:pPr eaLnBrk="1" hangingPunct="1"/>
            <a:endParaRPr lang="fr-BE"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smtClean="0">
              <a:latin typeface="Arial" pitchFamily="34" charset="0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153964236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59540" y="2060810"/>
            <a:ext cx="6768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err="1" smtClean="0"/>
              <a:t>Thank</a:t>
            </a:r>
            <a:r>
              <a:rPr lang="fr-FR" sz="4000" dirty="0" smtClean="0"/>
              <a:t> </a:t>
            </a:r>
            <a:r>
              <a:rPr lang="fr-FR" sz="4000" dirty="0" err="1" smtClean="0"/>
              <a:t>you</a:t>
            </a:r>
            <a:r>
              <a:rPr lang="fr-FR" sz="4000" dirty="0" smtClean="0"/>
              <a:t> for </a:t>
            </a:r>
            <a:r>
              <a:rPr lang="fr-FR" sz="4000" dirty="0" err="1" smtClean="0"/>
              <a:t>your</a:t>
            </a:r>
            <a:r>
              <a:rPr lang="fr-FR" sz="4000" dirty="0" smtClean="0"/>
              <a:t> attention!</a:t>
            </a:r>
            <a:endParaRPr lang="fr-FR" sz="40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Introduction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smtClean="0">
              <a:latin typeface="Arial" pitchFamily="34" charset="0"/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10" name="Groupe 9" hidden="1"/>
          <p:cNvGrpSpPr/>
          <p:nvPr/>
        </p:nvGrpSpPr>
        <p:grpSpPr>
          <a:xfrm>
            <a:off x="348877" y="2903787"/>
            <a:ext cx="8111663" cy="2082173"/>
            <a:chOff x="348877" y="2132820"/>
            <a:chExt cx="8111663" cy="1935971"/>
          </a:xfrm>
        </p:grpSpPr>
        <p:sp>
          <p:nvSpPr>
            <p:cNvPr id="11" name="ZoneTexte 10"/>
            <p:cNvSpPr txBox="1"/>
            <p:nvPr/>
          </p:nvSpPr>
          <p:spPr>
            <a:xfrm>
              <a:off x="611450" y="2420860"/>
              <a:ext cx="7849090" cy="16479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Recommended</a:t>
              </a:r>
              <a:r>
                <a:rPr lang="fr-FR" sz="2200" dirty="0" smtClean="0"/>
                <a:t> browser:</a:t>
              </a:r>
              <a:br>
                <a:rPr lang="fr-FR" sz="2200" dirty="0" smtClean="0"/>
              </a:br>
              <a:r>
                <a:rPr lang="fr-FR" sz="2200" dirty="0" smtClean="0"/>
                <a:t/>
              </a:r>
              <a:br>
                <a:rPr lang="fr-FR" sz="2200" dirty="0" smtClean="0"/>
              </a:b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Google Chrome       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also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supported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13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87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Image 13" hidden="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807" b="18151"/>
          <a:stretch/>
        </p:blipFill>
        <p:spPr bwMode="auto">
          <a:xfrm>
            <a:off x="3183180" y="4536754"/>
            <a:ext cx="427290" cy="4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hidden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45" y="3426345"/>
            <a:ext cx="2581275" cy="866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518980" y="1268700"/>
            <a:ext cx="8013570" cy="1828800"/>
          </a:xfrm>
        </p:spPr>
        <p:txBody>
          <a:bodyPr/>
          <a:lstStyle/>
          <a:p>
            <a:pPr eaLnBrk="1" hangingPunct="1"/>
            <a:r>
              <a:rPr lang="fr-BE" dirty="0" err="1" smtClean="0"/>
              <a:t>Flexmail</a:t>
            </a:r>
            <a:r>
              <a:rPr lang="fr-BE" dirty="0" smtClean="0"/>
              <a:t> </a:t>
            </a:r>
            <a:r>
              <a:rPr lang="fr-BE" dirty="0" err="1" smtClean="0"/>
              <a:t>was</a:t>
            </a:r>
            <a:r>
              <a:rPr lang="fr-BE" dirty="0" smtClean="0"/>
              <a:t> </a:t>
            </a:r>
            <a:r>
              <a:rPr lang="fr-BE" dirty="0" err="1" smtClean="0"/>
              <a:t>selected</a:t>
            </a:r>
            <a:r>
              <a:rPr lang="fr-BE" dirty="0" smtClean="0"/>
              <a:t> by the group to manage all of </a:t>
            </a:r>
            <a:r>
              <a:rPr lang="fr-BE" dirty="0" err="1" smtClean="0"/>
              <a:t>its</a:t>
            </a:r>
            <a:r>
              <a:rPr lang="fr-BE" dirty="0" smtClean="0"/>
              <a:t> newsletters (Marketing, Group, </a:t>
            </a:r>
            <a:r>
              <a:rPr lang="fr-BE" dirty="0" err="1" smtClean="0"/>
              <a:t>Internal</a:t>
            </a:r>
            <a:r>
              <a:rPr lang="fr-BE" dirty="0" smtClean="0"/>
              <a:t> to </a:t>
            </a:r>
            <a:r>
              <a:rPr lang="fr-BE" dirty="0" err="1" smtClean="0"/>
              <a:t>GBUs</a:t>
            </a:r>
            <a:r>
              <a:rPr lang="fr-BE" dirty="0" smtClean="0"/>
              <a:t> and </a:t>
            </a:r>
            <a:r>
              <a:rPr lang="fr-BE" dirty="0" err="1" smtClean="0"/>
              <a:t>functions</a:t>
            </a:r>
            <a:endParaRPr lang="fr-BE" dirty="0" smtClean="0"/>
          </a:p>
          <a:p>
            <a:pPr eaLnBrk="1" hangingPunct="1"/>
            <a:r>
              <a:rPr lang="fr-BE" dirty="0" smtClean="0"/>
              <a:t>Is </a:t>
            </a:r>
            <a:r>
              <a:rPr lang="fr-BE" dirty="0" err="1" smtClean="0"/>
              <a:t>actually</a:t>
            </a:r>
            <a:r>
              <a:rPr lang="fr-BE" dirty="0" smtClean="0"/>
              <a:t> </a:t>
            </a:r>
            <a:r>
              <a:rPr lang="fr-BE" dirty="0" err="1" smtClean="0"/>
              <a:t>replacing</a:t>
            </a:r>
            <a:r>
              <a:rPr lang="fr-BE" dirty="0" smtClean="0"/>
              <a:t> Tridion </a:t>
            </a:r>
            <a:r>
              <a:rPr lang="fr-BE" dirty="0" err="1" smtClean="0"/>
              <a:t>Emailing</a:t>
            </a:r>
            <a:r>
              <a:rPr lang="fr-BE" dirty="0" smtClean="0"/>
              <a:t> or </a:t>
            </a:r>
            <a:r>
              <a:rPr lang="fr-BE" dirty="0" err="1" smtClean="0"/>
              <a:t>any</a:t>
            </a:r>
            <a:r>
              <a:rPr lang="fr-BE" dirty="0" smtClean="0"/>
              <a:t> </a:t>
            </a:r>
            <a:r>
              <a:rPr lang="fr-BE" dirty="0" err="1" smtClean="0"/>
              <a:t>other</a:t>
            </a:r>
            <a:r>
              <a:rPr lang="fr-BE" dirty="0" smtClean="0"/>
              <a:t> Newsletters </a:t>
            </a:r>
            <a:r>
              <a:rPr lang="fr-BE" dirty="0" err="1" smtClean="0"/>
              <a:t>tools</a:t>
            </a:r>
            <a:endParaRPr lang="fr-BE" dirty="0" smtClean="0"/>
          </a:p>
          <a:p>
            <a:pPr eaLnBrk="1" hangingPunct="1"/>
            <a:r>
              <a:rPr lang="fr-BE" dirty="0" smtClean="0"/>
              <a:t>In course of world </a:t>
            </a:r>
            <a:r>
              <a:rPr lang="fr-BE" dirty="0" err="1" smtClean="0"/>
              <a:t>wide</a:t>
            </a:r>
            <a:r>
              <a:rPr lang="fr-BE" dirty="0" smtClean="0"/>
              <a:t> </a:t>
            </a:r>
            <a:r>
              <a:rPr lang="fr-BE" dirty="0" err="1" smtClean="0"/>
              <a:t>deployment</a:t>
            </a:r>
            <a:endParaRPr lang="fr-BE" dirty="0" smtClean="0"/>
          </a:p>
          <a:p>
            <a:pPr eaLnBrk="1" hangingPunct="1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9581923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Governance rules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51400" y="3672899"/>
            <a:ext cx="8162314" cy="2132431"/>
            <a:chOff x="154206" y="4474868"/>
            <a:chExt cx="8162314" cy="2132431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834918"/>
              <a:ext cx="7849090" cy="17723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RED LINE: </a:t>
              </a:r>
              <a:r>
                <a:rPr lang="en-US" sz="2200" dirty="0"/>
                <a:t>The Corporate Communications Function is the only entity allowed to operate internal media targeting all employees</a:t>
              </a:r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endParaRPr lang="fr-FR" sz="2200" dirty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474868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10" name="Groupe 9" hidden="1"/>
          <p:cNvGrpSpPr/>
          <p:nvPr/>
        </p:nvGrpSpPr>
        <p:grpSpPr>
          <a:xfrm>
            <a:off x="348877" y="2903787"/>
            <a:ext cx="8111663" cy="2082173"/>
            <a:chOff x="348877" y="2132820"/>
            <a:chExt cx="8111663" cy="1935971"/>
          </a:xfrm>
        </p:grpSpPr>
        <p:sp>
          <p:nvSpPr>
            <p:cNvPr id="11" name="ZoneTexte 10"/>
            <p:cNvSpPr txBox="1"/>
            <p:nvPr/>
          </p:nvSpPr>
          <p:spPr>
            <a:xfrm>
              <a:off x="611450" y="2420860"/>
              <a:ext cx="7849090" cy="16479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Recommended</a:t>
              </a:r>
              <a:r>
                <a:rPr lang="fr-FR" sz="2200" dirty="0" smtClean="0"/>
                <a:t> browser:</a:t>
              </a:r>
              <a:br>
                <a:rPr lang="fr-FR" sz="2200" dirty="0" smtClean="0"/>
              </a:br>
              <a:r>
                <a:rPr lang="fr-FR" sz="2200" dirty="0" smtClean="0"/>
                <a:t/>
              </a:r>
              <a:br>
                <a:rPr lang="fr-FR" sz="2200" dirty="0" smtClean="0"/>
              </a:b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Google Chrome       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also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supported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13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87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Image 13" hidden="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807" b="18151"/>
          <a:stretch/>
        </p:blipFill>
        <p:spPr bwMode="auto">
          <a:xfrm>
            <a:off x="3183180" y="4536754"/>
            <a:ext cx="427290" cy="4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hidden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45" y="3426345"/>
            <a:ext cx="2581275" cy="866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276867" y="836640"/>
            <a:ext cx="8183673" cy="2477484"/>
            <a:chOff x="204857" y="2132820"/>
            <a:chExt cx="8183673" cy="2477484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30119"/>
              <a:ext cx="7921100" cy="21801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269875" lvl="0" indent="-269875" eaLnBrk="0" hangingPunct="0">
                <a:lnSpc>
                  <a:spcPct val="95000"/>
                </a:lnSpc>
                <a:spcBef>
                  <a:spcPts val="1200"/>
                </a:spcBef>
                <a:buClr>
                  <a:srgbClr val="009EE0"/>
                </a:buClr>
                <a:buFont typeface="Arial" pitchFamily="34" charset="0"/>
                <a:buChar char="•"/>
              </a:pPr>
              <a:r>
                <a:rPr lang="fr-FR" sz="2200" dirty="0" err="1">
                  <a:solidFill>
                    <a:srgbClr val="000000"/>
                  </a:solidFill>
                </a:rPr>
                <a:t>Inform</a:t>
              </a:r>
              <a:r>
                <a:rPr lang="fr-FR" sz="2200" dirty="0">
                  <a:solidFill>
                    <a:srgbClr val="000000"/>
                  </a:solidFill>
                </a:rPr>
                <a:t> the </a:t>
              </a:r>
              <a:r>
                <a:rPr lang="fr-FR" sz="2200" dirty="0" err="1">
                  <a:solidFill>
                    <a:srgbClr val="000000"/>
                  </a:solidFill>
                </a:rPr>
                <a:t>Internal</a:t>
              </a:r>
              <a:r>
                <a:rPr lang="fr-FR" sz="2200" dirty="0">
                  <a:solidFill>
                    <a:srgbClr val="000000"/>
                  </a:solidFill>
                </a:rPr>
                <a:t> Communication </a:t>
              </a:r>
              <a:r>
                <a:rPr lang="fr-FR" sz="2200" dirty="0" err="1">
                  <a:solidFill>
                    <a:srgbClr val="000000"/>
                  </a:solidFill>
                </a:rPr>
                <a:t>Department</a:t>
              </a:r>
              <a:r>
                <a:rPr lang="fr-FR" sz="2200" dirty="0">
                  <a:solidFill>
                    <a:srgbClr val="000000"/>
                  </a:solidFill>
                </a:rPr>
                <a:t> </a:t>
              </a:r>
              <a:r>
                <a:rPr lang="fr-FR" sz="2200" dirty="0" err="1">
                  <a:solidFill>
                    <a:srgbClr val="000000"/>
                  </a:solidFill>
                </a:rPr>
                <a:t>before</a:t>
              </a:r>
              <a:r>
                <a:rPr lang="fr-FR" sz="2200" dirty="0">
                  <a:solidFill>
                    <a:srgbClr val="000000"/>
                  </a:solidFill>
                </a:rPr>
                <a:t> </a:t>
              </a:r>
              <a:r>
                <a:rPr lang="fr-FR" sz="2200" dirty="0" err="1">
                  <a:solidFill>
                    <a:srgbClr val="000000"/>
                  </a:solidFill>
                </a:rPr>
                <a:t>creating</a:t>
              </a:r>
              <a:r>
                <a:rPr lang="fr-FR" sz="2200" dirty="0">
                  <a:solidFill>
                    <a:srgbClr val="000000"/>
                  </a:solidFill>
                </a:rPr>
                <a:t> a new newsletter</a:t>
              </a:r>
            </a:p>
            <a:p>
              <a:pPr marL="269875" lvl="0" indent="-269875" eaLnBrk="0" hangingPunct="0">
                <a:lnSpc>
                  <a:spcPct val="95000"/>
                </a:lnSpc>
                <a:spcBef>
                  <a:spcPts val="1200"/>
                </a:spcBef>
                <a:buClr>
                  <a:srgbClr val="009EE0"/>
                </a:buClr>
                <a:buFont typeface="Arial" pitchFamily="34" charset="0"/>
                <a:buChar char="•"/>
              </a:pPr>
              <a:r>
                <a:rPr lang="fr-FR" sz="2200" dirty="0" err="1">
                  <a:solidFill>
                    <a:srgbClr val="000000"/>
                  </a:solidFill>
                </a:rPr>
                <a:t>Flexmail</a:t>
              </a:r>
              <a:r>
                <a:rPr lang="fr-FR" sz="2200" dirty="0">
                  <a:solidFill>
                    <a:srgbClr val="000000"/>
                  </a:solidFill>
                </a:rPr>
                <a:t> </a:t>
              </a:r>
              <a:r>
                <a:rPr lang="fr-FR" sz="2200" dirty="0" err="1">
                  <a:solidFill>
                    <a:srgbClr val="000000"/>
                  </a:solidFill>
                </a:rPr>
                <a:t>is</a:t>
              </a:r>
              <a:r>
                <a:rPr lang="fr-FR" sz="2200" dirty="0">
                  <a:solidFill>
                    <a:srgbClr val="000000"/>
                  </a:solidFill>
                </a:rPr>
                <a:t> </a:t>
              </a:r>
              <a:r>
                <a:rPr lang="fr-FR" sz="2200" dirty="0" err="1">
                  <a:solidFill>
                    <a:srgbClr val="000000"/>
                  </a:solidFill>
                </a:rPr>
                <a:t>mandatory</a:t>
              </a:r>
              <a:r>
                <a:rPr lang="fr-FR" sz="2200" dirty="0">
                  <a:solidFill>
                    <a:srgbClr val="000000"/>
                  </a:solidFill>
                </a:rPr>
                <a:t> to </a:t>
              </a:r>
              <a:r>
                <a:rPr lang="fr-FR" sz="2200" dirty="0" err="1">
                  <a:solidFill>
                    <a:srgbClr val="000000"/>
                  </a:solidFill>
                </a:rPr>
                <a:t>create</a:t>
              </a:r>
              <a:r>
                <a:rPr lang="fr-FR" sz="2200" dirty="0">
                  <a:solidFill>
                    <a:srgbClr val="000000"/>
                  </a:solidFill>
                </a:rPr>
                <a:t> and </a:t>
              </a:r>
              <a:r>
                <a:rPr lang="fr-FR" sz="2200" dirty="0" err="1">
                  <a:solidFill>
                    <a:srgbClr val="000000"/>
                  </a:solidFill>
                </a:rPr>
                <a:t>send</a:t>
              </a:r>
              <a:r>
                <a:rPr lang="fr-FR" sz="2200" dirty="0">
                  <a:solidFill>
                    <a:srgbClr val="000000"/>
                  </a:solidFill>
                </a:rPr>
                <a:t> a newsletter</a:t>
              </a:r>
            </a:p>
            <a:p>
              <a:pPr marL="269875" lvl="0" indent="-269875" eaLnBrk="0" hangingPunct="0">
                <a:lnSpc>
                  <a:spcPct val="95000"/>
                </a:lnSpc>
                <a:spcBef>
                  <a:spcPts val="1200"/>
                </a:spcBef>
                <a:buClr>
                  <a:srgbClr val="009EE0"/>
                </a:buClr>
                <a:buFont typeface="Arial" pitchFamily="34" charset="0"/>
                <a:buChar char="•"/>
              </a:pPr>
              <a:r>
                <a:rPr lang="fr-FR" sz="2200" dirty="0">
                  <a:solidFill>
                    <a:srgbClr val="000000"/>
                  </a:solidFill>
                </a:rPr>
                <a:t>Links </a:t>
              </a:r>
              <a:r>
                <a:rPr lang="fr-FR" sz="2200" dirty="0" err="1">
                  <a:solidFill>
                    <a:srgbClr val="000000"/>
                  </a:solidFill>
                </a:rPr>
                <a:t>contained</a:t>
              </a:r>
              <a:r>
                <a:rPr lang="fr-FR" sz="2200" dirty="0">
                  <a:solidFill>
                    <a:srgbClr val="000000"/>
                  </a:solidFill>
                </a:rPr>
                <a:t> in newsletter must </a:t>
              </a:r>
              <a:r>
                <a:rPr lang="fr-FR" sz="2200" dirty="0" err="1">
                  <a:solidFill>
                    <a:srgbClr val="000000"/>
                  </a:solidFill>
                </a:rPr>
                <a:t>be</a:t>
              </a:r>
              <a:r>
                <a:rPr lang="fr-FR" sz="2200" dirty="0">
                  <a:solidFill>
                    <a:srgbClr val="000000"/>
                  </a:solidFill>
                </a:rPr>
                <a:t> </a:t>
              </a:r>
              <a:r>
                <a:rPr lang="fr-FR" sz="2200" dirty="0" err="1">
                  <a:solidFill>
                    <a:srgbClr val="000000"/>
                  </a:solidFill>
                </a:rPr>
                <a:t>targeted</a:t>
              </a:r>
              <a:r>
                <a:rPr lang="fr-FR" sz="2200" dirty="0">
                  <a:solidFill>
                    <a:srgbClr val="000000"/>
                  </a:solidFill>
                </a:rPr>
                <a:t> to articles </a:t>
              </a:r>
              <a:r>
                <a:rPr lang="fr-FR" sz="2200" dirty="0" err="1">
                  <a:solidFill>
                    <a:srgbClr val="000000"/>
                  </a:solidFill>
                </a:rPr>
                <a:t>published</a:t>
              </a:r>
              <a:r>
                <a:rPr lang="fr-FR" sz="2200" dirty="0">
                  <a:solidFill>
                    <a:srgbClr val="000000"/>
                  </a:solidFill>
                </a:rPr>
                <a:t> in Solvay ONE</a:t>
              </a:r>
            </a:p>
          </p:txBody>
        </p:sp>
        <p:pic>
          <p:nvPicPr>
            <p:cNvPr id="17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0936768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00" y="1594068"/>
            <a:ext cx="6624920" cy="513352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dirty="0" smtClean="0"/>
              <a:t>&gt;&gt;</a:t>
            </a:r>
            <a:endParaRPr lang="fr-FR" dirty="0"/>
          </a:p>
        </p:txBody>
      </p:sp>
      <p:sp>
        <p:nvSpPr>
          <p:cNvPr id="20482" name="Title 8"/>
          <p:cNvSpPr>
            <a:spLocks noGrp="1"/>
          </p:cNvSpPr>
          <p:nvPr>
            <p:ph type="title"/>
          </p:nvPr>
        </p:nvSpPr>
        <p:spPr>
          <a:xfrm>
            <a:off x="173497" y="725488"/>
            <a:ext cx="6343650" cy="628650"/>
          </a:xfrm>
        </p:spPr>
        <p:txBody>
          <a:bodyPr/>
          <a:lstStyle/>
          <a:p>
            <a:pPr eaLnBrk="1" hangingPunct="1"/>
            <a:r>
              <a:rPr lang="fr-BE" smtClean="0"/>
              <a:t>AGENDA</a:t>
            </a:r>
            <a:endParaRPr smtClean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8BE6E8-2EE0-4685-903B-21051E4EFDCC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827088" y="6154738"/>
            <a:ext cx="3556226" cy="30411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Arial" pitchFamily="34" charset="0"/>
              </a:rPr>
              <a:t>Solvay ONE contributor training </a:t>
            </a:r>
            <a:r>
              <a:rPr lang="fr-FR" dirty="0" smtClean="0">
                <a:latin typeface="Arial" pitchFamily="34" charset="0"/>
              </a:rPr>
              <a:t>–</a:t>
            </a:r>
            <a:r>
              <a:rPr dirty="0" smtClean="0">
                <a:latin typeface="Arial" pitchFamily="34" charset="0"/>
              </a:rPr>
              <a:t> Web support department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A1AD9F-389D-4DCF-8057-C346030DD733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dirty="0" smtClean="0">
              <a:latin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1129" y="1627188"/>
            <a:ext cx="6135191" cy="4466182"/>
          </a:xfrm>
        </p:spPr>
        <p:txBody>
          <a:bodyPr rtlCol="0"/>
          <a:lstStyle/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Introduction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</a:rPr>
              <a:t>Flexmail</a:t>
            </a:r>
            <a:r>
              <a:rPr lang="en-US" sz="2000" dirty="0">
                <a:solidFill>
                  <a:srgbClr val="FFFFFF"/>
                </a:solidFill>
              </a:rPr>
              <a:t> presentation</a:t>
            </a: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Manage </a:t>
            </a:r>
            <a:r>
              <a:rPr lang="fr-BE" sz="2000" dirty="0" err="1">
                <a:solidFill>
                  <a:srgbClr val="FFFFFF"/>
                </a:solidFill>
              </a:rPr>
              <a:t>your</a:t>
            </a:r>
            <a:r>
              <a:rPr lang="fr-BE" sz="2000" dirty="0">
                <a:solidFill>
                  <a:srgbClr val="FFFFFF"/>
                </a:solidFill>
              </a:rPr>
              <a:t> contacts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Create</a:t>
            </a:r>
            <a:r>
              <a:rPr lang="fr-BE" sz="2000" dirty="0">
                <a:solidFill>
                  <a:srgbClr val="FFFFFF"/>
                </a:solidFill>
              </a:rPr>
              <a:t> a message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en-US" sz="1600" dirty="0">
                <a:solidFill>
                  <a:srgbClr val="FFFFFF"/>
                </a:solidFill>
              </a:rPr>
              <a:t>/30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Email </a:t>
            </a:r>
            <a:r>
              <a:rPr lang="fr-BE" sz="2000" dirty="0" err="1">
                <a:solidFill>
                  <a:srgbClr val="FFFFFF"/>
                </a:solidFill>
              </a:rPr>
              <a:t>campaigns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/45 min</a:t>
            </a:r>
            <a:endParaRPr lang="fr-BE" dirty="0">
              <a:solidFill>
                <a:srgbClr val="FFFFFF"/>
              </a:solidFill>
            </a:endParaRP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 err="1">
                <a:solidFill>
                  <a:srgbClr val="FFFFFF"/>
                </a:solidFill>
              </a:rPr>
              <a:t>Follow</a:t>
            </a:r>
            <a:r>
              <a:rPr lang="fr-BE" sz="2000" dirty="0">
                <a:solidFill>
                  <a:srgbClr val="FFFFFF"/>
                </a:solidFill>
              </a:rPr>
              <a:t> up (</a:t>
            </a:r>
            <a:r>
              <a:rPr lang="fr-BE" sz="2000" dirty="0" err="1">
                <a:solidFill>
                  <a:srgbClr val="FFFFFF"/>
                </a:solidFill>
              </a:rPr>
              <a:t>with</a:t>
            </a:r>
            <a:r>
              <a:rPr lang="fr-BE" sz="2000" dirty="0">
                <a:solidFill>
                  <a:srgbClr val="FFFFFF"/>
                </a:solidFill>
              </a:rPr>
              <a:t> the reports)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/30 min</a:t>
            </a:r>
          </a:p>
          <a:p>
            <a:pPr lvl="0" eaLnBrk="1" fontAlgn="auto" hangingPunct="1">
              <a:spcAft>
                <a:spcPts val="0"/>
              </a:spcAft>
              <a:buClr>
                <a:srgbClr val="FFFFFF"/>
              </a:buClr>
              <a:tabLst>
                <a:tab pos="5207000" algn="l"/>
              </a:tabLst>
              <a:defRPr/>
            </a:pPr>
            <a:r>
              <a:rPr lang="fr-BE" sz="2000" dirty="0">
                <a:solidFill>
                  <a:srgbClr val="FFFFFF"/>
                </a:solidFill>
              </a:rPr>
              <a:t>Conclusion</a:t>
            </a: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1600" dirty="0">
                <a:solidFill>
                  <a:srgbClr val="FFFFFF"/>
                </a:solidFill>
              </a:rPr>
              <a:t>/10 min</a:t>
            </a:r>
            <a:endParaRPr lang="fr-BE" dirty="0">
              <a:solidFill>
                <a:srgbClr val="FFFFFF"/>
              </a:solidFill>
            </a:endParaRPr>
          </a:p>
          <a:p>
            <a:pPr marL="0" lvl="0" indent="0" eaLnBrk="1" fontAlgn="auto" hangingPunct="1">
              <a:spcAft>
                <a:spcPts val="0"/>
              </a:spcAft>
              <a:buClr>
                <a:srgbClr val="FFFFFF"/>
              </a:buClr>
              <a:buNone/>
              <a:tabLst>
                <a:tab pos="3492500" algn="l"/>
              </a:tabLst>
              <a:defRPr/>
            </a:pPr>
            <a:r>
              <a:rPr lang="fr-BE" dirty="0">
                <a:solidFill>
                  <a:srgbClr val="FFFFFF"/>
                </a:solidFill>
              </a:rPr>
              <a:t>	</a:t>
            </a:r>
            <a:r>
              <a:rPr lang="fr-BE" sz="2000" dirty="0">
                <a:solidFill>
                  <a:srgbClr val="FFFFFF"/>
                </a:solidFill>
              </a:rPr>
              <a:t>Total duration - 3:00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0628" y="3645030"/>
            <a:ext cx="532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fr-FR" dirty="0" smtClean="0">
                <a:solidFill>
                  <a:schemeClr val="bg1"/>
                </a:solidFill>
              </a:rPr>
              <a:t>-------- Break --------	</a:t>
            </a:r>
            <a:r>
              <a:rPr lang="fr-FR" sz="1600" b="1" dirty="0" smtClean="0">
                <a:solidFill>
                  <a:schemeClr val="bg1"/>
                </a:solidFill>
              </a:rPr>
              <a:t>/15 min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6701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26000" decel="2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3.05556E-6 0.0726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2647B80-B19D-4EBA-839E-044B05E18C80}" type="slidenum">
              <a:rPr lang="en-US" smtClean="0">
                <a:solidFill>
                  <a:srgbClr val="000000"/>
                </a:solidFill>
              </a:rPr>
              <a:pPr eaLnBrk="1" hangingPunct="1">
                <a:defRPr/>
              </a:pPr>
              <a:t>6</a:t>
            </a:fld>
            <a:endParaRPr lang="en-US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085230"/>
            <a:ext cx="8748580" cy="744819"/>
          </a:xfr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>
                <a:hlinkClick r:id="rId3"/>
              </a:rPr>
              <a:t>http://solvay.flexmail.eu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No credential, press “Login” and connect to your Solvay Google account if needed</a:t>
            </a:r>
            <a:endParaRPr lang="en-US" sz="1800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87325" y="149225"/>
            <a:ext cx="8229600" cy="687415"/>
          </a:xfrm>
        </p:spPr>
        <p:txBody>
          <a:bodyPr/>
          <a:lstStyle/>
          <a:p>
            <a:pPr eaLnBrk="1" hangingPunct="1"/>
            <a:r>
              <a:rPr lang="fr-FR" altLang="fr-FR" dirty="0"/>
              <a:t>A</a:t>
            </a:r>
            <a:r>
              <a:rPr lang="fr-FR" altLang="fr-FR" dirty="0" smtClean="0"/>
              <a:t>ccess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71" y="1047567"/>
            <a:ext cx="7354029" cy="38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V="1">
            <a:off x="7092350" y="1844780"/>
            <a:ext cx="626360" cy="52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52877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fr-BE" dirty="0" smtClean="0"/>
              <a:t>Home</a:t>
            </a:r>
            <a:r>
              <a:rPr lang="fr-FR" dirty="0"/>
              <a:t/>
            </a:r>
            <a:br>
              <a:rPr lang="fr-FR" dirty="0"/>
            </a:br>
            <a:endParaRPr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smtClean="0">
              <a:latin typeface="Arial" pitchFamily="34" charset="0"/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90" y="968142"/>
            <a:ext cx="6768940" cy="4621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0647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fr-BE" dirty="0" smtClean="0"/>
              <a:t>User interface</a:t>
            </a:r>
            <a:r>
              <a:rPr lang="fr-FR" dirty="0"/>
              <a:t/>
            </a:r>
            <a:br>
              <a:rPr lang="fr-FR" dirty="0"/>
            </a:br>
            <a:endParaRPr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18980" y="3976530"/>
            <a:ext cx="8013570" cy="1828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r-BE" dirty="0" smtClean="0"/>
              <a:t>Most of the </a:t>
            </a:r>
            <a:r>
              <a:rPr lang="fr-BE" dirty="0" err="1" smtClean="0"/>
              <a:t>screens</a:t>
            </a:r>
            <a:r>
              <a:rPr lang="fr-BE" dirty="0" smtClean="0"/>
              <a:t> are made of: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fr-BE" dirty="0" err="1" smtClean="0"/>
              <a:t>Some</a:t>
            </a:r>
            <a:r>
              <a:rPr lang="fr-BE" dirty="0" smtClean="0"/>
              <a:t> global buttons and a </a:t>
            </a:r>
            <a:r>
              <a:rPr lang="fr-BE" dirty="0" err="1" smtClean="0"/>
              <a:t>search</a:t>
            </a:r>
            <a:r>
              <a:rPr lang="fr-BE" dirty="0" smtClean="0"/>
              <a:t> </a:t>
            </a:r>
            <a:r>
              <a:rPr lang="fr-BE" dirty="0" err="1" smtClean="0"/>
              <a:t>engine</a:t>
            </a:r>
            <a:endParaRPr lang="fr-BE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fr-BE" dirty="0" smtClean="0"/>
              <a:t>A </a:t>
            </a:r>
            <a:r>
              <a:rPr lang="fr-BE" dirty="0" err="1" smtClean="0"/>
              <a:t>list</a:t>
            </a:r>
            <a:r>
              <a:rPr lang="fr-BE" dirty="0" smtClean="0"/>
              <a:t> of items (Contacts </a:t>
            </a:r>
            <a:r>
              <a:rPr lang="fr-BE" dirty="0" err="1" smtClean="0"/>
              <a:t>lists</a:t>
            </a:r>
            <a:r>
              <a:rPr lang="fr-BE" dirty="0" smtClean="0"/>
              <a:t>, Messages, </a:t>
            </a:r>
            <a:r>
              <a:rPr lang="fr-BE" dirty="0" err="1" smtClean="0"/>
              <a:t>Campaigns</a:t>
            </a:r>
            <a:r>
              <a:rPr lang="fr-BE" dirty="0" smtClean="0"/>
              <a:t> …) 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fr-BE" dirty="0" smtClean="0"/>
              <a:t>A collection of </a:t>
            </a:r>
            <a:r>
              <a:rPr lang="fr-BE" dirty="0" err="1" smtClean="0"/>
              <a:t>icons</a:t>
            </a:r>
            <a:r>
              <a:rPr lang="fr-BE" dirty="0" smtClean="0"/>
              <a:t> for </a:t>
            </a:r>
            <a:r>
              <a:rPr lang="fr-BE" dirty="0" err="1" smtClean="0"/>
              <a:t>each</a:t>
            </a:r>
            <a:r>
              <a:rPr lang="fr-BE" dirty="0" smtClean="0"/>
              <a:t> item (point </a:t>
            </a:r>
            <a:r>
              <a:rPr lang="fr-BE" dirty="0" err="1" smtClean="0"/>
              <a:t>it</a:t>
            </a:r>
            <a:r>
              <a:rPr lang="fr-BE" dirty="0" smtClean="0"/>
              <a:t> to know more)</a:t>
            </a:r>
          </a:p>
          <a:p>
            <a:pPr eaLnBrk="1" hangingPunct="1"/>
            <a:endParaRPr lang="fr-BE" dirty="0" smtClean="0"/>
          </a:p>
          <a:p>
            <a:pPr eaLnBrk="1" hangingPunct="1"/>
            <a:endParaRPr lang="fr-BE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smtClean="0">
              <a:latin typeface="Arial" pitchFamily="34" charset="0"/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70" y="836640"/>
            <a:ext cx="7201000" cy="2729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653480" y="1340710"/>
            <a:ext cx="7014000" cy="398850"/>
            <a:chOff x="653480" y="1340710"/>
            <a:chExt cx="7014000" cy="398850"/>
          </a:xfrm>
        </p:grpSpPr>
        <p:sp>
          <p:nvSpPr>
            <p:cNvPr id="10" name="Rectangle 9"/>
            <p:cNvSpPr/>
            <p:nvPr/>
          </p:nvSpPr>
          <p:spPr>
            <a:xfrm>
              <a:off x="827480" y="1340710"/>
              <a:ext cx="6840000" cy="2880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Ellipse 1"/>
            <p:cNvSpPr/>
            <p:nvPr/>
          </p:nvSpPr>
          <p:spPr>
            <a:xfrm>
              <a:off x="653480" y="1523530"/>
              <a:ext cx="216030" cy="2160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1</a:t>
              </a:r>
              <a:endParaRPr lang="fr-FR" sz="1400" b="1" dirty="0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782510" y="2045820"/>
            <a:ext cx="7101950" cy="1197130"/>
            <a:chOff x="782510" y="2045820"/>
            <a:chExt cx="7101950" cy="1197130"/>
          </a:xfrm>
        </p:grpSpPr>
        <p:sp>
          <p:nvSpPr>
            <p:cNvPr id="9" name="Rectangle 8"/>
            <p:cNvSpPr/>
            <p:nvPr/>
          </p:nvSpPr>
          <p:spPr>
            <a:xfrm>
              <a:off x="899490" y="2045820"/>
              <a:ext cx="6984970" cy="10951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/>
            <p:nvPr/>
          </p:nvSpPr>
          <p:spPr>
            <a:xfrm>
              <a:off x="782510" y="3026920"/>
              <a:ext cx="216030" cy="2160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2</a:t>
              </a:r>
              <a:endParaRPr lang="fr-FR" sz="1400" b="1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6156220" y="2306820"/>
            <a:ext cx="1692020" cy="330070"/>
            <a:chOff x="6156220" y="2306820"/>
            <a:chExt cx="1692020" cy="330070"/>
          </a:xfrm>
        </p:grpSpPr>
        <p:sp>
          <p:nvSpPr>
            <p:cNvPr id="8" name="Rectangle 7"/>
            <p:cNvSpPr/>
            <p:nvPr/>
          </p:nvSpPr>
          <p:spPr>
            <a:xfrm>
              <a:off x="6300240" y="2306820"/>
              <a:ext cx="1548000" cy="21603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/>
            <p:cNvSpPr/>
            <p:nvPr/>
          </p:nvSpPr>
          <p:spPr>
            <a:xfrm>
              <a:off x="6156220" y="2420860"/>
              <a:ext cx="216030" cy="2160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3</a:t>
              </a:r>
              <a:endParaRPr lang="fr-FR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1523492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Good to know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99D9C-603F-464C-87F8-4993DBBD9D55}" type="datetime1">
              <a:rPr lang="fr-FR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16/09/2015</a:t>
            </a:fld>
            <a:endParaRPr smtClean="0">
              <a:latin typeface="Arial" pitchFamily="34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161C7-38F6-4DC3-9447-B011C258FF81}" type="slidenum">
              <a:rPr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smtClean="0">
              <a:latin typeface="Arial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51400" y="4194360"/>
            <a:ext cx="8162314" cy="962880"/>
            <a:chOff x="154206" y="4474868"/>
            <a:chExt cx="8162314" cy="962880"/>
          </a:xfrm>
        </p:grpSpPr>
        <p:sp>
          <p:nvSpPr>
            <p:cNvPr id="2" name="ZoneTexte 1"/>
            <p:cNvSpPr txBox="1"/>
            <p:nvPr/>
          </p:nvSpPr>
          <p:spPr>
            <a:xfrm>
              <a:off x="467430" y="4834918"/>
              <a:ext cx="7849090" cy="6028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Be sure about </a:t>
              </a:r>
              <a:r>
                <a:rPr lang="fr-FR" sz="2200" dirty="0" err="1" smtClean="0"/>
                <a:t>what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you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delete</a:t>
              </a:r>
              <a:r>
                <a:rPr lang="fr-FR" sz="2200" dirty="0" smtClean="0"/>
                <a:t>, </a:t>
              </a:r>
              <a:r>
                <a:rPr lang="fr-FR" sz="2200" dirty="0" err="1" smtClean="0"/>
                <a:t>there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no trash </a:t>
              </a:r>
              <a:r>
                <a:rPr lang="fr-FR" sz="2200" dirty="0" err="1" smtClean="0"/>
                <a:t>bean</a:t>
              </a:r>
              <a:r>
                <a:rPr lang="fr-FR" sz="2200" dirty="0" smtClean="0"/>
                <a:t>.</a:t>
              </a:r>
              <a:endParaRPr lang="fr-FR" sz="2200" dirty="0"/>
            </a:p>
          </p:txBody>
        </p:sp>
        <p:pic>
          <p:nvPicPr>
            <p:cNvPr id="9" name="Picture 9" descr="C:\Users\mclaustr\AppData\Local\Microsoft\Windows\Temporary Internet Files\Content.IE5\3AOZKERH\MC900346317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06" y="4474868"/>
              <a:ext cx="629172" cy="50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Footer Placeholder 4"/>
          <p:cNvSpPr txBox="1">
            <a:spLocks/>
          </p:cNvSpPr>
          <p:nvPr/>
        </p:nvSpPr>
        <p:spPr bwMode="auto">
          <a:xfrm>
            <a:off x="827088" y="6154738"/>
            <a:ext cx="3556226" cy="3041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Solvay.com publisher training – Web support department</a:t>
            </a:r>
            <a:endParaRPr lang="en-US" sz="1050" dirty="0" smtClean="0"/>
          </a:p>
        </p:txBody>
      </p:sp>
      <p:grpSp>
        <p:nvGrpSpPr>
          <p:cNvPr id="10" name="Groupe 9" hidden="1"/>
          <p:cNvGrpSpPr/>
          <p:nvPr/>
        </p:nvGrpSpPr>
        <p:grpSpPr>
          <a:xfrm>
            <a:off x="348877" y="2903787"/>
            <a:ext cx="8111663" cy="2082173"/>
            <a:chOff x="348877" y="2132820"/>
            <a:chExt cx="8111663" cy="1935971"/>
          </a:xfrm>
        </p:grpSpPr>
        <p:sp>
          <p:nvSpPr>
            <p:cNvPr id="11" name="ZoneTexte 10"/>
            <p:cNvSpPr txBox="1"/>
            <p:nvPr/>
          </p:nvSpPr>
          <p:spPr>
            <a:xfrm>
              <a:off x="611450" y="2420860"/>
              <a:ext cx="7849090" cy="16479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err="1" smtClean="0"/>
                <a:t>Recommended</a:t>
              </a:r>
              <a:r>
                <a:rPr lang="fr-FR" sz="2200" dirty="0" smtClean="0"/>
                <a:t> browser:</a:t>
              </a:r>
              <a:br>
                <a:rPr lang="fr-FR" sz="2200" dirty="0" smtClean="0"/>
              </a:br>
              <a:r>
                <a:rPr lang="fr-FR" sz="2200" dirty="0" smtClean="0"/>
                <a:t/>
              </a:r>
              <a:br>
                <a:rPr lang="fr-FR" sz="2200" dirty="0" smtClean="0"/>
              </a:br>
              <a:endParaRPr lang="fr-FR" sz="2200" dirty="0" smtClean="0"/>
            </a:p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Google Chrome        </a:t>
              </a:r>
              <a:r>
                <a:rPr lang="fr-FR" sz="2200" dirty="0" err="1" smtClean="0"/>
                <a:t>is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also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supported</a:t>
              </a:r>
              <a:r>
                <a:rPr lang="fr-FR" sz="2200" dirty="0" smtClean="0"/>
                <a:t>.</a:t>
              </a:r>
            </a:p>
          </p:txBody>
        </p:sp>
        <p:pic>
          <p:nvPicPr>
            <p:cNvPr id="13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87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Image 13" hidden="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807" b="18151"/>
          <a:stretch/>
        </p:blipFill>
        <p:spPr bwMode="auto">
          <a:xfrm>
            <a:off x="3183180" y="4536754"/>
            <a:ext cx="427290" cy="4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hidden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45" y="3426345"/>
            <a:ext cx="2581275" cy="866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276867" y="1844780"/>
            <a:ext cx="8183673" cy="1238683"/>
            <a:chOff x="204857" y="2132820"/>
            <a:chExt cx="8183673" cy="1238683"/>
          </a:xfrm>
        </p:grpSpPr>
        <p:sp>
          <p:nvSpPr>
            <p:cNvPr id="16" name="ZoneTexte 15"/>
            <p:cNvSpPr txBox="1"/>
            <p:nvPr/>
          </p:nvSpPr>
          <p:spPr>
            <a:xfrm>
              <a:off x="467430" y="2430119"/>
              <a:ext cx="7921100" cy="9413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tIns="216000" rtlCol="0">
              <a:spAutoFit/>
            </a:bodyPr>
            <a:lstStyle/>
            <a:p>
              <a:pPr marL="444500" indent="-342900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fr-FR" sz="2200" dirty="0" smtClean="0"/>
                <a:t>Use the web browser of </a:t>
              </a:r>
              <a:r>
                <a:rPr lang="fr-FR" sz="2200" dirty="0" err="1" smtClean="0"/>
                <a:t>your</a:t>
              </a:r>
              <a:r>
                <a:rPr lang="fr-FR" sz="2200" dirty="0" smtClean="0"/>
                <a:t> </a:t>
              </a:r>
              <a:r>
                <a:rPr lang="fr-FR" sz="2200" dirty="0" err="1" smtClean="0"/>
                <a:t>choice</a:t>
              </a:r>
              <a:r>
                <a:rPr lang="fr-FR" sz="2200" dirty="0" smtClean="0"/>
                <a:t> </a:t>
              </a:r>
              <a:br>
                <a:rPr lang="fr-FR" sz="2200" dirty="0" smtClean="0"/>
              </a:br>
              <a:r>
                <a:rPr lang="fr-FR" sz="2200" dirty="0" smtClean="0"/>
                <a:t>(Internet explorer or Google chrome)</a:t>
              </a:r>
            </a:p>
          </p:txBody>
        </p:sp>
        <p:pic>
          <p:nvPicPr>
            <p:cNvPr id="17" name="Picture 4" descr="http://www.promociel.fr/media/catalog/product/cache/2/small_image/170x/9df78eab33525d08d6e5fb8d27136e95/i/n/information_12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57" y="2132820"/>
              <a:ext cx="521585" cy="521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508633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8">
      <a:dk1>
        <a:srgbClr val="000000"/>
      </a:dk1>
      <a:lt1>
        <a:srgbClr val="FFFFFF"/>
      </a:lt1>
      <a:dk2>
        <a:srgbClr val="009EE0"/>
      </a:dk2>
      <a:lt2>
        <a:srgbClr val="BDC7C8"/>
      </a:lt2>
      <a:accent1>
        <a:srgbClr val="84D0F0"/>
      </a:accent1>
      <a:accent2>
        <a:srgbClr val="009EE0"/>
      </a:accent2>
      <a:accent3>
        <a:srgbClr val="0B3087"/>
      </a:accent3>
      <a:accent4>
        <a:srgbClr val="97BF0D"/>
      </a:accent4>
      <a:accent5>
        <a:srgbClr val="25AE93"/>
      </a:accent5>
      <a:accent6>
        <a:srgbClr val="EB6B4A"/>
      </a:accent6>
      <a:hlink>
        <a:srgbClr val="9464A3"/>
      </a:hlink>
      <a:folHlink>
        <a:srgbClr val="A90B5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21242</TotalTime>
  <Words>1016</Words>
  <Application>Microsoft Office PowerPoint</Application>
  <PresentationFormat>Affichage à l'écran (4:3)</PresentationFormat>
  <Paragraphs>315</Paragraphs>
  <Slides>29</Slides>
  <Notes>22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Office Theme</vt:lpstr>
      <vt:lpstr>Emailing with Flexmail Training session</vt:lpstr>
      <vt:lpstr>AGENDA</vt:lpstr>
      <vt:lpstr>Introduction</vt:lpstr>
      <vt:lpstr>Governance rules</vt:lpstr>
      <vt:lpstr>AGENDA</vt:lpstr>
      <vt:lpstr>Access</vt:lpstr>
      <vt:lpstr>Home </vt:lpstr>
      <vt:lpstr>User interface </vt:lpstr>
      <vt:lpstr>Good to know</vt:lpstr>
      <vt:lpstr>AGENDA</vt:lpstr>
      <vt:lpstr>Manage your contacts</vt:lpstr>
      <vt:lpstr>Good to know</vt:lpstr>
      <vt:lpstr>External Contacts management in practice</vt:lpstr>
      <vt:lpstr>Solvay Contacts management in practice</vt:lpstr>
      <vt:lpstr>AGENDA</vt:lpstr>
      <vt:lpstr>Create a message</vt:lpstr>
      <vt:lpstr>Good to know</vt:lpstr>
      <vt:lpstr>External Contacts management in practice</vt:lpstr>
      <vt:lpstr>AGENDA</vt:lpstr>
      <vt:lpstr>AGENDA</vt:lpstr>
      <vt:lpstr>Email campaigns</vt:lpstr>
      <vt:lpstr>Good to know</vt:lpstr>
      <vt:lpstr>External Contacts management in practice</vt:lpstr>
      <vt:lpstr>AGENDA</vt:lpstr>
      <vt:lpstr>Follow up</vt:lpstr>
      <vt:lpstr>Good to know</vt:lpstr>
      <vt:lpstr>AGENDA</vt:lpstr>
      <vt:lpstr>Conclusion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 Goenen</dc:creator>
  <cp:lastModifiedBy>CLAUSTRE-EXTERIEUR, Marc</cp:lastModifiedBy>
  <cp:revision>385</cp:revision>
  <dcterms:created xsi:type="dcterms:W3CDTF">2013-01-22T09:17:43Z</dcterms:created>
  <dcterms:modified xsi:type="dcterms:W3CDTF">2015-09-17T07:54:32Z</dcterms:modified>
</cp:coreProperties>
</file>