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4"/>
  </p:sldMasterIdLst>
  <p:notesMasterIdLst>
    <p:notesMasterId r:id="rId73"/>
  </p:notesMasterIdLst>
  <p:handoutMasterIdLst>
    <p:handoutMasterId r:id="rId74"/>
  </p:handoutMasterIdLst>
  <p:sldIdLst>
    <p:sldId id="259" r:id="rId5"/>
    <p:sldId id="301" r:id="rId6"/>
    <p:sldId id="262" r:id="rId7"/>
    <p:sldId id="424" r:id="rId8"/>
    <p:sldId id="426" r:id="rId9"/>
    <p:sldId id="433" r:id="rId10"/>
    <p:sldId id="445" r:id="rId11"/>
    <p:sldId id="511" r:id="rId12"/>
    <p:sldId id="512" r:id="rId13"/>
    <p:sldId id="448" r:id="rId14"/>
    <p:sldId id="441" r:id="rId15"/>
    <p:sldId id="451" r:id="rId16"/>
    <p:sldId id="258" r:id="rId17"/>
    <p:sldId id="493" r:id="rId18"/>
    <p:sldId id="450" r:id="rId19"/>
    <p:sldId id="449" r:id="rId20"/>
    <p:sldId id="494" r:id="rId21"/>
    <p:sldId id="475" r:id="rId22"/>
    <p:sldId id="495" r:id="rId23"/>
    <p:sldId id="496" r:id="rId24"/>
    <p:sldId id="474" r:id="rId25"/>
    <p:sldId id="465" r:id="rId26"/>
    <p:sldId id="466" r:id="rId27"/>
    <p:sldId id="463" r:id="rId28"/>
    <p:sldId id="497" r:id="rId29"/>
    <p:sldId id="498" r:id="rId30"/>
    <p:sldId id="473" r:id="rId31"/>
    <p:sldId id="456" r:id="rId32"/>
    <p:sldId id="462" r:id="rId33"/>
    <p:sldId id="480" r:id="rId34"/>
    <p:sldId id="499" r:id="rId35"/>
    <p:sldId id="500" r:id="rId36"/>
    <p:sldId id="472" r:id="rId37"/>
    <p:sldId id="460" r:id="rId38"/>
    <p:sldId id="487" r:id="rId39"/>
    <p:sldId id="481" r:id="rId40"/>
    <p:sldId id="501" r:id="rId41"/>
    <p:sldId id="471" r:id="rId42"/>
    <p:sldId id="478" r:id="rId43"/>
    <p:sldId id="482" r:id="rId44"/>
    <p:sldId id="502" r:id="rId45"/>
    <p:sldId id="470" r:id="rId46"/>
    <p:sldId id="459" r:id="rId47"/>
    <p:sldId id="479" r:id="rId48"/>
    <p:sldId id="488" r:id="rId49"/>
    <p:sldId id="483" r:id="rId50"/>
    <p:sldId id="505" r:id="rId51"/>
    <p:sldId id="504" r:id="rId52"/>
    <p:sldId id="503" r:id="rId53"/>
    <p:sldId id="469" r:id="rId54"/>
    <p:sldId id="457" r:id="rId55"/>
    <p:sldId id="454" r:id="rId56"/>
    <p:sldId id="485" r:id="rId57"/>
    <p:sldId id="506" r:id="rId58"/>
    <p:sldId id="507" r:id="rId59"/>
    <p:sldId id="467" r:id="rId60"/>
    <p:sldId id="452" r:id="rId61"/>
    <p:sldId id="458" r:id="rId62"/>
    <p:sldId id="484" r:id="rId63"/>
    <p:sldId id="508" r:id="rId64"/>
    <p:sldId id="468" r:id="rId65"/>
    <p:sldId id="489" r:id="rId66"/>
    <p:sldId id="491" r:id="rId67"/>
    <p:sldId id="490" r:id="rId68"/>
    <p:sldId id="486" r:id="rId69"/>
    <p:sldId id="509" r:id="rId70"/>
    <p:sldId id="455" r:id="rId71"/>
    <p:sldId id="510" r:id="rId7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 Kleimenhagen" initials="AK" lastIdx="1" clrIdx="0">
    <p:extLst>
      <p:ext uri="{19B8F6BF-5375-455C-9EA6-DF929625EA0E}">
        <p15:presenceInfo xmlns:p15="http://schemas.microsoft.com/office/powerpoint/2012/main" userId="S-1-5-21-469213854-3537059742-2041255222-274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5062"/>
    <a:srgbClr val="2D4655"/>
    <a:srgbClr val="DFE4E7"/>
    <a:srgbClr val="41657B"/>
    <a:srgbClr val="4E79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C1325B-579A-4646-8DD2-8DF41A629206}" v="5" dt="2021-10-28T07:26:07.1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14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handoutMaster" Target="handoutMasters/handoutMaster1.xml"/><Relationship Id="rId79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microsoft.com/office/2015/10/relationships/revisionInfo" Target="revisionInfo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notesMaster" Target="notesMasters/notesMaster1.xml"/><Relationship Id="rId78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presProps" Target="pres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716A05-4CFD-4FF8-8BF4-5EE0D7D33772}" type="doc">
      <dgm:prSet loTypeId="urn:microsoft.com/office/officeart/2005/8/layout/vProcess5" loCatId="process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de-DE"/>
        </a:p>
      </dgm:t>
    </dgm:pt>
    <dgm:pt modelId="{6C6322EA-CBC7-4098-8B95-DE784B862936}">
      <dgm:prSet phldrT="[Text]"/>
      <dgm:spPr>
        <a:solidFill>
          <a:srgbClr val="2D4655">
            <a:alpha val="90000"/>
          </a:srgbClr>
        </a:solidFill>
      </dgm:spPr>
      <dgm:t>
        <a:bodyPr/>
        <a:lstStyle/>
        <a:p>
          <a:r>
            <a:rPr lang="en-US" noProof="0" dirty="0">
              <a:solidFill>
                <a:schemeClr val="bg1"/>
              </a:solidFill>
            </a:rPr>
            <a:t>Standard User und Key User</a:t>
          </a:r>
        </a:p>
      </dgm:t>
    </dgm:pt>
    <dgm:pt modelId="{5318E38B-F233-434B-8A11-9F63896A6989}" type="parTrans" cxnId="{5A564BF4-1EF7-4FDE-9C37-D5CE62D8707E}">
      <dgm:prSet/>
      <dgm:spPr/>
      <dgm:t>
        <a:bodyPr/>
        <a:lstStyle/>
        <a:p>
          <a:endParaRPr lang="de-DE"/>
        </a:p>
      </dgm:t>
    </dgm:pt>
    <dgm:pt modelId="{0129F99E-4E81-4010-8FD2-6527A1C9C0CC}" type="sibTrans" cxnId="{5A564BF4-1EF7-4FDE-9C37-D5CE62D8707E}">
      <dgm:prSet/>
      <dgm:spPr>
        <a:solidFill>
          <a:srgbClr val="F6F7F8">
            <a:alpha val="90000"/>
          </a:srgbClr>
        </a:solidFill>
      </dgm:spPr>
      <dgm:t>
        <a:bodyPr/>
        <a:lstStyle/>
        <a:p>
          <a:endParaRPr lang="de-DE"/>
        </a:p>
      </dgm:t>
    </dgm:pt>
    <dgm:pt modelId="{DCB9497D-0ED1-427F-85C1-2AEE2328F9AB}">
      <dgm:prSet phldrT="[Text]"/>
      <dgm:spPr>
        <a:solidFill>
          <a:srgbClr val="778C99">
            <a:alpha val="50000"/>
          </a:srgbClr>
        </a:solidFill>
      </dgm:spPr>
      <dgm:t>
        <a:bodyPr/>
        <a:lstStyle/>
        <a:p>
          <a:r>
            <a:rPr lang="en-GB" dirty="0">
              <a:solidFill>
                <a:schemeClr val="bg1"/>
              </a:solidFill>
            </a:rPr>
            <a:t>Manufacturer support</a:t>
          </a:r>
          <a:endParaRPr lang="en-US" noProof="0" dirty="0">
            <a:solidFill>
              <a:schemeClr val="bg1"/>
            </a:solidFill>
          </a:endParaRPr>
        </a:p>
      </dgm:t>
    </dgm:pt>
    <dgm:pt modelId="{4789A0D7-0B4C-4DBF-9843-C9E09CB4DCDF}" type="parTrans" cxnId="{5465E344-2CA8-4D43-9C56-31E8B3C42113}">
      <dgm:prSet/>
      <dgm:spPr/>
      <dgm:t>
        <a:bodyPr/>
        <a:lstStyle/>
        <a:p>
          <a:endParaRPr lang="de-DE"/>
        </a:p>
      </dgm:t>
    </dgm:pt>
    <dgm:pt modelId="{4960C5ED-203A-4EB2-B69A-8AEE13A2DEA1}" type="sibTrans" cxnId="{5465E344-2CA8-4D43-9C56-31E8B3C42113}">
      <dgm:prSet/>
      <dgm:spPr/>
      <dgm:t>
        <a:bodyPr/>
        <a:lstStyle/>
        <a:p>
          <a:endParaRPr lang="de-DE"/>
        </a:p>
      </dgm:t>
    </dgm:pt>
    <dgm:pt modelId="{9C8B4F46-5470-4048-B947-89BF9CFED950}">
      <dgm:prSet phldrT="[Text]"/>
      <dgm:spPr>
        <a:solidFill>
          <a:srgbClr val="2D4655">
            <a:alpha val="90000"/>
          </a:srgbClr>
        </a:solidFill>
      </dgm:spPr>
      <dgm:t>
        <a:bodyPr/>
        <a:lstStyle/>
        <a:p>
          <a:r>
            <a:rPr lang="en-GB" noProof="0" dirty="0">
              <a:solidFill>
                <a:schemeClr val="bg1"/>
              </a:solidFill>
            </a:rPr>
            <a:t>Users please contact your administrator</a:t>
          </a:r>
          <a:endParaRPr lang="en-US" noProof="0" dirty="0">
            <a:solidFill>
              <a:schemeClr val="bg1"/>
            </a:solidFill>
          </a:endParaRPr>
        </a:p>
      </dgm:t>
    </dgm:pt>
    <dgm:pt modelId="{BA4D01F5-A3B9-48AF-8AA3-E4EFF5498717}" type="parTrans" cxnId="{620FFB82-4C25-41D0-9D00-A578F0D3522D}">
      <dgm:prSet/>
      <dgm:spPr/>
      <dgm:t>
        <a:bodyPr/>
        <a:lstStyle/>
        <a:p>
          <a:endParaRPr lang="de-DE"/>
        </a:p>
      </dgm:t>
    </dgm:pt>
    <dgm:pt modelId="{7B17DBA7-3656-4C5D-8569-17FCBCA3094B}" type="sibTrans" cxnId="{620FFB82-4C25-41D0-9D00-A578F0D3522D}">
      <dgm:prSet/>
      <dgm:spPr/>
      <dgm:t>
        <a:bodyPr/>
        <a:lstStyle/>
        <a:p>
          <a:endParaRPr lang="de-DE"/>
        </a:p>
      </dgm:t>
    </dgm:pt>
    <dgm:pt modelId="{78F286A6-7FBD-4DB5-A4B3-1C826E873415}">
      <dgm:prSet phldrT="[Text]"/>
      <dgm:spPr>
        <a:solidFill>
          <a:srgbClr val="2D4655">
            <a:alpha val="90000"/>
          </a:srgbClr>
        </a:solidFill>
      </dgm:spPr>
      <dgm:t>
        <a:bodyPr/>
        <a:lstStyle/>
        <a:p>
          <a:r>
            <a:rPr lang="en-GB" b="1" noProof="0" dirty="0">
              <a:solidFill>
                <a:schemeClr val="bg1"/>
              </a:solidFill>
            </a:rPr>
            <a:t>You </a:t>
          </a:r>
          <a:r>
            <a:rPr lang="en-GB" b="0" noProof="0" dirty="0">
              <a:solidFill>
                <a:schemeClr val="bg1"/>
              </a:solidFill>
            </a:rPr>
            <a:t>instruct the users </a:t>
          </a:r>
          <a:r>
            <a:rPr lang="en-US" noProof="0" dirty="0">
              <a:solidFill>
                <a:schemeClr val="bg1"/>
              </a:solidFill>
            </a:rPr>
            <a:t>(“Train the Trainer”)</a:t>
          </a:r>
        </a:p>
      </dgm:t>
    </dgm:pt>
    <dgm:pt modelId="{48162614-32F2-4F36-989B-E1E0E30BC48D}" type="parTrans" cxnId="{3F787756-DF0E-4419-B9D5-A836D03B3E6C}">
      <dgm:prSet/>
      <dgm:spPr/>
      <dgm:t>
        <a:bodyPr/>
        <a:lstStyle/>
        <a:p>
          <a:endParaRPr lang="de-DE"/>
        </a:p>
      </dgm:t>
    </dgm:pt>
    <dgm:pt modelId="{8D448587-1485-4DFA-9762-B0B3786BB5F0}" type="sibTrans" cxnId="{3F787756-DF0E-4419-B9D5-A836D03B3E6C}">
      <dgm:prSet/>
      <dgm:spPr/>
      <dgm:t>
        <a:bodyPr/>
        <a:lstStyle/>
        <a:p>
          <a:endParaRPr lang="de-DE"/>
        </a:p>
      </dgm:t>
    </dgm:pt>
    <dgm:pt modelId="{D1754AE4-59FB-466A-9E81-B0CEF26AE38D}">
      <dgm:prSet phldrT="[Text]"/>
      <dgm:spPr>
        <a:solidFill>
          <a:srgbClr val="778C99">
            <a:alpha val="50000"/>
          </a:srgbClr>
        </a:solidFill>
      </dgm:spPr>
      <dgm:t>
        <a:bodyPr/>
        <a:lstStyle/>
        <a:p>
          <a:r>
            <a:rPr lang="de-DE" dirty="0">
              <a:solidFill>
                <a:schemeClr val="bg1"/>
              </a:solidFill>
            </a:rPr>
            <a:t>eschbach GmbH</a:t>
          </a:r>
          <a:br>
            <a:rPr lang="de-DE" dirty="0">
              <a:solidFill>
                <a:schemeClr val="bg1"/>
              </a:solidFill>
            </a:rPr>
          </a:br>
          <a:r>
            <a:rPr lang="de-DE" dirty="0">
              <a:solidFill>
                <a:schemeClr val="bg1"/>
              </a:solidFill>
            </a:rPr>
            <a:t>support@eschbach.com </a:t>
          </a:r>
          <a:r>
            <a:rPr lang="de-DE" dirty="0" err="1">
              <a:solidFill>
                <a:schemeClr val="bg1"/>
              </a:solidFill>
            </a:rPr>
            <a:t>or</a:t>
          </a:r>
          <a:r>
            <a:rPr lang="de-DE" dirty="0">
              <a:solidFill>
                <a:schemeClr val="bg1"/>
              </a:solidFill>
            </a:rPr>
            <a:t> </a:t>
          </a:r>
          <a:r>
            <a:rPr lang="de-DE" dirty="0" err="1">
              <a:solidFill>
                <a:schemeClr val="bg1"/>
              </a:solidFill>
            </a:rPr>
            <a:t>phone</a:t>
          </a:r>
          <a:r>
            <a:rPr lang="de-DE" dirty="0">
              <a:solidFill>
                <a:schemeClr val="bg1"/>
              </a:solidFill>
            </a:rPr>
            <a:t> 07761-559 59-0</a:t>
          </a:r>
        </a:p>
      </dgm:t>
    </dgm:pt>
    <dgm:pt modelId="{58B160E4-06B8-48D8-A951-056FB94DE93E}" type="parTrans" cxnId="{12ABACCD-6C15-4F8A-9B34-3AD4789E251D}">
      <dgm:prSet/>
      <dgm:spPr/>
      <dgm:t>
        <a:bodyPr/>
        <a:lstStyle/>
        <a:p>
          <a:endParaRPr lang="de-DE"/>
        </a:p>
      </dgm:t>
    </dgm:pt>
    <dgm:pt modelId="{808A0ACD-C926-4D25-B8FB-E8E974E47913}" type="sibTrans" cxnId="{12ABACCD-6C15-4F8A-9B34-3AD4789E251D}">
      <dgm:prSet/>
      <dgm:spPr/>
      <dgm:t>
        <a:bodyPr/>
        <a:lstStyle/>
        <a:p>
          <a:endParaRPr lang="de-DE"/>
        </a:p>
      </dgm:t>
    </dgm:pt>
    <dgm:pt modelId="{3231B497-C2D6-4082-9C31-5836461CB2CC}">
      <dgm:prSet phldrT="[Text]"/>
      <dgm:spPr>
        <a:solidFill>
          <a:schemeClr val="accent5">
            <a:lumMod val="75000"/>
            <a:alpha val="7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r>
            <a:rPr lang="de-DE" dirty="0">
              <a:solidFill>
                <a:schemeClr val="bg1"/>
              </a:solidFill>
            </a:rPr>
            <a:t>Administrator und </a:t>
          </a:r>
          <a:r>
            <a:rPr lang="de-DE" dirty="0" err="1">
              <a:solidFill>
                <a:schemeClr val="bg1"/>
              </a:solidFill>
            </a:rPr>
            <a:t>Shiftconnector</a:t>
          </a:r>
          <a:r>
            <a:rPr lang="de-DE" dirty="0">
              <a:solidFill>
                <a:schemeClr val="bg1"/>
              </a:solidFill>
            </a:rPr>
            <a:t> Contact </a:t>
          </a:r>
          <a:r>
            <a:rPr lang="de-DE" dirty="0" err="1">
              <a:solidFill>
                <a:schemeClr val="bg1"/>
              </a:solidFill>
            </a:rPr>
            <a:t>person</a:t>
          </a:r>
          <a:endParaRPr lang="de-DE" dirty="0">
            <a:solidFill>
              <a:schemeClr val="bg1"/>
            </a:solidFill>
          </a:endParaRPr>
        </a:p>
      </dgm:t>
    </dgm:pt>
    <dgm:pt modelId="{1ECA755F-846A-4CBA-94F4-C718CF53ADF6}" type="parTrans" cxnId="{66FBEBDB-644F-40E2-8123-96A5AA1BBF45}">
      <dgm:prSet/>
      <dgm:spPr/>
      <dgm:t>
        <a:bodyPr/>
        <a:lstStyle/>
        <a:p>
          <a:endParaRPr lang="de-DE"/>
        </a:p>
      </dgm:t>
    </dgm:pt>
    <dgm:pt modelId="{2C96EBCE-26E8-4869-B452-E64247C1A591}" type="sibTrans" cxnId="{66FBEBDB-644F-40E2-8123-96A5AA1BBF45}">
      <dgm:prSet/>
      <dgm:spPr>
        <a:solidFill>
          <a:srgbClr val="F6F7F8">
            <a:alpha val="50000"/>
          </a:srgbClr>
        </a:solidFill>
      </dgm:spPr>
      <dgm:t>
        <a:bodyPr/>
        <a:lstStyle/>
        <a:p>
          <a:endParaRPr lang="de-DE"/>
        </a:p>
      </dgm:t>
    </dgm:pt>
    <dgm:pt modelId="{6CBEB576-A2F3-4FF6-828E-907FF2FDE17A}">
      <dgm:prSet/>
      <dgm:spPr>
        <a:solidFill>
          <a:schemeClr val="accent5">
            <a:lumMod val="75000"/>
            <a:alpha val="7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dirty="0">
              <a:solidFill>
                <a:srgbClr val="F6F7F8"/>
              </a:solidFill>
            </a:rPr>
            <a:t>Interface between you and </a:t>
          </a:r>
          <a:r>
            <a:rPr lang="en-GB" dirty="0" err="1">
              <a:solidFill>
                <a:srgbClr val="F6F7F8"/>
              </a:solidFill>
            </a:rPr>
            <a:t>eschbach</a:t>
          </a:r>
          <a:endParaRPr lang="de-DE" dirty="0">
            <a:solidFill>
              <a:srgbClr val="F6F7F8"/>
            </a:solidFill>
          </a:endParaRPr>
        </a:p>
      </dgm:t>
    </dgm:pt>
    <dgm:pt modelId="{AF60062C-262A-496F-922E-DED80B70F97F}" type="sibTrans" cxnId="{B65B4E71-B585-4AF0-A057-3412768E0FC9}">
      <dgm:prSet/>
      <dgm:spPr/>
      <dgm:t>
        <a:bodyPr/>
        <a:lstStyle/>
        <a:p>
          <a:endParaRPr lang="de-DE"/>
        </a:p>
      </dgm:t>
    </dgm:pt>
    <dgm:pt modelId="{441D3CE4-1E55-4B2D-8626-8F96AF65DC48}" type="parTrans" cxnId="{B65B4E71-B585-4AF0-A057-3412768E0FC9}">
      <dgm:prSet/>
      <dgm:spPr/>
      <dgm:t>
        <a:bodyPr/>
        <a:lstStyle/>
        <a:p>
          <a:endParaRPr lang="de-DE"/>
        </a:p>
      </dgm:t>
    </dgm:pt>
    <dgm:pt modelId="{7CA6CD48-8C40-4E30-AEFB-55AD0EF34FCB}" type="pres">
      <dgm:prSet presAssocID="{83716A05-4CFD-4FF8-8BF4-5EE0D7D33772}" presName="outerComposite" presStyleCnt="0">
        <dgm:presLayoutVars>
          <dgm:chMax val="5"/>
          <dgm:dir/>
          <dgm:resizeHandles val="exact"/>
        </dgm:presLayoutVars>
      </dgm:prSet>
      <dgm:spPr/>
    </dgm:pt>
    <dgm:pt modelId="{DEDE64A4-ABD5-4AB7-9270-FFB641639C9C}" type="pres">
      <dgm:prSet presAssocID="{83716A05-4CFD-4FF8-8BF4-5EE0D7D33772}" presName="dummyMaxCanvas" presStyleCnt="0">
        <dgm:presLayoutVars/>
      </dgm:prSet>
      <dgm:spPr/>
    </dgm:pt>
    <dgm:pt modelId="{55B9BD48-02E5-4928-AFAE-CE25AF0C4CC9}" type="pres">
      <dgm:prSet presAssocID="{83716A05-4CFD-4FF8-8BF4-5EE0D7D33772}" presName="ThreeNodes_1" presStyleLbl="node1" presStyleIdx="0" presStyleCnt="3">
        <dgm:presLayoutVars>
          <dgm:bulletEnabled val="1"/>
        </dgm:presLayoutVars>
      </dgm:prSet>
      <dgm:spPr/>
    </dgm:pt>
    <dgm:pt modelId="{9323C5D8-7580-4705-9196-50FBF1C3A100}" type="pres">
      <dgm:prSet presAssocID="{83716A05-4CFD-4FF8-8BF4-5EE0D7D33772}" presName="ThreeNodes_2" presStyleLbl="node1" presStyleIdx="1" presStyleCnt="3" custScaleX="101713" custScaleY="100057">
        <dgm:presLayoutVars>
          <dgm:bulletEnabled val="1"/>
        </dgm:presLayoutVars>
      </dgm:prSet>
      <dgm:spPr/>
    </dgm:pt>
    <dgm:pt modelId="{73D58F6C-156E-45BE-B4AA-9BF53A037710}" type="pres">
      <dgm:prSet presAssocID="{83716A05-4CFD-4FF8-8BF4-5EE0D7D33772}" presName="ThreeNodes_3" presStyleLbl="node1" presStyleIdx="2" presStyleCnt="3" custScaleX="104378" custScaleY="95954">
        <dgm:presLayoutVars>
          <dgm:bulletEnabled val="1"/>
        </dgm:presLayoutVars>
      </dgm:prSet>
      <dgm:spPr/>
    </dgm:pt>
    <dgm:pt modelId="{4C1B7C26-67DF-4993-AA07-4CD4FF2C4A90}" type="pres">
      <dgm:prSet presAssocID="{83716A05-4CFD-4FF8-8BF4-5EE0D7D33772}" presName="ThreeConn_1-2" presStyleLbl="fgAccFollowNode1" presStyleIdx="0" presStyleCnt="2">
        <dgm:presLayoutVars>
          <dgm:bulletEnabled val="1"/>
        </dgm:presLayoutVars>
      </dgm:prSet>
      <dgm:spPr/>
    </dgm:pt>
    <dgm:pt modelId="{EC9BF959-D7B0-41DA-9F40-38FB7BA9DD49}" type="pres">
      <dgm:prSet presAssocID="{83716A05-4CFD-4FF8-8BF4-5EE0D7D33772}" presName="ThreeConn_2-3" presStyleLbl="fgAccFollowNode1" presStyleIdx="1" presStyleCnt="2">
        <dgm:presLayoutVars>
          <dgm:bulletEnabled val="1"/>
        </dgm:presLayoutVars>
      </dgm:prSet>
      <dgm:spPr/>
    </dgm:pt>
    <dgm:pt modelId="{F02F4689-E48A-4E3C-9045-EFE77994A697}" type="pres">
      <dgm:prSet presAssocID="{83716A05-4CFD-4FF8-8BF4-5EE0D7D33772}" presName="ThreeNodes_1_text" presStyleLbl="node1" presStyleIdx="2" presStyleCnt="3">
        <dgm:presLayoutVars>
          <dgm:bulletEnabled val="1"/>
        </dgm:presLayoutVars>
      </dgm:prSet>
      <dgm:spPr/>
    </dgm:pt>
    <dgm:pt modelId="{BCC492CA-7366-4916-AC54-3AECF3EA71C8}" type="pres">
      <dgm:prSet presAssocID="{83716A05-4CFD-4FF8-8BF4-5EE0D7D33772}" presName="ThreeNodes_2_text" presStyleLbl="node1" presStyleIdx="2" presStyleCnt="3">
        <dgm:presLayoutVars>
          <dgm:bulletEnabled val="1"/>
        </dgm:presLayoutVars>
      </dgm:prSet>
      <dgm:spPr/>
    </dgm:pt>
    <dgm:pt modelId="{1835747D-E029-4667-A76B-5AB4CFFE9851}" type="pres">
      <dgm:prSet presAssocID="{83716A05-4CFD-4FF8-8BF4-5EE0D7D33772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5DE19212-384E-4622-934E-D99E0134586D}" type="presOf" srcId="{2C96EBCE-26E8-4869-B452-E64247C1A591}" destId="{EC9BF959-D7B0-41DA-9F40-38FB7BA9DD49}" srcOrd="0" destOrd="0" presId="urn:microsoft.com/office/officeart/2005/8/layout/vProcess5"/>
    <dgm:cxn modelId="{C0BC9814-079B-4563-B9FA-916F67810A5B}" type="presOf" srcId="{3231B497-C2D6-4082-9C31-5836461CB2CC}" destId="{BCC492CA-7366-4916-AC54-3AECF3EA71C8}" srcOrd="1" destOrd="0" presId="urn:microsoft.com/office/officeart/2005/8/layout/vProcess5"/>
    <dgm:cxn modelId="{9525C919-4B53-40DB-95D8-A3FFF56D3104}" type="presOf" srcId="{78F286A6-7FBD-4DB5-A4B3-1C826E873415}" destId="{F02F4689-E48A-4E3C-9045-EFE77994A697}" srcOrd="1" destOrd="2" presId="urn:microsoft.com/office/officeart/2005/8/layout/vProcess5"/>
    <dgm:cxn modelId="{8CC5B134-E5A3-40D8-8EF7-4D4F9E51C8FD}" type="presOf" srcId="{0129F99E-4E81-4010-8FD2-6527A1C9C0CC}" destId="{4C1B7C26-67DF-4993-AA07-4CD4FF2C4A90}" srcOrd="0" destOrd="0" presId="urn:microsoft.com/office/officeart/2005/8/layout/vProcess5"/>
    <dgm:cxn modelId="{B581A65D-9A61-4CDC-976B-12F90A4D9097}" type="presOf" srcId="{6C6322EA-CBC7-4098-8B95-DE784B862936}" destId="{55B9BD48-02E5-4928-AFAE-CE25AF0C4CC9}" srcOrd="0" destOrd="0" presId="urn:microsoft.com/office/officeart/2005/8/layout/vProcess5"/>
    <dgm:cxn modelId="{B6392360-9A66-4C69-94B1-F1A5E5928A29}" type="presOf" srcId="{DCB9497D-0ED1-427F-85C1-2AEE2328F9AB}" destId="{1835747D-E029-4667-A76B-5AB4CFFE9851}" srcOrd="1" destOrd="0" presId="urn:microsoft.com/office/officeart/2005/8/layout/vProcess5"/>
    <dgm:cxn modelId="{5465E344-2CA8-4D43-9C56-31E8B3C42113}" srcId="{83716A05-4CFD-4FF8-8BF4-5EE0D7D33772}" destId="{DCB9497D-0ED1-427F-85C1-2AEE2328F9AB}" srcOrd="2" destOrd="0" parTransId="{4789A0D7-0B4C-4DBF-9843-C9E09CB4DCDF}" sibTransId="{4960C5ED-203A-4EB2-B69A-8AEE13A2DEA1}"/>
    <dgm:cxn modelId="{B65B4E71-B585-4AF0-A057-3412768E0FC9}" srcId="{3231B497-C2D6-4082-9C31-5836461CB2CC}" destId="{6CBEB576-A2F3-4FF6-828E-907FF2FDE17A}" srcOrd="0" destOrd="0" parTransId="{441D3CE4-1E55-4B2D-8626-8F96AF65DC48}" sibTransId="{AF60062C-262A-496F-922E-DED80B70F97F}"/>
    <dgm:cxn modelId="{DC06C553-FE5C-4A4C-8F0C-802DA71AE798}" type="presOf" srcId="{6CBEB576-A2F3-4FF6-828E-907FF2FDE17A}" destId="{BCC492CA-7366-4916-AC54-3AECF3EA71C8}" srcOrd="1" destOrd="1" presId="urn:microsoft.com/office/officeart/2005/8/layout/vProcess5"/>
    <dgm:cxn modelId="{A2877074-BB30-40ED-A3AD-E2E16002116E}" type="presOf" srcId="{9C8B4F46-5470-4048-B947-89BF9CFED950}" destId="{F02F4689-E48A-4E3C-9045-EFE77994A697}" srcOrd="1" destOrd="1" presId="urn:microsoft.com/office/officeart/2005/8/layout/vProcess5"/>
    <dgm:cxn modelId="{3F787756-DF0E-4419-B9D5-A836D03B3E6C}" srcId="{6C6322EA-CBC7-4098-8B95-DE784B862936}" destId="{78F286A6-7FBD-4DB5-A4B3-1C826E873415}" srcOrd="1" destOrd="0" parTransId="{48162614-32F2-4F36-989B-E1E0E30BC48D}" sibTransId="{8D448587-1485-4DFA-9762-B0B3786BB5F0}"/>
    <dgm:cxn modelId="{02A2ED79-C1E0-4C06-8A29-AD75178CABF3}" type="presOf" srcId="{3231B497-C2D6-4082-9C31-5836461CB2CC}" destId="{9323C5D8-7580-4705-9196-50FBF1C3A100}" srcOrd="0" destOrd="0" presId="urn:microsoft.com/office/officeart/2005/8/layout/vProcess5"/>
    <dgm:cxn modelId="{A2D1975A-42A1-448F-BA0F-6ED0B884EB54}" type="presOf" srcId="{78F286A6-7FBD-4DB5-A4B3-1C826E873415}" destId="{55B9BD48-02E5-4928-AFAE-CE25AF0C4CC9}" srcOrd="0" destOrd="2" presId="urn:microsoft.com/office/officeart/2005/8/layout/vProcess5"/>
    <dgm:cxn modelId="{3DAAAF7B-030B-4D58-B043-EDDE4E1519DE}" type="presOf" srcId="{9C8B4F46-5470-4048-B947-89BF9CFED950}" destId="{55B9BD48-02E5-4928-AFAE-CE25AF0C4CC9}" srcOrd="0" destOrd="1" presId="urn:microsoft.com/office/officeart/2005/8/layout/vProcess5"/>
    <dgm:cxn modelId="{ECD0CA7D-805E-4F4A-8FAE-9A130A9D9F96}" type="presOf" srcId="{6C6322EA-CBC7-4098-8B95-DE784B862936}" destId="{F02F4689-E48A-4E3C-9045-EFE77994A697}" srcOrd="1" destOrd="0" presId="urn:microsoft.com/office/officeart/2005/8/layout/vProcess5"/>
    <dgm:cxn modelId="{620FFB82-4C25-41D0-9D00-A578F0D3522D}" srcId="{6C6322EA-CBC7-4098-8B95-DE784B862936}" destId="{9C8B4F46-5470-4048-B947-89BF9CFED950}" srcOrd="0" destOrd="0" parTransId="{BA4D01F5-A3B9-48AF-8AA3-E4EFF5498717}" sibTransId="{7B17DBA7-3656-4C5D-8569-17FCBCA3094B}"/>
    <dgm:cxn modelId="{EC909599-D264-4CC6-B560-18795CDE95D7}" type="presOf" srcId="{DCB9497D-0ED1-427F-85C1-2AEE2328F9AB}" destId="{73D58F6C-156E-45BE-B4AA-9BF53A037710}" srcOrd="0" destOrd="0" presId="urn:microsoft.com/office/officeart/2005/8/layout/vProcess5"/>
    <dgm:cxn modelId="{18E5F3A3-E77F-4CFE-A708-E801C446D1E9}" type="presOf" srcId="{83716A05-4CFD-4FF8-8BF4-5EE0D7D33772}" destId="{7CA6CD48-8C40-4E30-AEFB-55AD0EF34FCB}" srcOrd="0" destOrd="0" presId="urn:microsoft.com/office/officeart/2005/8/layout/vProcess5"/>
    <dgm:cxn modelId="{DB1E6CA5-AACD-4128-B50A-A94CAAAAE67F}" type="presOf" srcId="{D1754AE4-59FB-466A-9E81-B0CEF26AE38D}" destId="{73D58F6C-156E-45BE-B4AA-9BF53A037710}" srcOrd="0" destOrd="1" presId="urn:microsoft.com/office/officeart/2005/8/layout/vProcess5"/>
    <dgm:cxn modelId="{C3D7CAAB-73B6-4A52-B7C9-7976AC004324}" type="presOf" srcId="{6CBEB576-A2F3-4FF6-828E-907FF2FDE17A}" destId="{9323C5D8-7580-4705-9196-50FBF1C3A100}" srcOrd="0" destOrd="1" presId="urn:microsoft.com/office/officeart/2005/8/layout/vProcess5"/>
    <dgm:cxn modelId="{12ABACCD-6C15-4F8A-9B34-3AD4789E251D}" srcId="{DCB9497D-0ED1-427F-85C1-2AEE2328F9AB}" destId="{D1754AE4-59FB-466A-9E81-B0CEF26AE38D}" srcOrd="0" destOrd="0" parTransId="{58B160E4-06B8-48D8-A951-056FB94DE93E}" sibTransId="{808A0ACD-C926-4D25-B8FB-E8E974E47913}"/>
    <dgm:cxn modelId="{E0D066D3-DA17-4995-8982-E1EA98C453FF}" type="presOf" srcId="{D1754AE4-59FB-466A-9E81-B0CEF26AE38D}" destId="{1835747D-E029-4667-A76B-5AB4CFFE9851}" srcOrd="1" destOrd="1" presId="urn:microsoft.com/office/officeart/2005/8/layout/vProcess5"/>
    <dgm:cxn modelId="{66FBEBDB-644F-40E2-8123-96A5AA1BBF45}" srcId="{83716A05-4CFD-4FF8-8BF4-5EE0D7D33772}" destId="{3231B497-C2D6-4082-9C31-5836461CB2CC}" srcOrd="1" destOrd="0" parTransId="{1ECA755F-846A-4CBA-94F4-C718CF53ADF6}" sibTransId="{2C96EBCE-26E8-4869-B452-E64247C1A591}"/>
    <dgm:cxn modelId="{5A564BF4-1EF7-4FDE-9C37-D5CE62D8707E}" srcId="{83716A05-4CFD-4FF8-8BF4-5EE0D7D33772}" destId="{6C6322EA-CBC7-4098-8B95-DE784B862936}" srcOrd="0" destOrd="0" parTransId="{5318E38B-F233-434B-8A11-9F63896A6989}" sibTransId="{0129F99E-4E81-4010-8FD2-6527A1C9C0CC}"/>
    <dgm:cxn modelId="{BB77ADA9-6723-45A6-A58B-A74EF54F01A6}" type="presParOf" srcId="{7CA6CD48-8C40-4E30-AEFB-55AD0EF34FCB}" destId="{DEDE64A4-ABD5-4AB7-9270-FFB641639C9C}" srcOrd="0" destOrd="0" presId="urn:microsoft.com/office/officeart/2005/8/layout/vProcess5"/>
    <dgm:cxn modelId="{A9735A86-025B-4AD9-95ED-A101D408AD87}" type="presParOf" srcId="{7CA6CD48-8C40-4E30-AEFB-55AD0EF34FCB}" destId="{55B9BD48-02E5-4928-AFAE-CE25AF0C4CC9}" srcOrd="1" destOrd="0" presId="urn:microsoft.com/office/officeart/2005/8/layout/vProcess5"/>
    <dgm:cxn modelId="{3026AB1A-A5A5-4150-A9EC-705684E3DF5D}" type="presParOf" srcId="{7CA6CD48-8C40-4E30-AEFB-55AD0EF34FCB}" destId="{9323C5D8-7580-4705-9196-50FBF1C3A100}" srcOrd="2" destOrd="0" presId="urn:microsoft.com/office/officeart/2005/8/layout/vProcess5"/>
    <dgm:cxn modelId="{CA095958-4893-41D8-A49E-A1AF9373C1D6}" type="presParOf" srcId="{7CA6CD48-8C40-4E30-AEFB-55AD0EF34FCB}" destId="{73D58F6C-156E-45BE-B4AA-9BF53A037710}" srcOrd="3" destOrd="0" presId="urn:microsoft.com/office/officeart/2005/8/layout/vProcess5"/>
    <dgm:cxn modelId="{02ACB3FB-FE82-48BA-BF88-13F33A667C30}" type="presParOf" srcId="{7CA6CD48-8C40-4E30-AEFB-55AD0EF34FCB}" destId="{4C1B7C26-67DF-4993-AA07-4CD4FF2C4A90}" srcOrd="4" destOrd="0" presId="urn:microsoft.com/office/officeart/2005/8/layout/vProcess5"/>
    <dgm:cxn modelId="{EFBAEB01-A374-45D5-8217-7B3F5740D928}" type="presParOf" srcId="{7CA6CD48-8C40-4E30-AEFB-55AD0EF34FCB}" destId="{EC9BF959-D7B0-41DA-9F40-38FB7BA9DD49}" srcOrd="5" destOrd="0" presId="urn:microsoft.com/office/officeart/2005/8/layout/vProcess5"/>
    <dgm:cxn modelId="{D8A53622-FEF3-49BA-B39B-F2B6B54FE99E}" type="presParOf" srcId="{7CA6CD48-8C40-4E30-AEFB-55AD0EF34FCB}" destId="{F02F4689-E48A-4E3C-9045-EFE77994A697}" srcOrd="6" destOrd="0" presId="urn:microsoft.com/office/officeart/2005/8/layout/vProcess5"/>
    <dgm:cxn modelId="{1C210BF7-5DEA-4A79-84B1-92BE6498BB3C}" type="presParOf" srcId="{7CA6CD48-8C40-4E30-AEFB-55AD0EF34FCB}" destId="{BCC492CA-7366-4916-AC54-3AECF3EA71C8}" srcOrd="7" destOrd="0" presId="urn:microsoft.com/office/officeart/2005/8/layout/vProcess5"/>
    <dgm:cxn modelId="{27119789-4C5D-4766-8BBF-A08E734ADC26}" type="presParOf" srcId="{7CA6CD48-8C40-4E30-AEFB-55AD0EF34FCB}" destId="{1835747D-E029-4667-A76B-5AB4CFFE9851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B9BD48-02E5-4928-AFAE-CE25AF0C4CC9}">
      <dsp:nvSpPr>
        <dsp:cNvPr id="0" name=""/>
        <dsp:cNvSpPr/>
      </dsp:nvSpPr>
      <dsp:spPr>
        <a:xfrm>
          <a:off x="-62959" y="0"/>
          <a:ext cx="5752387" cy="1270285"/>
        </a:xfrm>
        <a:prstGeom prst="roundRect">
          <a:avLst>
            <a:gd name="adj" fmla="val 10000"/>
          </a:avLst>
        </a:prstGeom>
        <a:solidFill>
          <a:srgbClr val="2D4655">
            <a:alpha val="9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noProof="0" dirty="0">
              <a:solidFill>
                <a:schemeClr val="bg1"/>
              </a:solidFill>
            </a:rPr>
            <a:t>Standard User und Key User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noProof="0" dirty="0">
              <a:solidFill>
                <a:schemeClr val="bg1"/>
              </a:solidFill>
            </a:rPr>
            <a:t>Users please contact your administrator</a:t>
          </a:r>
          <a:endParaRPr lang="en-US" sz="1600" kern="1200" noProof="0" dirty="0">
            <a:solidFill>
              <a:schemeClr val="bg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b="1" kern="1200" noProof="0" dirty="0">
              <a:solidFill>
                <a:schemeClr val="bg1"/>
              </a:solidFill>
            </a:rPr>
            <a:t>You </a:t>
          </a:r>
          <a:r>
            <a:rPr lang="en-GB" sz="1600" b="0" kern="1200" noProof="0" dirty="0">
              <a:solidFill>
                <a:schemeClr val="bg1"/>
              </a:solidFill>
            </a:rPr>
            <a:t>instruct the users </a:t>
          </a:r>
          <a:r>
            <a:rPr lang="en-US" sz="1600" kern="1200" noProof="0" dirty="0">
              <a:solidFill>
                <a:schemeClr val="bg1"/>
              </a:solidFill>
            </a:rPr>
            <a:t>(“Train the Trainer”)</a:t>
          </a:r>
        </a:p>
      </dsp:txBody>
      <dsp:txXfrm>
        <a:off x="-25754" y="37205"/>
        <a:ext cx="4381651" cy="1195875"/>
      </dsp:txXfrm>
    </dsp:sp>
    <dsp:sp modelId="{9323C5D8-7580-4705-9196-50FBF1C3A100}">
      <dsp:nvSpPr>
        <dsp:cNvPr id="0" name=""/>
        <dsp:cNvSpPr/>
      </dsp:nvSpPr>
      <dsp:spPr>
        <a:xfrm>
          <a:off x="395334" y="1481637"/>
          <a:ext cx="5850926" cy="1271009"/>
        </a:xfrm>
        <a:prstGeom prst="roundRect">
          <a:avLst>
            <a:gd name="adj" fmla="val 10000"/>
          </a:avLst>
        </a:prstGeom>
        <a:solidFill>
          <a:schemeClr val="accent5">
            <a:lumMod val="75000"/>
            <a:alpha val="70000"/>
          </a:schemeClr>
        </a:solidFill>
        <a:ln w="127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100" kern="1200" dirty="0">
              <a:solidFill>
                <a:schemeClr val="bg1"/>
              </a:solidFill>
            </a:rPr>
            <a:t>Administrator und </a:t>
          </a:r>
          <a:r>
            <a:rPr lang="de-DE" sz="2100" kern="1200" dirty="0" err="1">
              <a:solidFill>
                <a:schemeClr val="bg1"/>
              </a:solidFill>
            </a:rPr>
            <a:t>Shiftconnector</a:t>
          </a:r>
          <a:r>
            <a:rPr lang="de-DE" sz="2100" kern="1200" dirty="0">
              <a:solidFill>
                <a:schemeClr val="bg1"/>
              </a:solidFill>
            </a:rPr>
            <a:t> Contact </a:t>
          </a:r>
          <a:r>
            <a:rPr lang="de-DE" sz="2100" kern="1200" dirty="0" err="1">
              <a:solidFill>
                <a:schemeClr val="bg1"/>
              </a:solidFill>
            </a:rPr>
            <a:t>person</a:t>
          </a:r>
          <a:endParaRPr lang="de-DE" sz="2100" kern="1200" dirty="0">
            <a:solidFill>
              <a:schemeClr val="bg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>
              <a:solidFill>
                <a:srgbClr val="F6F7F8"/>
              </a:solidFill>
            </a:rPr>
            <a:t>Interface between you and </a:t>
          </a:r>
          <a:r>
            <a:rPr lang="en-GB" sz="1600" kern="1200" dirty="0" err="1">
              <a:solidFill>
                <a:srgbClr val="F6F7F8"/>
              </a:solidFill>
            </a:rPr>
            <a:t>eschbach</a:t>
          </a:r>
          <a:endParaRPr lang="de-DE" sz="1600" kern="1200" dirty="0">
            <a:solidFill>
              <a:srgbClr val="F6F7F8"/>
            </a:solidFill>
          </a:endParaRPr>
        </a:p>
      </dsp:txBody>
      <dsp:txXfrm>
        <a:off x="432561" y="1518864"/>
        <a:ext cx="4420384" cy="1196555"/>
      </dsp:txXfrm>
    </dsp:sp>
    <dsp:sp modelId="{73D58F6C-156E-45BE-B4AA-9BF53A037710}">
      <dsp:nvSpPr>
        <dsp:cNvPr id="0" name=""/>
        <dsp:cNvSpPr/>
      </dsp:nvSpPr>
      <dsp:spPr>
        <a:xfrm>
          <a:off x="826247" y="2989697"/>
          <a:ext cx="6004227" cy="1218889"/>
        </a:xfrm>
        <a:prstGeom prst="roundRect">
          <a:avLst>
            <a:gd name="adj" fmla="val 10000"/>
          </a:avLst>
        </a:prstGeom>
        <a:solidFill>
          <a:srgbClr val="778C99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>
              <a:solidFill>
                <a:schemeClr val="bg1"/>
              </a:solidFill>
            </a:rPr>
            <a:t>Manufacturer support</a:t>
          </a:r>
          <a:endParaRPr lang="en-US" sz="2100" kern="1200" noProof="0" dirty="0">
            <a:solidFill>
              <a:schemeClr val="bg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600" kern="1200" dirty="0">
              <a:solidFill>
                <a:schemeClr val="bg1"/>
              </a:solidFill>
            </a:rPr>
            <a:t>eschbach GmbH</a:t>
          </a:r>
          <a:br>
            <a:rPr lang="de-DE" sz="1600" kern="1200" dirty="0">
              <a:solidFill>
                <a:schemeClr val="bg1"/>
              </a:solidFill>
            </a:rPr>
          </a:br>
          <a:r>
            <a:rPr lang="de-DE" sz="1600" kern="1200" dirty="0">
              <a:solidFill>
                <a:schemeClr val="bg1"/>
              </a:solidFill>
            </a:rPr>
            <a:t>support@eschbach.com </a:t>
          </a:r>
          <a:r>
            <a:rPr lang="de-DE" sz="1600" kern="1200" dirty="0" err="1">
              <a:solidFill>
                <a:schemeClr val="bg1"/>
              </a:solidFill>
            </a:rPr>
            <a:t>or</a:t>
          </a:r>
          <a:r>
            <a:rPr lang="de-DE" sz="1600" kern="1200" dirty="0">
              <a:solidFill>
                <a:schemeClr val="bg1"/>
              </a:solidFill>
            </a:rPr>
            <a:t> </a:t>
          </a:r>
          <a:r>
            <a:rPr lang="de-DE" sz="1600" kern="1200" dirty="0" err="1">
              <a:solidFill>
                <a:schemeClr val="bg1"/>
              </a:solidFill>
            </a:rPr>
            <a:t>phone</a:t>
          </a:r>
          <a:r>
            <a:rPr lang="de-DE" sz="1600" kern="1200" dirty="0">
              <a:solidFill>
                <a:schemeClr val="bg1"/>
              </a:solidFill>
            </a:rPr>
            <a:t> 07761-559 59-0</a:t>
          </a:r>
        </a:p>
      </dsp:txBody>
      <dsp:txXfrm>
        <a:off x="861947" y="3025397"/>
        <a:ext cx="4541208" cy="1147489"/>
      </dsp:txXfrm>
    </dsp:sp>
    <dsp:sp modelId="{4C1B7C26-67DF-4993-AA07-4CD4FF2C4A90}">
      <dsp:nvSpPr>
        <dsp:cNvPr id="0" name=""/>
        <dsp:cNvSpPr/>
      </dsp:nvSpPr>
      <dsp:spPr>
        <a:xfrm>
          <a:off x="4863742" y="963299"/>
          <a:ext cx="825685" cy="825685"/>
        </a:xfrm>
        <a:prstGeom prst="downArrow">
          <a:avLst>
            <a:gd name="adj1" fmla="val 55000"/>
            <a:gd name="adj2" fmla="val 45000"/>
          </a:avLst>
        </a:prstGeom>
        <a:solidFill>
          <a:srgbClr val="F6F7F8">
            <a:alpha val="90000"/>
          </a:srgb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600" kern="1200"/>
        </a:p>
      </dsp:txBody>
      <dsp:txXfrm>
        <a:off x="5049521" y="963299"/>
        <a:ext cx="454127" cy="621328"/>
      </dsp:txXfrm>
    </dsp:sp>
    <dsp:sp modelId="{EC9BF959-D7B0-41DA-9F40-38FB7BA9DD49}">
      <dsp:nvSpPr>
        <dsp:cNvPr id="0" name=""/>
        <dsp:cNvSpPr/>
      </dsp:nvSpPr>
      <dsp:spPr>
        <a:xfrm>
          <a:off x="5371305" y="2436831"/>
          <a:ext cx="825685" cy="825685"/>
        </a:xfrm>
        <a:prstGeom prst="downArrow">
          <a:avLst>
            <a:gd name="adj1" fmla="val 55000"/>
            <a:gd name="adj2" fmla="val 45000"/>
          </a:avLst>
        </a:prstGeom>
        <a:solidFill>
          <a:srgbClr val="F6F7F8">
            <a:alpha val="50000"/>
          </a:srgb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600" kern="1200"/>
        </a:p>
      </dsp:txBody>
      <dsp:txXfrm>
        <a:off x="5557084" y="2436831"/>
        <a:ext cx="454127" cy="6213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D735D15-0F8A-4774-9818-2216DD7900E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7BFD66D-3966-4DAF-9757-5E1A5C3C977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88947F-085F-4C6C-9E75-D05C125D15F0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33BD8D-FBDE-4171-8520-7D796DED7C3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183EE4C-5163-4B08-AE21-BB5525BEDDB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203E4-9670-4997-A283-455C166527A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00627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98D7D-C3E2-4B68-A719-1AF20D1CCF89}" type="datetimeFigureOut">
              <a:rPr lang="de-DE" smtClean="0"/>
              <a:t>24.11.2021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F25907-5384-421C-BD8C-D1B0C4A90F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66569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/>
              <a:t>Schwarzes Brett, Aktuelle Betriebsvorkommen das nicht mit dem betrieblichen Ablauf zu tun hat</a:t>
            </a:r>
            <a:endParaRPr lang="en-GB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F25907-5384-421C-BD8C-D1B0C4A90FE2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370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93143" y="2238605"/>
            <a:ext cx="4995408" cy="2921483"/>
          </a:xfrm>
        </p:spPr>
        <p:txBody>
          <a:bodyPr anchor="t">
            <a:noAutofit/>
          </a:bodyPr>
          <a:lstStyle>
            <a:lvl1pPr algn="l">
              <a:lnSpc>
                <a:spcPct val="105000"/>
              </a:lnSpc>
              <a:defRPr sz="5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93143" y="4118786"/>
            <a:ext cx="4995408" cy="1655762"/>
          </a:xfrm>
        </p:spPr>
        <p:txBody>
          <a:bodyPr/>
          <a:lstStyle>
            <a:lvl1pPr marL="0" indent="0" algn="l">
              <a:lnSpc>
                <a:spcPct val="105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492E-DF00-4247-B165-9DA5A8EB5DFF}" type="datetime1">
              <a:rPr lang="de-DE" smtClean="0"/>
              <a:t>24.11.2021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7">
            <a:extLst>
              <a:ext uri="{FF2B5EF4-FFF2-40B4-BE49-F238E27FC236}">
                <a16:creationId xmlns:a16="http://schemas.microsoft.com/office/drawing/2014/main" id="{CD75A698-8C95-41E6-A935-559DB0EDDB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56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655E2-6E48-4BA9-A648-8B306F52B0A0}" type="datetime1">
              <a:rPr lang="de-DE" smtClean="0"/>
              <a:t>24.11.2021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1890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9BC3B-3B01-4A68-9AA1-9239B67F7D3D}" type="datetime1">
              <a:rPr lang="de-DE" smtClean="0"/>
              <a:t>24.11.2021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183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DC8C-E50F-4DF6-B102-F4FF687E4EB7}" type="datetime1">
              <a:rPr lang="de-DE" smtClean="0"/>
              <a:t>24.11.2021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474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0938"/>
          </a:xfrm>
        </p:spPr>
        <p:txBody>
          <a:bodyPr anchor="b"/>
          <a:lstStyle/>
          <a:p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68726"/>
          </a:xfrm>
        </p:spPr>
        <p:txBody>
          <a:bodyPr/>
          <a:lstStyle>
            <a:lvl1pPr marL="357188" indent="-357188" algn="l">
              <a:defRPr/>
            </a:lvl1pPr>
            <a:lvl2pPr marL="715963" indent="-258763"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DE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0BFD3-0330-4676-BF46-A27BCAA79EFD}" type="datetime1">
              <a:rPr lang="de-DE" noProof="0" smtClean="0"/>
              <a:t>24.11.2021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7" name="Rechteck 6"/>
          <p:cNvSpPr/>
          <p:nvPr/>
        </p:nvSpPr>
        <p:spPr>
          <a:xfrm>
            <a:off x="946205" y="1388297"/>
            <a:ext cx="10407595" cy="69972"/>
          </a:xfrm>
          <a:prstGeom prst="rect">
            <a:avLst/>
          </a:prstGeom>
          <a:solidFill>
            <a:srgbClr val="DFE4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/>
          </a:p>
        </p:txBody>
      </p:sp>
      <p:sp>
        <p:nvSpPr>
          <p:cNvPr id="8" name="Rechteck 6">
            <a:extLst>
              <a:ext uri="{FF2B5EF4-FFF2-40B4-BE49-F238E27FC236}">
                <a16:creationId xmlns:a16="http://schemas.microsoft.com/office/drawing/2014/main" id="{14B5D0C4-1261-43AD-AA8F-413E48B39B71}"/>
              </a:ext>
            </a:extLst>
          </p:cNvPr>
          <p:cNvSpPr/>
          <p:nvPr userDrawn="1"/>
        </p:nvSpPr>
        <p:spPr>
          <a:xfrm>
            <a:off x="946205" y="1388297"/>
            <a:ext cx="10407595" cy="69972"/>
          </a:xfrm>
          <a:prstGeom prst="rect">
            <a:avLst/>
          </a:prstGeom>
          <a:solidFill>
            <a:srgbClr val="DFE4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000608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216764"/>
            <a:ext cx="72000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160098"/>
            <a:ext cx="7200000" cy="84923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2D465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D5A81-67BE-474B-B840-4E79C26CACD9}" type="datetime1">
              <a:rPr lang="de-DE" smtClean="0"/>
              <a:t>24.11.2021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Inhaltsplatzhalt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16" y="5438693"/>
            <a:ext cx="2648604" cy="116658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646" y="5836260"/>
            <a:ext cx="1948311" cy="782068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946205" y="4874907"/>
            <a:ext cx="7200000" cy="699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6">
            <a:extLst>
              <a:ext uri="{FF2B5EF4-FFF2-40B4-BE49-F238E27FC236}">
                <a16:creationId xmlns:a16="http://schemas.microsoft.com/office/drawing/2014/main" id="{8C29F694-91F1-4AB4-A833-35ACCB93BC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Inhaltsplatzhalter 4">
            <a:extLst>
              <a:ext uri="{FF2B5EF4-FFF2-40B4-BE49-F238E27FC236}">
                <a16:creationId xmlns:a16="http://schemas.microsoft.com/office/drawing/2014/main" id="{AAF2859A-28F6-43E8-BC25-BA48927FBA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16" y="5438693"/>
            <a:ext cx="2648604" cy="1166587"/>
          </a:xfrm>
          <a:prstGeom prst="rect">
            <a:avLst/>
          </a:prstGeom>
        </p:spPr>
      </p:pic>
      <p:pic>
        <p:nvPicPr>
          <p:cNvPr id="13" name="Grafik 8">
            <a:extLst>
              <a:ext uri="{FF2B5EF4-FFF2-40B4-BE49-F238E27FC236}">
                <a16:creationId xmlns:a16="http://schemas.microsoft.com/office/drawing/2014/main" id="{E135918D-58EF-45E4-871F-315FE6E69C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646" y="5836260"/>
            <a:ext cx="1948311" cy="782068"/>
          </a:xfrm>
          <a:prstGeom prst="rect">
            <a:avLst/>
          </a:prstGeom>
        </p:spPr>
      </p:pic>
      <p:sp>
        <p:nvSpPr>
          <p:cNvPr id="14" name="Rechteck 9">
            <a:extLst>
              <a:ext uri="{FF2B5EF4-FFF2-40B4-BE49-F238E27FC236}">
                <a16:creationId xmlns:a16="http://schemas.microsoft.com/office/drawing/2014/main" id="{6568C927-1DA2-43D4-B5C7-390A69597A2A}"/>
              </a:ext>
            </a:extLst>
          </p:cNvPr>
          <p:cNvSpPr/>
          <p:nvPr userDrawn="1"/>
        </p:nvSpPr>
        <p:spPr>
          <a:xfrm>
            <a:off x="946205" y="4874907"/>
            <a:ext cx="7200000" cy="699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2013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AEE96-3DAD-4170-A2D3-3875BE1BA625}" type="datetime1">
              <a:rPr lang="de-DE" smtClean="0"/>
              <a:t>24.11.2021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3677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EC1F-CBD3-46A0-8136-D2C8EA9000D1}" type="datetime1">
              <a:rPr lang="de-DE" smtClean="0"/>
              <a:t>24.11.2021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756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CFC4-FB61-4FE9-BA72-C09E9FCA7C96}" type="datetime1">
              <a:rPr lang="de-DE" smtClean="0"/>
              <a:t>24.11.2021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7127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FA990-8CF4-4CD1-A13D-5A1471B6E6B5}" type="datetime1">
              <a:rPr lang="de-DE" smtClean="0"/>
              <a:t>24.11.2021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8153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502C-FF02-458E-91E8-196929E5D03B}" type="datetime1">
              <a:rPr lang="de-DE" smtClean="0"/>
              <a:t>24.11.2021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886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F36D3-0D8C-43FA-BB83-B33717CDABBB}" type="datetime1">
              <a:rPr lang="de-DE" smtClean="0"/>
              <a:t>24.11.2021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0703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DaxlineOT-Light" panose="020B0504020101020102" pitchFamily="34" charset="0"/>
              </a:defRPr>
            </a:lvl1pPr>
          </a:lstStyle>
          <a:p>
            <a:fld id="{2479D423-1DB6-4ECB-BA35-99A4EC366793}" type="datetime1">
              <a:rPr lang="de-DE" smtClean="0"/>
              <a:t>24.11.2021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DaxlineOT-Light" panose="020B0504020101020102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DaxlineOT-Light" panose="020B0504020101020102" pitchFamily="34" charset="0"/>
              </a:defRPr>
            </a:lvl1pPr>
          </a:lstStyle>
          <a:p>
            <a:fld id="{366BFB69-DC2F-4A26-98D5-B9B66F12D60C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Inhaltsplatzhalter 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16" y="5438693"/>
            <a:ext cx="2648604" cy="116658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646" y="5836260"/>
            <a:ext cx="1948311" cy="782068"/>
          </a:xfrm>
          <a:prstGeom prst="rect">
            <a:avLst/>
          </a:prstGeom>
        </p:spPr>
      </p:pic>
      <p:pic>
        <p:nvPicPr>
          <p:cNvPr id="9" name="Inhaltsplatzhalter 4">
            <a:extLst>
              <a:ext uri="{FF2B5EF4-FFF2-40B4-BE49-F238E27FC236}">
                <a16:creationId xmlns:a16="http://schemas.microsoft.com/office/drawing/2014/main" id="{66B2399B-8CE7-4872-926D-71D9F08AEA37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16" y="5438693"/>
            <a:ext cx="2648604" cy="1166587"/>
          </a:xfrm>
          <a:prstGeom prst="rect">
            <a:avLst/>
          </a:prstGeom>
        </p:spPr>
      </p:pic>
      <p:pic>
        <p:nvPicPr>
          <p:cNvPr id="10" name="Grafik 7">
            <a:extLst>
              <a:ext uri="{FF2B5EF4-FFF2-40B4-BE49-F238E27FC236}">
                <a16:creationId xmlns:a16="http://schemas.microsoft.com/office/drawing/2014/main" id="{2347C4AD-DA46-4D68-A9D5-3CF938302E27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646" y="5836260"/>
            <a:ext cx="1948311" cy="78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275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2D4655"/>
          </a:solidFill>
          <a:latin typeface="DaxlineOT-Regular" panose="020B0504020101020102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kern="1200">
          <a:solidFill>
            <a:srgbClr val="2D4655"/>
          </a:solidFill>
          <a:latin typeface="DaxlineOT-Light" panose="020B0504020101020102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400" kern="1200">
          <a:solidFill>
            <a:srgbClr val="2D4655"/>
          </a:solidFill>
          <a:latin typeface="DaxlineOT-Light" panose="020B0504020101020102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rgbClr val="2D4655"/>
          </a:solidFill>
          <a:latin typeface="DaxlineOT-Light" panose="020B0504020101020102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rgbClr val="2D4655"/>
          </a:solidFill>
          <a:latin typeface="DaxlineOT-Light" panose="020B0504020101020102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rgbClr val="2D4655"/>
          </a:solidFill>
          <a:latin typeface="DaxlineOT-Light" panose="020B0504020101020102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ervername/shiftconnector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Stefan.schreiber@company.com" TargetMode="External"/><Relationship Id="rId2" Type="http://schemas.openxmlformats.org/officeDocument/2006/relationships/hyperlink" Target="mailto:sarah.freier@company.com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790798" y="2337342"/>
            <a:ext cx="6239424" cy="2434164"/>
          </a:xfrm>
        </p:spPr>
        <p:txBody>
          <a:bodyPr/>
          <a:lstStyle/>
          <a:p>
            <a:r>
              <a:rPr lang="de-DE" sz="5400" dirty="0"/>
              <a:t>Shiftconnector®</a:t>
            </a:r>
            <a:br>
              <a:rPr lang="de-DE" sz="5400" dirty="0"/>
            </a:br>
            <a:r>
              <a:rPr lang="de-DE" sz="5400" dirty="0"/>
              <a:t>User Training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86" y="670962"/>
            <a:ext cx="3781508" cy="166637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9369" y="405517"/>
            <a:ext cx="2535490" cy="101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641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Use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Shiftconnector</a:t>
            </a:r>
            <a:endParaRPr lang="en-US" altLang="de-DE" dirty="0">
              <a:latin typeface="DaxlineOT-Light" panose="020B0504020101020102"/>
            </a:endParaRPr>
          </a:p>
        </p:txBody>
      </p:sp>
      <p:pic>
        <p:nvPicPr>
          <p:cNvPr id="66" name="Picture 61" descr="C:\Users\ae\Downloads\IconExperience_V-Collection\iconex_v_bundle_png\iconexperience\v_collections_png\objects_people_industries\256x256\plain\worker2.png">
            <a:extLst>
              <a:ext uri="{FF2B5EF4-FFF2-40B4-BE49-F238E27FC236}">
                <a16:creationId xmlns:a16="http://schemas.microsoft.com/office/drawing/2014/main" id="{5A178732-EA64-4BFC-A62C-F071DAF75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2825" y="3067050"/>
            <a:ext cx="692150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4" name="Gruppieren 38">
            <a:extLst>
              <a:ext uri="{FF2B5EF4-FFF2-40B4-BE49-F238E27FC236}">
                <a16:creationId xmlns:a16="http://schemas.microsoft.com/office/drawing/2014/main" id="{B90B7B0C-F9E3-45BC-B18D-FE26B47E49D3}"/>
              </a:ext>
            </a:extLst>
          </p:cNvPr>
          <p:cNvGrpSpPr>
            <a:grpSpLocks/>
          </p:cNvGrpSpPr>
          <p:nvPr/>
        </p:nvGrpSpPr>
        <p:grpSpPr bwMode="auto">
          <a:xfrm>
            <a:off x="8882688" y="1468388"/>
            <a:ext cx="1123950" cy="1123950"/>
            <a:chOff x="4427984" y="1340768"/>
            <a:chExt cx="1124199" cy="1124362"/>
          </a:xfrm>
        </p:grpSpPr>
        <p:pic>
          <p:nvPicPr>
            <p:cNvPr id="102" name="Picture 63" descr="C:\Users\ae\Downloads\IconExperience_V-Collection\iconex_v_bundle_png\iconexperience\v_collections_png\objects_people_industries\256x256\plain\scientist.png">
              <a:extLst>
                <a:ext uri="{FF2B5EF4-FFF2-40B4-BE49-F238E27FC236}">
                  <a16:creationId xmlns:a16="http://schemas.microsoft.com/office/drawing/2014/main" id="{A792E064-EC0C-458F-B749-D09F4F5BAB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499992" y="1340768"/>
              <a:ext cx="692514" cy="692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" name="Picture 64">
              <a:extLst>
                <a:ext uri="{FF2B5EF4-FFF2-40B4-BE49-F238E27FC236}">
                  <a16:creationId xmlns:a16="http://schemas.microsoft.com/office/drawing/2014/main" id="{DB8125C7-0AA1-47A0-BB12-91DEA699C6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860032" y="1484784"/>
              <a:ext cx="692151" cy="692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" name="Picture 61" descr="C:\Users\ae\Downloads\IconExperience_V-Collection\iconex_v_bundle_png\iconexperience\v_collections_png\objects_people_industries\256x256\plain\worker2.png">
              <a:extLst>
                <a:ext uri="{FF2B5EF4-FFF2-40B4-BE49-F238E27FC236}">
                  <a16:creationId xmlns:a16="http://schemas.microsoft.com/office/drawing/2014/main" id="{97BDF0A2-5CAE-435D-938C-491B806111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427984" y="1628800"/>
              <a:ext cx="692056" cy="692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" name="Picture 66" descr="C:\Users\ae\Downloads\IconExperience_V-Collection\iconex_v_bundle_png\iconexperience\v_collections_png\objects_people_industries\256x256\plain\teacher.png">
              <a:extLst>
                <a:ext uri="{FF2B5EF4-FFF2-40B4-BE49-F238E27FC236}">
                  <a16:creationId xmlns:a16="http://schemas.microsoft.com/office/drawing/2014/main" id="{BB6A4DA7-C405-42AA-AC51-004BF5AD30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716016" y="1772816"/>
              <a:ext cx="691805" cy="692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9" name="Nach oben gekrümmter Pfeil 34">
            <a:extLst>
              <a:ext uri="{FF2B5EF4-FFF2-40B4-BE49-F238E27FC236}">
                <a16:creationId xmlns:a16="http://schemas.microsoft.com/office/drawing/2014/main" id="{18AAFDDA-8782-4510-A6CE-59F2B3735725}"/>
              </a:ext>
            </a:extLst>
          </p:cNvPr>
          <p:cNvSpPr/>
          <p:nvPr/>
        </p:nvSpPr>
        <p:spPr bwMode="auto">
          <a:xfrm>
            <a:off x="2411413" y="2160340"/>
            <a:ext cx="7017813" cy="865187"/>
          </a:xfrm>
          <a:prstGeom prst="curvedUpArrow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rgbClr val="4C5C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srgbClr val="2D4655"/>
              </a:solidFill>
              <a:latin typeface="DaxlineOT-Light" pitchFamily="34" charset="0"/>
              <a:cs typeface="+mn-cs"/>
            </a:endParaRPr>
          </a:p>
        </p:txBody>
      </p:sp>
      <p:sp>
        <p:nvSpPr>
          <p:cNvPr id="110" name="Nach oben gekrümmter Pfeil 35">
            <a:extLst>
              <a:ext uri="{FF2B5EF4-FFF2-40B4-BE49-F238E27FC236}">
                <a16:creationId xmlns:a16="http://schemas.microsoft.com/office/drawing/2014/main" id="{3A0E2F48-A7F1-419C-ADDB-602E7CEAA0BF}"/>
              </a:ext>
            </a:extLst>
          </p:cNvPr>
          <p:cNvSpPr/>
          <p:nvPr/>
        </p:nvSpPr>
        <p:spPr bwMode="auto">
          <a:xfrm>
            <a:off x="2411413" y="3716387"/>
            <a:ext cx="6840537" cy="863600"/>
          </a:xfrm>
          <a:prstGeom prst="curvedUpArrow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rgbClr val="4C5C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dirty="0">
              <a:solidFill>
                <a:srgbClr val="2D4655"/>
              </a:solidFill>
              <a:latin typeface="DaxlineOT-Light" pitchFamily="34" charset="0"/>
            </a:endParaRPr>
          </a:p>
        </p:txBody>
      </p:sp>
      <p:pic>
        <p:nvPicPr>
          <p:cNvPr id="111" name="Picture 64">
            <a:extLst>
              <a:ext uri="{FF2B5EF4-FFF2-40B4-BE49-F238E27FC236}">
                <a16:creationId xmlns:a16="http://schemas.microsoft.com/office/drawing/2014/main" id="{FB0AA026-67B4-482F-AF79-28E5C87303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138" y="3067050"/>
            <a:ext cx="692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" name="Gruppieren 1">
            <a:extLst>
              <a:ext uri="{FF2B5EF4-FFF2-40B4-BE49-F238E27FC236}">
                <a16:creationId xmlns:a16="http://schemas.microsoft.com/office/drawing/2014/main" id="{D581A22B-B02F-4429-B949-FF60B949A9EB}"/>
              </a:ext>
            </a:extLst>
          </p:cNvPr>
          <p:cNvGrpSpPr>
            <a:grpSpLocks/>
          </p:cNvGrpSpPr>
          <p:nvPr/>
        </p:nvGrpSpPr>
        <p:grpSpPr bwMode="auto">
          <a:xfrm>
            <a:off x="6617420" y="2187327"/>
            <a:ext cx="1990251" cy="406400"/>
            <a:chOff x="5364087" y="1727200"/>
            <a:chExt cx="2041858" cy="406400"/>
          </a:xfrm>
        </p:grpSpPr>
        <p:sp>
          <p:nvSpPr>
            <p:cNvPr id="113" name="Rechteck 72">
              <a:extLst>
                <a:ext uri="{FF2B5EF4-FFF2-40B4-BE49-F238E27FC236}">
                  <a16:creationId xmlns:a16="http://schemas.microsoft.com/office/drawing/2014/main" id="{FD2727A5-22BA-4E47-B563-6DCCDFF35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4087" y="1727200"/>
              <a:ext cx="2041858" cy="40640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2D4655"/>
                </a:solidFill>
                <a:latin typeface="DaxlineOT-Light" pitchFamily="34" charset="0"/>
              </a:endParaRPr>
            </a:p>
          </p:txBody>
        </p:sp>
        <p:sp>
          <p:nvSpPr>
            <p:cNvPr id="114" name="Textfeld 35">
              <a:extLst>
                <a:ext uri="{FF2B5EF4-FFF2-40B4-BE49-F238E27FC236}">
                  <a16:creationId xmlns:a16="http://schemas.microsoft.com/office/drawing/2014/main" id="{8B7AA9A6-E50D-4D0C-86C0-8ECD057F9D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86729" y="1764698"/>
              <a:ext cx="168489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600" dirty="0">
                  <a:solidFill>
                    <a:srgbClr val="2D4655"/>
                  </a:solidFill>
                  <a:latin typeface="DaxlineOT-Light" pitchFamily="34" charset="0"/>
                </a:rPr>
                <a:t>Morning Meeting</a:t>
              </a:r>
            </a:p>
          </p:txBody>
        </p:sp>
      </p:grpSp>
      <p:pic>
        <p:nvPicPr>
          <p:cNvPr id="115" name="Picture 64">
            <a:extLst>
              <a:ext uri="{FF2B5EF4-FFF2-40B4-BE49-F238E27FC236}">
                <a16:creationId xmlns:a16="http://schemas.microsoft.com/office/drawing/2014/main" id="{3F67B59A-C532-4C3B-9EA9-27EBE90DCB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512640"/>
            <a:ext cx="692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" name="Nach oben gekrümmter Pfeil 43">
            <a:extLst>
              <a:ext uri="{FF2B5EF4-FFF2-40B4-BE49-F238E27FC236}">
                <a16:creationId xmlns:a16="http://schemas.microsoft.com/office/drawing/2014/main" id="{34B3302B-E4A2-442D-8CC1-838BAA66E5D9}"/>
              </a:ext>
            </a:extLst>
          </p:cNvPr>
          <p:cNvSpPr/>
          <p:nvPr/>
        </p:nvSpPr>
        <p:spPr bwMode="auto">
          <a:xfrm>
            <a:off x="2482850" y="3716338"/>
            <a:ext cx="3241675" cy="719137"/>
          </a:xfrm>
          <a:prstGeom prst="curvedUpArrow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rgbClr val="4C5C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dirty="0">
              <a:solidFill>
                <a:srgbClr val="2D4655"/>
              </a:solidFill>
              <a:latin typeface="DaxlineOT-Light" pitchFamily="34" charset="0"/>
            </a:endParaRPr>
          </a:p>
        </p:txBody>
      </p:sp>
      <p:grpSp>
        <p:nvGrpSpPr>
          <p:cNvPr id="117" name="Gruppieren 44">
            <a:extLst>
              <a:ext uri="{FF2B5EF4-FFF2-40B4-BE49-F238E27FC236}">
                <a16:creationId xmlns:a16="http://schemas.microsoft.com/office/drawing/2014/main" id="{5F3C5FA8-F7DE-4AED-9FDC-438CFF7FABDC}"/>
              </a:ext>
            </a:extLst>
          </p:cNvPr>
          <p:cNvGrpSpPr>
            <a:grpSpLocks/>
          </p:cNvGrpSpPr>
          <p:nvPr/>
        </p:nvGrpSpPr>
        <p:grpSpPr bwMode="auto">
          <a:xfrm>
            <a:off x="2887663" y="3716338"/>
            <a:ext cx="2304071" cy="596900"/>
            <a:chOff x="1763688" y="3573016"/>
            <a:chExt cx="2304256" cy="597272"/>
          </a:xfrm>
        </p:grpSpPr>
        <p:sp>
          <p:nvSpPr>
            <p:cNvPr id="118" name="Rechteck 70">
              <a:extLst>
                <a:ext uri="{FF2B5EF4-FFF2-40B4-BE49-F238E27FC236}">
                  <a16:creationId xmlns:a16="http://schemas.microsoft.com/office/drawing/2014/main" id="{DB3CCEEF-F07D-49B9-B9E4-113D715C1C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688" y="3594224"/>
              <a:ext cx="2304256" cy="576064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2D4655"/>
                </a:solidFill>
                <a:latin typeface="DaxlineOT-Light" pitchFamily="34" charset="0"/>
              </a:endParaRPr>
            </a:p>
          </p:txBody>
        </p:sp>
        <p:sp>
          <p:nvSpPr>
            <p:cNvPr id="120" name="Textfeld 35">
              <a:extLst>
                <a:ext uri="{FF2B5EF4-FFF2-40B4-BE49-F238E27FC236}">
                  <a16:creationId xmlns:a16="http://schemas.microsoft.com/office/drawing/2014/main" id="{66D73BF3-9A84-4463-A14C-D5A1221B28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2620" y="3573016"/>
              <a:ext cx="1647955" cy="585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GB" sz="1600" dirty="0">
                  <a:solidFill>
                    <a:srgbClr val="2D4655"/>
                  </a:solidFill>
                  <a:latin typeface="DaxlineOT-Light" pitchFamily="34" charset="0"/>
                </a:rPr>
                <a:t>Task for next shift</a:t>
              </a:r>
            </a:p>
            <a:p>
              <a:pPr eaLnBrk="1" hangingPunct="1"/>
              <a:r>
                <a:rPr lang="en-GB" sz="1600" dirty="0">
                  <a:solidFill>
                    <a:srgbClr val="2D4655"/>
                  </a:solidFill>
                  <a:latin typeface="DaxlineOT-Light" pitchFamily="34" charset="0"/>
                </a:rPr>
                <a:t>or IH</a:t>
              </a:r>
              <a:endParaRPr lang="en-US" sz="1600" dirty="0">
                <a:solidFill>
                  <a:srgbClr val="2D4655"/>
                </a:solidFill>
                <a:latin typeface="DaxlineOT-Light" pitchFamily="34" charset="0"/>
              </a:endParaRPr>
            </a:p>
          </p:txBody>
        </p:sp>
      </p:grpSp>
      <p:pic>
        <p:nvPicPr>
          <p:cNvPr id="121" name="Picture 64">
            <a:extLst>
              <a:ext uri="{FF2B5EF4-FFF2-40B4-BE49-F238E27FC236}">
                <a16:creationId xmlns:a16="http://schemas.microsoft.com/office/drawing/2014/main" id="{F978FFDD-D0B0-44AC-90BD-C9F5A98BD3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067050"/>
            <a:ext cx="692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" name="Picture 64">
            <a:extLst>
              <a:ext uri="{FF2B5EF4-FFF2-40B4-BE49-F238E27FC236}">
                <a16:creationId xmlns:a16="http://schemas.microsoft.com/office/drawing/2014/main" id="{B5B9E3FC-D8BF-40D3-B8A6-A535EAF3BC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688" y="4609703"/>
            <a:ext cx="693737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" name="Nach oben gekrümmter Pfeil 50">
            <a:extLst>
              <a:ext uri="{FF2B5EF4-FFF2-40B4-BE49-F238E27FC236}">
                <a16:creationId xmlns:a16="http://schemas.microsoft.com/office/drawing/2014/main" id="{FBBD4298-0934-40E4-AC59-01FFD8E7154C}"/>
              </a:ext>
            </a:extLst>
          </p:cNvPr>
          <p:cNvSpPr/>
          <p:nvPr/>
        </p:nvSpPr>
        <p:spPr bwMode="auto">
          <a:xfrm>
            <a:off x="2482850" y="5257403"/>
            <a:ext cx="3241675" cy="720725"/>
          </a:xfrm>
          <a:prstGeom prst="curvedUpArrow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rgbClr val="4C5C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dirty="0">
              <a:solidFill>
                <a:srgbClr val="2D4655"/>
              </a:solidFill>
              <a:latin typeface="DaxlineOT-Light" pitchFamily="34" charset="0"/>
            </a:endParaRPr>
          </a:p>
        </p:txBody>
      </p:sp>
      <p:sp>
        <p:nvSpPr>
          <p:cNvPr id="124" name="Nach oben gekrümmter Pfeil 51">
            <a:extLst>
              <a:ext uri="{FF2B5EF4-FFF2-40B4-BE49-F238E27FC236}">
                <a16:creationId xmlns:a16="http://schemas.microsoft.com/office/drawing/2014/main" id="{298F63DA-FB68-4D9A-BBDE-8A5424F971FD}"/>
              </a:ext>
            </a:extLst>
          </p:cNvPr>
          <p:cNvSpPr/>
          <p:nvPr/>
        </p:nvSpPr>
        <p:spPr bwMode="auto">
          <a:xfrm>
            <a:off x="2423693" y="2160340"/>
            <a:ext cx="3443707" cy="720725"/>
          </a:xfrm>
          <a:prstGeom prst="curvedUpArrow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rgbClr val="4C5C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dirty="0">
              <a:solidFill>
                <a:srgbClr val="2D4655"/>
              </a:solidFill>
              <a:latin typeface="DaxlineOT-Light" pitchFamily="34" charset="0"/>
            </a:endParaRPr>
          </a:p>
        </p:txBody>
      </p:sp>
      <p:pic>
        <p:nvPicPr>
          <p:cNvPr id="125" name="Picture 64">
            <a:extLst>
              <a:ext uri="{FF2B5EF4-FFF2-40B4-BE49-F238E27FC236}">
                <a16:creationId xmlns:a16="http://schemas.microsoft.com/office/drawing/2014/main" id="{665DA007-C041-4847-8C00-289697CE09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609703"/>
            <a:ext cx="692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" name="Picture 64">
            <a:extLst>
              <a:ext uri="{FF2B5EF4-FFF2-40B4-BE49-F238E27FC236}">
                <a16:creationId xmlns:a16="http://schemas.microsoft.com/office/drawing/2014/main" id="{B4AB89A3-0AAD-4648-960B-6B64A1932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609703"/>
            <a:ext cx="692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7" name="Nach oben gekrümmter Pfeil 54">
            <a:extLst>
              <a:ext uri="{FF2B5EF4-FFF2-40B4-BE49-F238E27FC236}">
                <a16:creationId xmlns:a16="http://schemas.microsoft.com/office/drawing/2014/main" id="{AFC61282-831C-40AA-BDF3-5D51185940AC}"/>
              </a:ext>
            </a:extLst>
          </p:cNvPr>
          <p:cNvSpPr/>
          <p:nvPr/>
        </p:nvSpPr>
        <p:spPr bwMode="auto">
          <a:xfrm>
            <a:off x="2635250" y="5257403"/>
            <a:ext cx="4456113" cy="944562"/>
          </a:xfrm>
          <a:prstGeom prst="curvedUpArrow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rgbClr val="4C5C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dirty="0">
              <a:solidFill>
                <a:srgbClr val="2D4655"/>
              </a:solidFill>
              <a:latin typeface="DaxlineOT-Light" pitchFamily="34" charset="0"/>
            </a:endParaRPr>
          </a:p>
        </p:txBody>
      </p:sp>
      <p:sp>
        <p:nvSpPr>
          <p:cNvPr id="128" name="Nach oben gekrümmter Pfeil 55">
            <a:extLst>
              <a:ext uri="{FF2B5EF4-FFF2-40B4-BE49-F238E27FC236}">
                <a16:creationId xmlns:a16="http://schemas.microsoft.com/office/drawing/2014/main" id="{1B780152-CC2A-4B0D-A1AE-1E1742EEABA9}"/>
              </a:ext>
            </a:extLst>
          </p:cNvPr>
          <p:cNvSpPr/>
          <p:nvPr/>
        </p:nvSpPr>
        <p:spPr bwMode="auto">
          <a:xfrm>
            <a:off x="2635250" y="5257403"/>
            <a:ext cx="5753100" cy="944562"/>
          </a:xfrm>
          <a:prstGeom prst="curvedUpArrow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rgbClr val="4C5C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dirty="0">
              <a:solidFill>
                <a:srgbClr val="2D4655"/>
              </a:solidFill>
              <a:latin typeface="DaxlineOT-Light" pitchFamily="34" charset="0"/>
            </a:endParaRPr>
          </a:p>
        </p:txBody>
      </p:sp>
      <p:sp>
        <p:nvSpPr>
          <p:cNvPr id="129" name="Textfeld 35">
            <a:extLst>
              <a:ext uri="{FF2B5EF4-FFF2-40B4-BE49-F238E27FC236}">
                <a16:creationId xmlns:a16="http://schemas.microsoft.com/office/drawing/2014/main" id="{7A51E986-90E1-4E39-B424-3218BF40A3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9621" y="1873002"/>
            <a:ext cx="7296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rgbClr val="2D4655"/>
                </a:solidFill>
                <a:latin typeface="DaxlineOT-Light" pitchFamily="34" charset="0"/>
              </a:rPr>
              <a:t>Shift A</a:t>
            </a:r>
          </a:p>
        </p:txBody>
      </p:sp>
      <p:sp>
        <p:nvSpPr>
          <p:cNvPr id="130" name="Textfeld 35">
            <a:extLst>
              <a:ext uri="{FF2B5EF4-FFF2-40B4-BE49-F238E27FC236}">
                <a16:creationId xmlns:a16="http://schemas.microsoft.com/office/drawing/2014/main" id="{F2AF5806-8DD2-4556-AB58-2C062581F1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7537" y="1801565"/>
            <a:ext cx="7232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rgbClr val="2D4655"/>
                </a:solidFill>
                <a:latin typeface="DaxlineOT-Light" pitchFamily="34" charset="0"/>
              </a:rPr>
              <a:t>Shift B</a:t>
            </a:r>
          </a:p>
        </p:txBody>
      </p:sp>
      <p:sp>
        <p:nvSpPr>
          <p:cNvPr id="131" name="Textfeld 35">
            <a:extLst>
              <a:ext uri="{FF2B5EF4-FFF2-40B4-BE49-F238E27FC236}">
                <a16:creationId xmlns:a16="http://schemas.microsoft.com/office/drawing/2014/main" id="{A8F5A945-37B6-4A44-B820-3723E2AACD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7015" y="3427413"/>
            <a:ext cx="7296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rgbClr val="2D4655"/>
                </a:solidFill>
                <a:latin typeface="DaxlineOT-Light" pitchFamily="34" charset="0"/>
              </a:rPr>
              <a:t>Shift A</a:t>
            </a:r>
          </a:p>
        </p:txBody>
      </p:sp>
      <p:sp>
        <p:nvSpPr>
          <p:cNvPr id="132" name="Textfeld 35">
            <a:extLst>
              <a:ext uri="{FF2B5EF4-FFF2-40B4-BE49-F238E27FC236}">
                <a16:creationId xmlns:a16="http://schemas.microsoft.com/office/drawing/2014/main" id="{F5AF8D72-4CA0-4EE7-BA9D-28E8AA4AB2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9489" y="4861187"/>
            <a:ext cx="128868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rgbClr val="2D4655"/>
                </a:solidFill>
                <a:latin typeface="DaxlineOT-Light" pitchFamily="34" charset="0"/>
              </a:rPr>
              <a:t>Shift A</a:t>
            </a:r>
            <a:br>
              <a:rPr lang="en-US" sz="1600" dirty="0">
                <a:solidFill>
                  <a:srgbClr val="2D4655"/>
                </a:solidFill>
                <a:latin typeface="DaxlineOT-Light" pitchFamily="34" charset="0"/>
              </a:rPr>
            </a:br>
            <a:r>
              <a:rPr lang="en-US" sz="1600" dirty="0">
                <a:solidFill>
                  <a:srgbClr val="2D4655"/>
                </a:solidFill>
                <a:latin typeface="DaxlineOT-Light" pitchFamily="34" charset="0"/>
              </a:rPr>
              <a:t>or </a:t>
            </a:r>
            <a:br>
              <a:rPr lang="en-US" sz="1600" dirty="0">
                <a:solidFill>
                  <a:srgbClr val="2D4655"/>
                </a:solidFill>
                <a:latin typeface="DaxlineOT-Light" pitchFamily="34" charset="0"/>
              </a:rPr>
            </a:br>
            <a:r>
              <a:rPr lang="en-US" sz="1600" dirty="0">
                <a:solidFill>
                  <a:srgbClr val="2D4655"/>
                </a:solidFill>
                <a:latin typeface="DaxlineOT-Light" pitchFamily="34" charset="0"/>
              </a:rPr>
              <a:t>management</a:t>
            </a:r>
          </a:p>
        </p:txBody>
      </p:sp>
      <p:sp>
        <p:nvSpPr>
          <p:cNvPr id="133" name="Textfeld 35">
            <a:extLst>
              <a:ext uri="{FF2B5EF4-FFF2-40B4-BE49-F238E27FC236}">
                <a16:creationId xmlns:a16="http://schemas.microsoft.com/office/drawing/2014/main" id="{A1437E81-E86A-4185-9B54-0C833E0AA6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425" y="3427413"/>
            <a:ext cx="7232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rgbClr val="2D4655"/>
                </a:solidFill>
                <a:latin typeface="DaxlineOT-Light" pitchFamily="34" charset="0"/>
              </a:rPr>
              <a:t>Shift B</a:t>
            </a:r>
          </a:p>
        </p:txBody>
      </p:sp>
      <p:sp>
        <p:nvSpPr>
          <p:cNvPr id="134" name="Textfeld 35">
            <a:extLst>
              <a:ext uri="{FF2B5EF4-FFF2-40B4-BE49-F238E27FC236}">
                <a16:creationId xmlns:a16="http://schemas.microsoft.com/office/drawing/2014/main" id="{B97EF48E-98A2-40A9-9772-8132A3231A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4970065"/>
            <a:ext cx="59343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2D4655"/>
                </a:solidFill>
                <a:latin typeface="DaxlineOT-Light" pitchFamily="34" charset="0"/>
              </a:rPr>
              <a:t>Shift A</a:t>
            </a:r>
          </a:p>
        </p:txBody>
      </p:sp>
      <p:sp>
        <p:nvSpPr>
          <p:cNvPr id="135" name="Textfeld 35">
            <a:extLst>
              <a:ext uri="{FF2B5EF4-FFF2-40B4-BE49-F238E27FC236}">
                <a16:creationId xmlns:a16="http://schemas.microsoft.com/office/drawing/2014/main" id="{797C3389-CEA1-4216-A593-0947D0D54D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4388" y="4970065"/>
            <a:ext cx="5870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2D4655"/>
                </a:solidFill>
                <a:latin typeface="DaxlineOT-Light" pitchFamily="34" charset="0"/>
              </a:rPr>
              <a:t>Shift B</a:t>
            </a:r>
          </a:p>
        </p:txBody>
      </p:sp>
      <p:sp>
        <p:nvSpPr>
          <p:cNvPr id="136" name="Textfeld 35">
            <a:extLst>
              <a:ext uri="{FF2B5EF4-FFF2-40B4-BE49-F238E27FC236}">
                <a16:creationId xmlns:a16="http://schemas.microsoft.com/office/drawing/2014/main" id="{650E2670-8111-4909-B66F-40B82AE58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8350" y="4970065"/>
            <a:ext cx="58541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2D4655"/>
                </a:solidFill>
                <a:latin typeface="DaxlineOT-Light" pitchFamily="34" charset="0"/>
              </a:rPr>
              <a:t>Shift C</a:t>
            </a:r>
          </a:p>
        </p:txBody>
      </p:sp>
      <p:cxnSp>
        <p:nvCxnSpPr>
          <p:cNvPr id="137" name="Gerade Verbindung 64">
            <a:extLst>
              <a:ext uri="{FF2B5EF4-FFF2-40B4-BE49-F238E27FC236}">
                <a16:creationId xmlns:a16="http://schemas.microsoft.com/office/drawing/2014/main" id="{57E906CB-A170-4EA6-989A-D74229D17C2E}"/>
              </a:ext>
            </a:extLst>
          </p:cNvPr>
          <p:cNvCxnSpPr/>
          <p:nvPr/>
        </p:nvCxnSpPr>
        <p:spPr bwMode="auto">
          <a:xfrm>
            <a:off x="1123950" y="3211835"/>
            <a:ext cx="9144000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8" name="Gerade Verbindung 65">
            <a:extLst>
              <a:ext uri="{FF2B5EF4-FFF2-40B4-BE49-F238E27FC236}">
                <a16:creationId xmlns:a16="http://schemas.microsoft.com/office/drawing/2014/main" id="{9F798128-2219-4154-8B20-1BAB620103AF}"/>
              </a:ext>
            </a:extLst>
          </p:cNvPr>
          <p:cNvCxnSpPr/>
          <p:nvPr/>
        </p:nvCxnSpPr>
        <p:spPr bwMode="auto">
          <a:xfrm>
            <a:off x="1158875" y="4724400"/>
            <a:ext cx="9144000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9" name="Textfeld 35">
            <a:extLst>
              <a:ext uri="{FF2B5EF4-FFF2-40B4-BE49-F238E27FC236}">
                <a16:creationId xmlns:a16="http://schemas.microsoft.com/office/drawing/2014/main" id="{3EFA7693-BA4B-4948-9ACC-CD7C5BFB8D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96400" y="3427413"/>
            <a:ext cx="24989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rgbClr val="2D4655"/>
                </a:solidFill>
                <a:latin typeface="DaxlineOT-Light" pitchFamily="34" charset="0"/>
              </a:rPr>
              <a:t>laboratory, technology, etc.</a:t>
            </a:r>
          </a:p>
        </p:txBody>
      </p:sp>
      <p:grpSp>
        <p:nvGrpSpPr>
          <p:cNvPr id="140" name="Gruppieren 69">
            <a:extLst>
              <a:ext uri="{FF2B5EF4-FFF2-40B4-BE49-F238E27FC236}">
                <a16:creationId xmlns:a16="http://schemas.microsoft.com/office/drawing/2014/main" id="{A52C7535-8106-4033-A857-BD8302F6C3D6}"/>
              </a:ext>
            </a:extLst>
          </p:cNvPr>
          <p:cNvGrpSpPr>
            <a:grpSpLocks/>
          </p:cNvGrpSpPr>
          <p:nvPr/>
        </p:nvGrpSpPr>
        <p:grpSpPr bwMode="auto">
          <a:xfrm>
            <a:off x="2887663" y="2080964"/>
            <a:ext cx="2303770" cy="584775"/>
            <a:chOff x="1763688" y="1620089"/>
            <a:chExt cx="2304256" cy="585351"/>
          </a:xfrm>
        </p:grpSpPr>
        <p:sp>
          <p:nvSpPr>
            <p:cNvPr id="141" name="Rechteck 67">
              <a:extLst>
                <a:ext uri="{FF2B5EF4-FFF2-40B4-BE49-F238E27FC236}">
                  <a16:creationId xmlns:a16="http://schemas.microsoft.com/office/drawing/2014/main" id="{8B90FE7B-0D84-406D-A737-F396F09955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688" y="1628800"/>
              <a:ext cx="2304256" cy="576064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2D4655"/>
                </a:solidFill>
                <a:latin typeface="DaxlineOT-Light" pitchFamily="34" charset="0"/>
              </a:endParaRPr>
            </a:p>
          </p:txBody>
        </p:sp>
        <p:sp>
          <p:nvSpPr>
            <p:cNvPr id="144" name="Textfeld 35">
              <a:extLst>
                <a:ext uri="{FF2B5EF4-FFF2-40B4-BE49-F238E27FC236}">
                  <a16:creationId xmlns:a16="http://schemas.microsoft.com/office/drawing/2014/main" id="{318135C2-C848-4CFB-BB54-475DB0C5F7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23665" y="1620089"/>
              <a:ext cx="1458849" cy="585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600" dirty="0">
                  <a:solidFill>
                    <a:srgbClr val="2D4655"/>
                  </a:solidFill>
                  <a:latin typeface="DaxlineOT-Light" pitchFamily="34" charset="0"/>
                </a:rPr>
                <a:t>Information for</a:t>
              </a:r>
            </a:p>
            <a:p>
              <a:pPr eaLnBrk="1" hangingPunct="1"/>
              <a:r>
                <a:rPr lang="en-US" sz="1600" dirty="0">
                  <a:solidFill>
                    <a:srgbClr val="2D4655"/>
                  </a:solidFill>
                  <a:latin typeface="DaxlineOT-Light" pitchFamily="34" charset="0"/>
                </a:rPr>
                <a:t>next shift</a:t>
              </a:r>
            </a:p>
          </p:txBody>
        </p:sp>
      </p:grpSp>
      <p:grpSp>
        <p:nvGrpSpPr>
          <p:cNvPr id="145" name="Gruppieren 75">
            <a:extLst>
              <a:ext uri="{FF2B5EF4-FFF2-40B4-BE49-F238E27FC236}">
                <a16:creationId xmlns:a16="http://schemas.microsoft.com/office/drawing/2014/main" id="{936CD321-D99E-4E90-8793-0A480F2EA4E4}"/>
              </a:ext>
            </a:extLst>
          </p:cNvPr>
          <p:cNvGrpSpPr>
            <a:grpSpLocks/>
          </p:cNvGrpSpPr>
          <p:nvPr/>
        </p:nvGrpSpPr>
        <p:grpSpPr bwMode="auto">
          <a:xfrm>
            <a:off x="2959100" y="5257400"/>
            <a:ext cx="2305048" cy="584775"/>
            <a:chOff x="1835696" y="5301207"/>
            <a:chExt cx="2304256" cy="583765"/>
          </a:xfrm>
        </p:grpSpPr>
        <p:sp>
          <p:nvSpPr>
            <p:cNvPr id="146" name="Rechteck 74">
              <a:extLst>
                <a:ext uri="{FF2B5EF4-FFF2-40B4-BE49-F238E27FC236}">
                  <a16:creationId xmlns:a16="http://schemas.microsoft.com/office/drawing/2014/main" id="{C6B26812-A6F7-4353-B4D3-C64C3751E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5696" y="5301208"/>
              <a:ext cx="2304256" cy="576064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2D4655"/>
                </a:solidFill>
                <a:latin typeface="DaxlineOT-Light" pitchFamily="34" charset="0"/>
              </a:endParaRPr>
            </a:p>
          </p:txBody>
        </p:sp>
        <p:sp>
          <p:nvSpPr>
            <p:cNvPr id="148" name="Textfeld 35">
              <a:extLst>
                <a:ext uri="{FF2B5EF4-FFF2-40B4-BE49-F238E27FC236}">
                  <a16:creationId xmlns:a16="http://schemas.microsoft.com/office/drawing/2014/main" id="{7F5F53F8-D8D2-45DF-8F95-9B823AEEA2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89416" y="5301207"/>
              <a:ext cx="1950536" cy="583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600" dirty="0">
                  <a:solidFill>
                    <a:srgbClr val="2D4655"/>
                  </a:solidFill>
                  <a:latin typeface="DaxlineOT-Light" pitchFamily="34" charset="0"/>
                </a:rPr>
                <a:t>Instructions for all shifts</a:t>
              </a:r>
            </a:p>
          </p:txBody>
        </p:sp>
      </p:grpSp>
      <p:pic>
        <p:nvPicPr>
          <p:cNvPr id="149" name="Picture 64">
            <a:extLst>
              <a:ext uri="{FF2B5EF4-FFF2-40B4-BE49-F238E27FC236}">
                <a16:creationId xmlns:a16="http://schemas.microsoft.com/office/drawing/2014/main" id="{0C130027-84DA-4955-B152-AFDD513922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1512640"/>
            <a:ext cx="69373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" name="Picture 66" descr="C:\Users\ae\Downloads\IconExperience_V-Collection\iconex_v_bundle_png\iconexperience\v_collections_png\objects_people_industries\256x256\plain\teacher.png">
            <a:extLst>
              <a:ext uri="{FF2B5EF4-FFF2-40B4-BE49-F238E27FC236}">
                <a16:creationId xmlns:a16="http://schemas.microsoft.com/office/drawing/2014/main" id="{6E4D9F15-DA95-498C-94E8-49FE98766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963" y="4609703"/>
            <a:ext cx="690562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" name="Picture 150">
            <a:extLst>
              <a:ext uri="{FF2B5EF4-FFF2-40B4-BE49-F238E27FC236}">
                <a16:creationId xmlns:a16="http://schemas.microsoft.com/office/drawing/2014/main" id="{2CFA10B4-8C62-4F0D-BC91-A616F564055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33604" y="2291774"/>
            <a:ext cx="200053" cy="220002"/>
          </a:xfrm>
          <a:prstGeom prst="rect">
            <a:avLst/>
          </a:prstGeom>
        </p:spPr>
      </p:pic>
      <p:pic>
        <p:nvPicPr>
          <p:cNvPr id="52" name="Grafik 62">
            <a:extLst>
              <a:ext uri="{FF2B5EF4-FFF2-40B4-BE49-F238E27FC236}">
                <a16:creationId xmlns:a16="http://schemas.microsoft.com/office/drawing/2014/main" id="{82625392-BB53-4B50-899C-360EF5A2EC3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683" y="5377194"/>
            <a:ext cx="350163" cy="350163"/>
          </a:xfrm>
          <a:prstGeom prst="rect">
            <a:avLst/>
          </a:prstGeom>
        </p:spPr>
      </p:pic>
      <p:pic>
        <p:nvPicPr>
          <p:cNvPr id="53" name="Grafik 64">
            <a:extLst>
              <a:ext uri="{FF2B5EF4-FFF2-40B4-BE49-F238E27FC236}">
                <a16:creationId xmlns:a16="http://schemas.microsoft.com/office/drawing/2014/main" id="{DD862AF3-2087-4FC2-8CBB-A802E87EE65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663" y="3811015"/>
            <a:ext cx="422552" cy="4225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D8E972B-1219-4A9C-B359-96E2E131C24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209" y="2178221"/>
            <a:ext cx="414018" cy="438019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0AF9A0C-3BCC-426E-8A9C-7D029E0A8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10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672827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bgerundetes Rechteck 18"/>
          <p:cNvSpPr/>
          <p:nvPr/>
        </p:nvSpPr>
        <p:spPr>
          <a:xfrm>
            <a:off x="7705740" y="3838951"/>
            <a:ext cx="3949966" cy="107830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solidFill>
                <a:prstClr val="white"/>
              </a:solidFill>
            </a:endParaRPr>
          </a:p>
          <a:p>
            <a:pPr algn="r"/>
            <a:endParaRPr lang="en-US" dirty="0">
              <a:solidFill>
                <a:prstClr val="white"/>
              </a:solidFill>
            </a:endParaRPr>
          </a:p>
          <a:p>
            <a:pPr algn="r"/>
            <a:r>
              <a:rPr lang="en-US" dirty="0">
                <a:solidFill>
                  <a:prstClr val="white"/>
                </a:solidFill>
              </a:rPr>
              <a:t>Shift B</a:t>
            </a:r>
          </a:p>
        </p:txBody>
      </p:sp>
      <p:sp>
        <p:nvSpPr>
          <p:cNvPr id="18" name="Abgerundetes Rechteck 17"/>
          <p:cNvSpPr/>
          <p:nvPr/>
        </p:nvSpPr>
        <p:spPr>
          <a:xfrm>
            <a:off x="595223" y="2225973"/>
            <a:ext cx="7415317" cy="107830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prstClr val="white"/>
              </a:solidFill>
            </a:endParaRPr>
          </a:p>
          <a:p>
            <a:endParaRPr lang="en-US" dirty="0">
              <a:solidFill>
                <a:prstClr val="white"/>
              </a:solidFill>
            </a:endParaRPr>
          </a:p>
          <a:p>
            <a:r>
              <a:rPr lang="en-US" dirty="0">
                <a:solidFill>
                  <a:prstClr val="white"/>
                </a:solidFill>
              </a:rPr>
              <a:t>Shift A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 for Shift Transfer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1488536" y="1677195"/>
          <a:ext cx="9156456" cy="3667802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5086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6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6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6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6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69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69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69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69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69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69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69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869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69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0869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08692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08692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508692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298763">
                <a:tc>
                  <a:txBody>
                    <a:bodyPr/>
                    <a:lstStyle/>
                    <a:p>
                      <a:r>
                        <a:rPr lang="en-US" sz="1000" dirty="0"/>
                        <a:t>8.00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175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72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Textfeld 12"/>
          <p:cNvSpPr txBox="1"/>
          <p:nvPr/>
        </p:nvSpPr>
        <p:spPr>
          <a:xfrm>
            <a:off x="2435064" y="2310199"/>
            <a:ext cx="1520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Shift presence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553152" y="2275344"/>
            <a:ext cx="3094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Add “Handover” at end of shift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8193137" y="4082911"/>
            <a:ext cx="1746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Sign “Handover”</a:t>
            </a:r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47" y="2356715"/>
            <a:ext cx="406518" cy="482030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0985" y="3934408"/>
            <a:ext cx="438803" cy="517788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0F35B1B5-18E9-4D44-8444-802968997E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0723" y="637320"/>
            <a:ext cx="911077" cy="612131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AC45F62A-0392-4DD2-B516-D8E062A020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801" y="2346790"/>
            <a:ext cx="322888" cy="322888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EE416ADF-02CD-4A88-AA1D-5403A6B0B7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804" y="2780513"/>
            <a:ext cx="322888" cy="322888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F3106742-59A9-4C4E-A334-5079A98B21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251" y="2787304"/>
            <a:ext cx="322888" cy="322888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15F03F1D-8907-4FD7-A3C5-CF655687BE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31" y="2798970"/>
            <a:ext cx="322888" cy="322888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F796E586-DA77-4932-85C0-314B56D1AF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040" y="2356715"/>
            <a:ext cx="322888" cy="322888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7A39CBF-8B66-4AE9-9E96-35A2FF5B66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193" y="2588329"/>
            <a:ext cx="316832" cy="316832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62E519E2-8C60-4C6C-914D-F17BA6F681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8551" y="4105744"/>
            <a:ext cx="323667" cy="323667"/>
          </a:xfrm>
          <a:prstGeom prst="rect">
            <a:avLst/>
          </a:prstGeom>
        </p:spPr>
      </p:pic>
      <p:sp>
        <p:nvSpPr>
          <p:cNvPr id="24" name="Textfeld 12">
            <a:extLst>
              <a:ext uri="{FF2B5EF4-FFF2-40B4-BE49-F238E27FC236}">
                <a16:creationId xmlns:a16="http://schemas.microsoft.com/office/drawing/2014/main" id="{7AB51F5D-D285-4FC8-86BB-058752CC0563}"/>
              </a:ext>
            </a:extLst>
          </p:cNvPr>
          <p:cNvSpPr txBox="1"/>
          <p:nvPr/>
        </p:nvSpPr>
        <p:spPr>
          <a:xfrm>
            <a:off x="2827989" y="2730526"/>
            <a:ext cx="717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Break</a:t>
            </a:r>
          </a:p>
          <a:p>
            <a:r>
              <a:rPr lang="en-US" dirty="0">
                <a:solidFill>
                  <a:srgbClr val="000000"/>
                </a:solidFill>
              </a:rPr>
              <a:t>down</a:t>
            </a:r>
          </a:p>
        </p:txBody>
      </p:sp>
      <p:sp>
        <p:nvSpPr>
          <p:cNvPr id="25" name="Textfeld 12">
            <a:extLst>
              <a:ext uri="{FF2B5EF4-FFF2-40B4-BE49-F238E27FC236}">
                <a16:creationId xmlns:a16="http://schemas.microsoft.com/office/drawing/2014/main" id="{0273A614-B2A9-404D-897E-4195B1044E03}"/>
              </a:ext>
            </a:extLst>
          </p:cNvPr>
          <p:cNvSpPr txBox="1"/>
          <p:nvPr/>
        </p:nvSpPr>
        <p:spPr>
          <a:xfrm>
            <a:off x="3983839" y="2734071"/>
            <a:ext cx="10986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Execution</a:t>
            </a:r>
          </a:p>
          <a:p>
            <a:r>
              <a:rPr lang="en-US" dirty="0">
                <a:solidFill>
                  <a:srgbClr val="000000"/>
                </a:solidFill>
              </a:rPr>
              <a:t>note</a:t>
            </a:r>
          </a:p>
        </p:txBody>
      </p:sp>
      <p:sp>
        <p:nvSpPr>
          <p:cNvPr id="28" name="Textfeld 12">
            <a:extLst>
              <a:ext uri="{FF2B5EF4-FFF2-40B4-BE49-F238E27FC236}">
                <a16:creationId xmlns:a16="http://schemas.microsoft.com/office/drawing/2014/main" id="{F8EEA01A-023E-4E25-B448-777AF6397AE2}"/>
              </a:ext>
            </a:extLst>
          </p:cNvPr>
          <p:cNvSpPr txBox="1"/>
          <p:nvPr/>
        </p:nvSpPr>
        <p:spPr>
          <a:xfrm>
            <a:off x="5478131" y="2718519"/>
            <a:ext cx="8595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Quality</a:t>
            </a:r>
          </a:p>
          <a:p>
            <a:r>
              <a:rPr lang="en-US" dirty="0">
                <a:solidFill>
                  <a:srgbClr val="000000"/>
                </a:solidFill>
              </a:rPr>
              <a:t>note</a:t>
            </a:r>
          </a:p>
        </p:txBody>
      </p:sp>
      <p:sp>
        <p:nvSpPr>
          <p:cNvPr id="34" name="Textfeld 12">
            <a:extLst>
              <a:ext uri="{FF2B5EF4-FFF2-40B4-BE49-F238E27FC236}">
                <a16:creationId xmlns:a16="http://schemas.microsoft.com/office/drawing/2014/main" id="{84C18ACA-D21D-4302-A9CC-32BDF8885693}"/>
              </a:ext>
            </a:extLst>
          </p:cNvPr>
          <p:cNvSpPr txBox="1"/>
          <p:nvPr/>
        </p:nvSpPr>
        <p:spPr>
          <a:xfrm>
            <a:off x="6509857" y="2310199"/>
            <a:ext cx="759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Safety</a:t>
            </a:r>
          </a:p>
          <a:p>
            <a:r>
              <a:rPr lang="en-US" dirty="0">
                <a:solidFill>
                  <a:srgbClr val="000000"/>
                </a:solidFill>
              </a:rPr>
              <a:t>event</a:t>
            </a:r>
          </a:p>
        </p:txBody>
      </p:sp>
      <p:sp>
        <p:nvSpPr>
          <p:cNvPr id="35" name="Textfeld 12">
            <a:extLst>
              <a:ext uri="{FF2B5EF4-FFF2-40B4-BE49-F238E27FC236}">
                <a16:creationId xmlns:a16="http://schemas.microsoft.com/office/drawing/2014/main" id="{EC589DD7-AE54-4838-AAD0-66E884BE4930}"/>
              </a:ext>
            </a:extLst>
          </p:cNvPr>
          <p:cNvSpPr txBox="1"/>
          <p:nvPr/>
        </p:nvSpPr>
        <p:spPr>
          <a:xfrm>
            <a:off x="9179625" y="4489121"/>
            <a:ext cx="1520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Shift presence</a:t>
            </a:r>
          </a:p>
        </p:txBody>
      </p:sp>
      <p:pic>
        <p:nvPicPr>
          <p:cNvPr id="36" name="Grafik 8">
            <a:extLst>
              <a:ext uri="{FF2B5EF4-FFF2-40B4-BE49-F238E27FC236}">
                <a16:creationId xmlns:a16="http://schemas.microsoft.com/office/drawing/2014/main" id="{28143C50-A150-44BB-9001-A2B36871CD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4362" y="4525712"/>
            <a:ext cx="322888" cy="322888"/>
          </a:xfrm>
          <a:prstGeom prst="rect">
            <a:avLst/>
          </a:prstGeom>
        </p:spPr>
      </p:pic>
      <p:pic>
        <p:nvPicPr>
          <p:cNvPr id="37" name="Grafik 31">
            <a:extLst>
              <a:ext uri="{FF2B5EF4-FFF2-40B4-BE49-F238E27FC236}">
                <a16:creationId xmlns:a16="http://schemas.microsoft.com/office/drawing/2014/main" id="{F47707BC-6548-4362-AA22-C9A99ADFD6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183" y="4188083"/>
            <a:ext cx="322888" cy="322888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B6DC5E7-5E89-491D-B340-71E24286B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11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206175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1B3073C-8304-4C38-8751-5747676FAA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3600" dirty="0"/>
              <a:t>Login </a:t>
            </a:r>
            <a:r>
              <a:rPr lang="de-DE" sz="3600" dirty="0" err="1"/>
              <a:t>to</a:t>
            </a:r>
            <a:r>
              <a:rPr lang="de-DE" sz="3600" dirty="0"/>
              <a:t> Shiftconnector®</a:t>
            </a:r>
            <a:endParaRPr lang="en-GB" sz="36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D016AA3-AB63-4944-9BD0-5D7B50C03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140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380FB8-8CE2-4D60-BE79-3C6645CC1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763" y="243281"/>
            <a:ext cx="4977976" cy="1051454"/>
          </a:xfrm>
        </p:spPr>
        <p:txBody>
          <a:bodyPr>
            <a:normAutofit/>
          </a:bodyPr>
          <a:lstStyle/>
          <a:p>
            <a:r>
              <a:rPr lang="de-DE" dirty="0"/>
              <a:t>Login</a:t>
            </a:r>
            <a:endParaRPr lang="en-GB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17CD6F3-5F61-473D-82FC-45D9C8E622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38819" y="1618989"/>
            <a:ext cx="3620021" cy="3620021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87DF66A-6C35-48BC-BAF3-854611C93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3728" y="1809286"/>
            <a:ext cx="5989850" cy="3639289"/>
          </a:xfrm>
        </p:spPr>
        <p:txBody>
          <a:bodyPr anchor="ctr">
            <a:normAutofit/>
          </a:bodyPr>
          <a:lstStyle/>
          <a:p>
            <a:r>
              <a:rPr lang="de-DE" sz="2600" dirty="0"/>
              <a:t>URL: </a:t>
            </a:r>
            <a:br>
              <a:rPr lang="de-DE" sz="2600" dirty="0"/>
            </a:br>
            <a:r>
              <a:rPr lang="de-DE" sz="2600" b="1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http://servername/shiftconnector</a:t>
            </a:r>
            <a:endParaRPr lang="de-DE" sz="2600" b="1" u="sng" dirty="0"/>
          </a:p>
          <a:p>
            <a:r>
              <a:rPr lang="de-DE" sz="2600" dirty="0"/>
              <a:t>Username: </a:t>
            </a:r>
            <a:r>
              <a:rPr lang="de-DE" sz="2600" b="1" dirty="0"/>
              <a:t>USERNAME</a:t>
            </a:r>
          </a:p>
          <a:p>
            <a:r>
              <a:rPr lang="de-DE" sz="2600" dirty="0"/>
              <a:t>Password: </a:t>
            </a:r>
            <a:r>
              <a:rPr lang="de-DE" sz="2600" b="1" dirty="0"/>
              <a:t>PASSWORD</a:t>
            </a:r>
            <a:endParaRPr lang="de-DE" sz="26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4431FA9-31DF-473E-9240-C3230271E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13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2101470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DE98B8F-1CCE-47C1-90CD-05E3B3191B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3600" dirty="0"/>
              <a:t>Use </a:t>
            </a:r>
            <a:r>
              <a:rPr lang="de-DE" sz="3600" dirty="0" err="1"/>
              <a:t>of</a:t>
            </a:r>
            <a:r>
              <a:rPr lang="de-DE" sz="3600" dirty="0"/>
              <a:t> </a:t>
            </a:r>
            <a:r>
              <a:rPr lang="de-DE" sz="3600" dirty="0" err="1"/>
              <a:t>the</a:t>
            </a:r>
            <a:r>
              <a:rPr lang="de-DE" sz="3600" dirty="0"/>
              <a:t> Software</a:t>
            </a:r>
            <a:endParaRPr lang="en-GB" sz="36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20D5496-B88F-41CF-A8CF-07B8A149D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519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BF3B5C00-5A39-4439-A3FE-548000F0E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941557"/>
            <a:ext cx="7943034" cy="285273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A customer audit will take place next week on Wednesday. You want to inform all employees. How do you proceed?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3BDBF6C-683E-4139-A41A-06910561B5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177717"/>
            <a:ext cx="7200000" cy="741014"/>
          </a:xfrm>
        </p:spPr>
        <p:txBody>
          <a:bodyPr>
            <a:normAutofit fontScale="92500" lnSpcReduction="20000"/>
          </a:bodyPr>
          <a:lstStyle/>
          <a:p>
            <a:endParaRPr lang="de-DE" sz="2000" dirty="0"/>
          </a:p>
          <a:p>
            <a:r>
              <a:rPr lang="en-GB" sz="2200" dirty="0"/>
              <a:t>Function of the </a:t>
            </a:r>
            <a:r>
              <a:rPr lang="en-GB" sz="2200" dirty="0" err="1"/>
              <a:t>Infoboard</a:t>
            </a:r>
            <a:r>
              <a:rPr lang="en-GB" sz="2200" dirty="0"/>
              <a:t> and Navigation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1923696-CC0D-4EA0-828D-A657B4D1B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5456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B1C1DA-2203-47FD-A9B2-528129E09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Create </a:t>
            </a:r>
            <a:r>
              <a:rPr lang="en-GB" dirty="0" err="1"/>
              <a:t>Infoboard</a:t>
            </a:r>
            <a:r>
              <a:rPr lang="en-GB"/>
              <a:t> Entry</a:t>
            </a:r>
            <a:endParaRPr lang="en-GB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E574D18-0DBC-4235-944F-F731FE595D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758"/>
          <a:stretch/>
        </p:blipFill>
        <p:spPr>
          <a:xfrm>
            <a:off x="1689857" y="1555501"/>
            <a:ext cx="8812286" cy="442254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13A99ED-36FC-460C-BEE0-9AD6FE2B9016}"/>
              </a:ext>
            </a:extLst>
          </p:cNvPr>
          <p:cNvSpPr txBox="1"/>
          <p:nvPr/>
        </p:nvSpPr>
        <p:spPr>
          <a:xfrm>
            <a:off x="4259371" y="2709192"/>
            <a:ext cx="397824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D4655"/>
                </a:solidFill>
              </a:rPr>
              <a:t>Fill in mandatory fields, select icon if necessary and save.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9E53D13-439E-4CBF-8DE4-0E6100939D79}"/>
              </a:ext>
            </a:extLst>
          </p:cNvPr>
          <p:cNvCxnSpPr>
            <a:cxnSpLocks/>
          </p:cNvCxnSpPr>
          <p:nvPr/>
        </p:nvCxnSpPr>
        <p:spPr>
          <a:xfrm>
            <a:off x="5397616" y="3351365"/>
            <a:ext cx="105562" cy="9857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7FCA870-3CD9-4C84-89B6-4D274553C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16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6541994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936D6-C1F4-436D-A833-E1FB27E63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Create </a:t>
            </a:r>
            <a:r>
              <a:rPr lang="en-GB" dirty="0" err="1"/>
              <a:t>Infoboard</a:t>
            </a:r>
            <a:r>
              <a:rPr lang="en-GB" dirty="0"/>
              <a:t> Entry - Result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00084-BEC9-4137-B1AB-043BF9B37E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311941"/>
            <a:ext cx="10515600" cy="12019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This entry disappears automatically from the view after the display time has elapsed.</a:t>
            </a:r>
          </a:p>
          <a:p>
            <a:pPr marL="0" indent="0">
              <a:buNone/>
            </a:pPr>
            <a:endParaRPr lang="en-DE" sz="24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5C0CF70-0034-4667-8F95-4726F075A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211" y="1925786"/>
            <a:ext cx="11499577" cy="1882303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517C91-6348-4C39-9DBD-0622F5818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17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692444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80BB46-413C-4486-83F7-71F866FD8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Exercise</a:t>
            </a:r>
            <a:endParaRPr lang="en-GB" dirty="0"/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F5CCCA1B-62F1-4F28-9984-44FC2B833A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2323588"/>
              </p:ext>
            </p:extLst>
          </p:nvPr>
        </p:nvGraphicFramePr>
        <p:xfrm>
          <a:off x="772357" y="1825625"/>
          <a:ext cx="10581443" cy="11125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13961">
                  <a:extLst>
                    <a:ext uri="{9D8B030D-6E8A-4147-A177-3AD203B41FA5}">
                      <a16:colId xmlns:a16="http://schemas.microsoft.com/office/drawing/2014/main" val="293559965"/>
                    </a:ext>
                  </a:extLst>
                </a:gridCol>
                <a:gridCol w="8767482">
                  <a:extLst>
                    <a:ext uri="{9D8B030D-6E8A-4147-A177-3AD203B41FA5}">
                      <a16:colId xmlns:a16="http://schemas.microsoft.com/office/drawing/2014/main" val="39168033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b="0" dirty="0" err="1">
                          <a:solidFill>
                            <a:srgbClr val="2D4655"/>
                          </a:solidFill>
                        </a:rPr>
                        <a:t>From</a:t>
                      </a:r>
                      <a:r>
                        <a:rPr lang="de-DE" sz="1600" b="0" dirty="0">
                          <a:solidFill>
                            <a:srgbClr val="2D4655"/>
                          </a:solidFill>
                        </a:rPr>
                        <a:t>:</a:t>
                      </a:r>
                      <a:endParaRPr lang="en-GB" sz="1600" b="0" dirty="0">
                        <a:solidFill>
                          <a:srgbClr val="2D4655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>
                          <a:solidFill>
                            <a:sysClr val="windowText" lastClr="000000"/>
                          </a:solidFill>
                          <a:hlinkClick r:id="rId2"/>
                        </a:rPr>
                        <a:t>sarah.freier@company.com</a:t>
                      </a:r>
                      <a:endParaRPr lang="de-DE" sz="16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794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err="1">
                          <a:solidFill>
                            <a:srgbClr val="2D4655"/>
                          </a:solidFill>
                        </a:rPr>
                        <a:t>To</a:t>
                      </a:r>
                      <a:r>
                        <a:rPr lang="de-DE" sz="1600" dirty="0">
                          <a:solidFill>
                            <a:srgbClr val="2D4655"/>
                          </a:solidFill>
                        </a:rPr>
                        <a:t>:</a:t>
                      </a:r>
                      <a:endParaRPr lang="en-GB" sz="1600" dirty="0">
                        <a:solidFill>
                          <a:srgbClr val="2D4655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>
                          <a:solidFill>
                            <a:sysClr val="windowText" lastClr="000000"/>
                          </a:solidFill>
                          <a:hlinkClick r:id="rId3"/>
                        </a:rPr>
                        <a:t>stefan.schreiber@company.com</a:t>
                      </a:r>
                      <a:endParaRPr lang="en-GB" sz="16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7145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err="1">
                          <a:solidFill>
                            <a:srgbClr val="2D4655"/>
                          </a:solidFill>
                        </a:rPr>
                        <a:t>Subject</a:t>
                      </a:r>
                      <a:r>
                        <a:rPr lang="de-DE" sz="1600" dirty="0">
                          <a:solidFill>
                            <a:srgbClr val="2D4655"/>
                          </a:solidFill>
                        </a:rPr>
                        <a:t>:</a:t>
                      </a:r>
                      <a:endParaRPr lang="en-GB" sz="1600" dirty="0">
                        <a:solidFill>
                          <a:srgbClr val="2D4655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>
                          <a:solidFill>
                            <a:srgbClr val="2D4655"/>
                          </a:solidFill>
                        </a:rPr>
                        <a:t>Customer </a:t>
                      </a:r>
                      <a:r>
                        <a:rPr lang="de-DE" sz="1600" b="0" dirty="0" err="1">
                          <a:solidFill>
                            <a:srgbClr val="2D4655"/>
                          </a:solidFill>
                        </a:rPr>
                        <a:t>audit</a:t>
                      </a:r>
                      <a:endParaRPr lang="en-GB" sz="1600" b="0" dirty="0">
                        <a:solidFill>
                          <a:srgbClr val="2D465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680874"/>
                  </a:ext>
                </a:extLst>
              </a:tr>
            </a:tbl>
          </a:graphicData>
        </a:graphic>
      </p:graphicFrame>
      <p:sp>
        <p:nvSpPr>
          <p:cNvPr id="9" name="Textfeld 8">
            <a:extLst>
              <a:ext uri="{FF2B5EF4-FFF2-40B4-BE49-F238E27FC236}">
                <a16:creationId xmlns:a16="http://schemas.microsoft.com/office/drawing/2014/main" id="{C700EF60-282A-4A77-A195-94D009936791}"/>
              </a:ext>
            </a:extLst>
          </p:cNvPr>
          <p:cNvSpPr txBox="1"/>
          <p:nvPr/>
        </p:nvSpPr>
        <p:spPr>
          <a:xfrm>
            <a:off x="838200" y="3071185"/>
            <a:ext cx="10515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>
                <a:solidFill>
                  <a:srgbClr val="2D4655"/>
                </a:solidFill>
              </a:rPr>
              <a:t>Hello Stefan,</a:t>
            </a:r>
          </a:p>
          <a:p>
            <a:endParaRPr lang="de-DE" dirty="0">
              <a:solidFill>
                <a:srgbClr val="2D4655"/>
              </a:solidFill>
            </a:endParaRPr>
          </a:p>
          <a:p>
            <a:r>
              <a:rPr lang="de-DE" dirty="0" err="1">
                <a:solidFill>
                  <a:srgbClr val="2D4655"/>
                </a:solidFill>
              </a:rPr>
              <a:t>next</a:t>
            </a:r>
            <a:r>
              <a:rPr lang="de-DE" dirty="0">
                <a:solidFill>
                  <a:srgbClr val="2D4655"/>
                </a:solidFill>
              </a:rPr>
              <a:t> Wednesday </a:t>
            </a:r>
            <a:r>
              <a:rPr lang="en-GB" dirty="0">
                <a:solidFill>
                  <a:srgbClr val="2D4655"/>
                </a:solidFill>
              </a:rPr>
              <a:t>a customer audit takes place around 12 o'clock</a:t>
            </a:r>
            <a:r>
              <a:rPr lang="de-DE" dirty="0">
                <a:solidFill>
                  <a:srgbClr val="2D4655"/>
                </a:solidFill>
              </a:rPr>
              <a:t>. </a:t>
            </a:r>
            <a:r>
              <a:rPr lang="en-GB" dirty="0">
                <a:solidFill>
                  <a:srgbClr val="2D4655"/>
                </a:solidFill>
              </a:rPr>
              <a:t>Could you please make an entry in the </a:t>
            </a:r>
            <a:r>
              <a:rPr lang="en-GB" dirty="0" err="1">
                <a:solidFill>
                  <a:srgbClr val="2D4655"/>
                </a:solidFill>
              </a:rPr>
              <a:t>Shiftconnector</a:t>
            </a:r>
            <a:r>
              <a:rPr lang="en-GB" dirty="0">
                <a:solidFill>
                  <a:srgbClr val="2D4655"/>
                </a:solidFill>
              </a:rPr>
              <a:t>, so that everyone knows about it as soon as possible?</a:t>
            </a:r>
          </a:p>
          <a:p>
            <a:endParaRPr lang="de-DE" dirty="0">
              <a:solidFill>
                <a:srgbClr val="2D4655"/>
              </a:solidFill>
            </a:endParaRPr>
          </a:p>
          <a:p>
            <a:r>
              <a:rPr lang="de-DE" dirty="0" err="1">
                <a:solidFill>
                  <a:srgbClr val="2D4655"/>
                </a:solidFill>
              </a:rPr>
              <a:t>Thank</a:t>
            </a:r>
            <a:r>
              <a:rPr lang="de-DE" dirty="0">
                <a:solidFill>
                  <a:srgbClr val="2D4655"/>
                </a:solidFill>
              </a:rPr>
              <a:t> </a:t>
            </a:r>
            <a:r>
              <a:rPr lang="de-DE" dirty="0" err="1">
                <a:solidFill>
                  <a:srgbClr val="2D4655"/>
                </a:solidFill>
              </a:rPr>
              <a:t>you</a:t>
            </a:r>
            <a:r>
              <a:rPr lang="de-DE" dirty="0">
                <a:solidFill>
                  <a:srgbClr val="2D4655"/>
                </a:solidFill>
              </a:rPr>
              <a:t> in </a:t>
            </a:r>
            <a:r>
              <a:rPr lang="de-DE" dirty="0" err="1">
                <a:solidFill>
                  <a:srgbClr val="2D4655"/>
                </a:solidFill>
              </a:rPr>
              <a:t>advance</a:t>
            </a:r>
            <a:endParaRPr lang="de-DE" dirty="0">
              <a:solidFill>
                <a:srgbClr val="2D4655"/>
              </a:solidFill>
            </a:endParaRPr>
          </a:p>
          <a:p>
            <a:r>
              <a:rPr lang="de-DE" dirty="0">
                <a:solidFill>
                  <a:srgbClr val="2D4655"/>
                </a:solidFill>
              </a:rPr>
              <a:t>Sarah Freier</a:t>
            </a:r>
          </a:p>
          <a:p>
            <a:endParaRPr lang="en-GB" dirty="0">
              <a:solidFill>
                <a:srgbClr val="2D4655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B92BDA8-9D37-4CFD-8970-075F75F9B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18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9703975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80BB46-413C-4486-83F7-71F866FD8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Solution</a:t>
            </a:r>
            <a:endParaRPr lang="en-GB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81F8E17A-653E-4014-A440-103E726AAE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5788" y="1540398"/>
            <a:ext cx="8760424" cy="4522639"/>
          </a:xfrm>
          <a:prstGeom prst="rect">
            <a:avLst/>
          </a:prstGeom>
        </p:spPr>
      </p:pic>
      <p:sp>
        <p:nvSpPr>
          <p:cNvPr id="10" name="Sprechblase: rechteckig 9">
            <a:extLst>
              <a:ext uri="{FF2B5EF4-FFF2-40B4-BE49-F238E27FC236}">
                <a16:creationId xmlns:a16="http://schemas.microsoft.com/office/drawing/2014/main" id="{3044CCF4-C22F-4763-9EA9-EF42B971A903}"/>
              </a:ext>
            </a:extLst>
          </p:cNvPr>
          <p:cNvSpPr/>
          <p:nvPr/>
        </p:nvSpPr>
        <p:spPr>
          <a:xfrm>
            <a:off x="2978092" y="1705168"/>
            <a:ext cx="1669409" cy="637563"/>
          </a:xfrm>
          <a:prstGeom prst="wedgeRectCallout">
            <a:avLst>
              <a:gd name="adj1" fmla="val -78269"/>
              <a:gd name="adj2" fmla="val -22348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2D4655"/>
                </a:solidFill>
              </a:rPr>
              <a:t>Create new entry</a:t>
            </a:r>
          </a:p>
        </p:txBody>
      </p:sp>
      <p:sp>
        <p:nvSpPr>
          <p:cNvPr id="11" name="Sprechblase: rechteckig 10">
            <a:extLst>
              <a:ext uri="{FF2B5EF4-FFF2-40B4-BE49-F238E27FC236}">
                <a16:creationId xmlns:a16="http://schemas.microsoft.com/office/drawing/2014/main" id="{DD4E368D-DBA5-4742-95F3-4656098A6A29}"/>
              </a:ext>
            </a:extLst>
          </p:cNvPr>
          <p:cNvSpPr/>
          <p:nvPr/>
        </p:nvSpPr>
        <p:spPr>
          <a:xfrm>
            <a:off x="2508308" y="3335079"/>
            <a:ext cx="2239861" cy="933275"/>
          </a:xfrm>
          <a:prstGeom prst="wedgeRectCallout">
            <a:avLst>
              <a:gd name="adj1" fmla="val -21206"/>
              <a:gd name="adj2" fmla="val 75658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2D4655"/>
                </a:solidFill>
              </a:rPr>
              <a:t>Describe what has been given or what is pending</a:t>
            </a:r>
          </a:p>
        </p:txBody>
      </p:sp>
      <p:sp>
        <p:nvSpPr>
          <p:cNvPr id="12" name="Sprechblase: rechteckig 11">
            <a:extLst>
              <a:ext uri="{FF2B5EF4-FFF2-40B4-BE49-F238E27FC236}">
                <a16:creationId xmlns:a16="http://schemas.microsoft.com/office/drawing/2014/main" id="{B53B411F-1D64-45F0-9F54-AEF31CF61385}"/>
              </a:ext>
            </a:extLst>
          </p:cNvPr>
          <p:cNvSpPr/>
          <p:nvPr/>
        </p:nvSpPr>
        <p:spPr>
          <a:xfrm>
            <a:off x="6496573" y="3429000"/>
            <a:ext cx="2114027" cy="864066"/>
          </a:xfrm>
          <a:prstGeom prst="wedgeRectCallout">
            <a:avLst>
              <a:gd name="adj1" fmla="val -26785"/>
              <a:gd name="adj2" fmla="val 75658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2D4655"/>
                </a:solidFill>
              </a:rPr>
              <a:t>Set date when the entry should be visible</a:t>
            </a:r>
          </a:p>
        </p:txBody>
      </p:sp>
      <p:sp>
        <p:nvSpPr>
          <p:cNvPr id="13" name="Sprechblase: rechteckig 12">
            <a:extLst>
              <a:ext uri="{FF2B5EF4-FFF2-40B4-BE49-F238E27FC236}">
                <a16:creationId xmlns:a16="http://schemas.microsoft.com/office/drawing/2014/main" id="{238CD6DD-EB92-4721-84DE-E658FB91435F}"/>
              </a:ext>
            </a:extLst>
          </p:cNvPr>
          <p:cNvSpPr/>
          <p:nvPr/>
        </p:nvSpPr>
        <p:spPr>
          <a:xfrm>
            <a:off x="10491241" y="3821425"/>
            <a:ext cx="1656127" cy="930938"/>
          </a:xfrm>
          <a:prstGeom prst="wedgeRectCallout">
            <a:avLst>
              <a:gd name="adj1" fmla="val -50213"/>
              <a:gd name="adj2" fmla="val 94758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2D4655"/>
                </a:solidFill>
              </a:rPr>
              <a:t>Select the appropriate icon to view it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E2737C-4A0E-469E-87E2-783DEB8A2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19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60560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10E3CD2-1DE6-406A-A3AE-C001DE4DA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F838387-A80E-4165-90E0-40C1DAF8B4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/>
              <a:t>Organizational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General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Shiftconnector</a:t>
            </a:r>
            <a:r>
              <a:rPr lang="de-DE" dirty="0"/>
              <a:t>®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Login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Shiftconnector</a:t>
            </a:r>
            <a:r>
              <a:rPr lang="de-DE" dirty="0"/>
              <a:t>®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Use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software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18F0B4A-1259-483B-A8D6-6BC6DE06C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2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2817629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80BB46-413C-4486-83F7-71F866FD8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Solution</a:t>
            </a:r>
            <a:endParaRPr lang="en-GB" dirty="0"/>
          </a:p>
        </p:txBody>
      </p:sp>
      <p:pic>
        <p:nvPicPr>
          <p:cNvPr id="3" name="Inhaltsplatzhalter 2">
            <a:extLst>
              <a:ext uri="{FF2B5EF4-FFF2-40B4-BE49-F238E27FC236}">
                <a16:creationId xmlns:a16="http://schemas.microsoft.com/office/drawing/2014/main" id="{175C17AE-BE8A-4FF2-BFC8-4B3C96B700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401072"/>
            <a:ext cx="10515600" cy="2517819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A4BCE3D-BBEB-4968-BA71-09685F9FF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20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8035487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540EDE79-FAFE-4855-94E8-23482F6D1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A pump in your system is defective. What do you have to do to document this?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417836A-5F53-417E-B797-6C11043FE6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069501"/>
            <a:ext cx="7200000" cy="781736"/>
          </a:xfrm>
        </p:spPr>
        <p:txBody>
          <a:bodyPr>
            <a:noAutofit/>
          </a:bodyPr>
          <a:lstStyle/>
          <a:p>
            <a:pPr>
              <a:lnSpc>
                <a:spcPct val="300000"/>
              </a:lnSpc>
            </a:pPr>
            <a:r>
              <a:rPr lang="en-GB" sz="2000" dirty="0"/>
              <a:t>Creation of a events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FE6581A-9F2B-48AB-898C-82026B833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66324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DC8AB1-FC01-4666-AB05-F9150CC3D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Create events</a:t>
            </a: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D5CD5977-03E8-4641-A93B-5DF7E72519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9663" y="1599228"/>
            <a:ext cx="8952674" cy="4331789"/>
          </a:xfrm>
          <a:prstGeom prst="rect">
            <a:avLst/>
          </a:prstGeom>
        </p:spPr>
      </p:pic>
      <p:sp>
        <p:nvSpPr>
          <p:cNvPr id="8" name="Sprechblase: rechteckig 7">
            <a:extLst>
              <a:ext uri="{FF2B5EF4-FFF2-40B4-BE49-F238E27FC236}">
                <a16:creationId xmlns:a16="http://schemas.microsoft.com/office/drawing/2014/main" id="{5D2581C4-6BF2-45E0-A43D-2E12FF757D07}"/>
              </a:ext>
            </a:extLst>
          </p:cNvPr>
          <p:cNvSpPr/>
          <p:nvPr/>
        </p:nvSpPr>
        <p:spPr>
          <a:xfrm>
            <a:off x="3905089" y="3259094"/>
            <a:ext cx="2190911" cy="1012055"/>
          </a:xfrm>
          <a:prstGeom prst="wedgeRectCallout">
            <a:avLst>
              <a:gd name="adj1" fmla="val -12363"/>
              <a:gd name="adj2" fmla="val 102416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2D4655"/>
                </a:solidFill>
              </a:rPr>
              <a:t>Selection of the appropriate technical location</a:t>
            </a:r>
          </a:p>
        </p:txBody>
      </p:sp>
      <p:sp>
        <p:nvSpPr>
          <p:cNvPr id="9" name="Sprechblase: rechteckig 8">
            <a:extLst>
              <a:ext uri="{FF2B5EF4-FFF2-40B4-BE49-F238E27FC236}">
                <a16:creationId xmlns:a16="http://schemas.microsoft.com/office/drawing/2014/main" id="{A8D6A4D6-1A44-4C20-895E-D00334544D56}"/>
              </a:ext>
            </a:extLst>
          </p:cNvPr>
          <p:cNvSpPr/>
          <p:nvPr/>
        </p:nvSpPr>
        <p:spPr>
          <a:xfrm>
            <a:off x="7895061" y="3161432"/>
            <a:ext cx="2290846" cy="1012055"/>
          </a:xfrm>
          <a:prstGeom prst="wedgeRectCallout">
            <a:avLst>
              <a:gd name="adj1" fmla="val -52832"/>
              <a:gd name="adj2" fmla="val 87883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2D4655"/>
                </a:solidFill>
              </a:rPr>
              <a:t>Indication of priority and description of the incident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04D73A0-3D82-4041-A22A-282D6B888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22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4571379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6EA6FE-5012-4B78-91E1-AE70B6BFF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Create events - Result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C71FA992-98A0-400C-AAB5-7A9807C4F4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0025" y="2763399"/>
            <a:ext cx="11631950" cy="1565320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B8E039-0F88-4A9C-B4C1-FAB6D8990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23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7912392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E2280B-8C2A-42CA-970D-18384A48E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Exercise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86194B-9228-41C9-9B7F-FAB214469F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24239" cy="3668726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sz="2400" dirty="0"/>
              <a:t>During your daily tour you will notice a puddle on the ground next to a line. If you check where the water comes from, you will notice a leak in a pump. You now want to document this event in the </a:t>
            </a:r>
            <a:r>
              <a:rPr lang="en-GB" sz="2400" dirty="0" err="1"/>
              <a:t>Shiftconnector</a:t>
            </a:r>
            <a:r>
              <a:rPr lang="en-GB" sz="2400" dirty="0"/>
              <a:t>®.</a:t>
            </a:r>
          </a:p>
        </p:txBody>
      </p:sp>
      <p:pic>
        <p:nvPicPr>
          <p:cNvPr id="2050" name="Picture 2" descr="Bildergebnis fÃ¼r leaking pump">
            <a:extLst>
              <a:ext uri="{FF2B5EF4-FFF2-40B4-BE49-F238E27FC236}">
                <a16:creationId xmlns:a16="http://schemas.microsoft.com/office/drawing/2014/main" id="{AC4C4767-44D0-4F96-AC04-B3373E6ACC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438" y="1825625"/>
            <a:ext cx="4491361" cy="2526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587227B-30F9-419F-B01E-22EE36BB1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24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9408067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80BB46-413C-4486-83F7-71F866FD8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Solution</a:t>
            </a:r>
            <a:endParaRPr lang="en-GB" dirty="0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62F18FFC-D0FE-4EF4-945A-000D87B700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1495" y="1521655"/>
            <a:ext cx="9169009" cy="4478782"/>
          </a:xfrm>
          <a:prstGeom prst="rect">
            <a:avLst/>
          </a:prstGeom>
        </p:spPr>
      </p:pic>
      <p:sp>
        <p:nvSpPr>
          <p:cNvPr id="4" name="Sprechblase: rechteckig 3">
            <a:extLst>
              <a:ext uri="{FF2B5EF4-FFF2-40B4-BE49-F238E27FC236}">
                <a16:creationId xmlns:a16="http://schemas.microsoft.com/office/drawing/2014/main" id="{AC193FDC-2BF1-4F29-859B-A86BFEE28BD7}"/>
              </a:ext>
            </a:extLst>
          </p:cNvPr>
          <p:cNvSpPr/>
          <p:nvPr/>
        </p:nvSpPr>
        <p:spPr>
          <a:xfrm>
            <a:off x="2416664" y="3580705"/>
            <a:ext cx="1743637" cy="512920"/>
          </a:xfrm>
          <a:prstGeom prst="wedgeRectCallout">
            <a:avLst>
              <a:gd name="adj1" fmla="val -17947"/>
              <a:gd name="adj2" fmla="val 134464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Select a suitable category</a:t>
            </a:r>
          </a:p>
        </p:txBody>
      </p:sp>
      <p:sp>
        <p:nvSpPr>
          <p:cNvPr id="5" name="Sprechblase: rechteckig 4">
            <a:extLst>
              <a:ext uri="{FF2B5EF4-FFF2-40B4-BE49-F238E27FC236}">
                <a16:creationId xmlns:a16="http://schemas.microsoft.com/office/drawing/2014/main" id="{FBE2627B-BC7E-45B1-A94A-B4BEC400900A}"/>
              </a:ext>
            </a:extLst>
          </p:cNvPr>
          <p:cNvSpPr/>
          <p:nvPr/>
        </p:nvSpPr>
        <p:spPr>
          <a:xfrm>
            <a:off x="4427988" y="3580705"/>
            <a:ext cx="1607891" cy="512920"/>
          </a:xfrm>
          <a:prstGeom prst="wedgeRectCallout">
            <a:avLst>
              <a:gd name="adj1" fmla="val -20311"/>
              <a:gd name="adj2" fmla="val 17535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Selection of the affected pump</a:t>
            </a:r>
          </a:p>
        </p:txBody>
      </p:sp>
      <p:sp>
        <p:nvSpPr>
          <p:cNvPr id="7" name="Sprechblase: rechteckig 6">
            <a:extLst>
              <a:ext uri="{FF2B5EF4-FFF2-40B4-BE49-F238E27FC236}">
                <a16:creationId xmlns:a16="http://schemas.microsoft.com/office/drawing/2014/main" id="{76D2050D-9D5F-463B-B365-5C2AD26F430C}"/>
              </a:ext>
            </a:extLst>
          </p:cNvPr>
          <p:cNvSpPr/>
          <p:nvPr/>
        </p:nvSpPr>
        <p:spPr>
          <a:xfrm>
            <a:off x="6494601" y="3580705"/>
            <a:ext cx="1607892" cy="512920"/>
          </a:xfrm>
          <a:prstGeom prst="wedgeRectCallout">
            <a:avLst>
              <a:gd name="adj1" fmla="val -22399"/>
              <a:gd name="adj2" fmla="val 170446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Describing what happened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651509B-B4DC-4729-83FF-0EBFA7AA8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25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1219942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80BB46-413C-4486-83F7-71F866FD8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Solution</a:t>
            </a:r>
            <a:endParaRPr lang="en-GB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B8A485F6-2B4D-42FC-84BF-066B6701A4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26544"/>
            <a:ext cx="10515600" cy="3266875"/>
          </a:xfrm>
          <a:prstGeom prst="rect">
            <a:avLst/>
          </a:prstGeom>
        </p:spPr>
      </p:pic>
      <p:sp>
        <p:nvSpPr>
          <p:cNvPr id="4" name="Sprechblase: rechteckig 3">
            <a:extLst>
              <a:ext uri="{FF2B5EF4-FFF2-40B4-BE49-F238E27FC236}">
                <a16:creationId xmlns:a16="http://schemas.microsoft.com/office/drawing/2014/main" id="{E8C5DC1B-B971-4EF2-AEBF-ED593CDA6BBA}"/>
              </a:ext>
            </a:extLst>
          </p:cNvPr>
          <p:cNvSpPr/>
          <p:nvPr/>
        </p:nvSpPr>
        <p:spPr>
          <a:xfrm>
            <a:off x="5863905" y="3779241"/>
            <a:ext cx="2088859" cy="553673"/>
          </a:xfrm>
          <a:prstGeom prst="wedgeRectCallout">
            <a:avLst>
              <a:gd name="adj1" fmla="val -22038"/>
              <a:gd name="adj2" fmla="val -143561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The entry is then displayed as follows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E2ABDC2-E2CC-49BE-80AC-C7249CAD0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26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6114997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CD6CC015-8A1B-4D9F-914B-CEFC4CAC5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216764"/>
            <a:ext cx="7104135" cy="285273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You have noticed that the entry of the defective pump is not described precisely enough. How do you proceed?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A124ABF-FBC9-48EA-A381-C4BC44F2D2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069501"/>
            <a:ext cx="7200000" cy="783557"/>
          </a:xfrm>
        </p:spPr>
        <p:txBody>
          <a:bodyPr>
            <a:noAutofit/>
          </a:bodyPr>
          <a:lstStyle/>
          <a:p>
            <a:pPr>
              <a:lnSpc>
                <a:spcPct val="300000"/>
              </a:lnSpc>
            </a:pPr>
            <a:r>
              <a:rPr lang="de-DE" sz="2000" dirty="0" err="1"/>
              <a:t>Editing</a:t>
            </a:r>
            <a:r>
              <a:rPr lang="de-DE" sz="2000" dirty="0"/>
              <a:t> </a:t>
            </a:r>
            <a:r>
              <a:rPr lang="de-DE" sz="2000" dirty="0" err="1"/>
              <a:t>Entries</a:t>
            </a:r>
            <a:endParaRPr lang="de-DE" sz="20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938F60F-2A77-4DCF-8F37-53739FFD7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07129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CC9205-C67E-4AF6-BF28-20B5F5FE0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Editing Entries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73E9731A-81E2-4242-8149-AEB78AFCAE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4568" y="1615899"/>
            <a:ext cx="8922863" cy="4315117"/>
          </a:xfrm>
          <a:prstGeom prst="rect">
            <a:avLst/>
          </a:prstGeom>
        </p:spPr>
      </p:pic>
      <p:sp>
        <p:nvSpPr>
          <p:cNvPr id="6" name="Sprechblase: rechteckig 5">
            <a:extLst>
              <a:ext uri="{FF2B5EF4-FFF2-40B4-BE49-F238E27FC236}">
                <a16:creationId xmlns:a16="http://schemas.microsoft.com/office/drawing/2014/main" id="{6BC0596A-2477-4DC6-A71E-CEB4549E781D}"/>
              </a:ext>
            </a:extLst>
          </p:cNvPr>
          <p:cNvSpPr/>
          <p:nvPr/>
        </p:nvSpPr>
        <p:spPr>
          <a:xfrm>
            <a:off x="6795082" y="3230180"/>
            <a:ext cx="1954066" cy="596026"/>
          </a:xfrm>
          <a:prstGeom prst="wedgeRectCallout">
            <a:avLst>
              <a:gd name="adj1" fmla="val -36176"/>
              <a:gd name="adj2" fmla="val 165968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2D4655"/>
                </a:solidFill>
              </a:rPr>
              <a:t>Perform and save the change.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B4EE749-5855-4AE5-853F-EBE2A871B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28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2529337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D4F512-E757-44FA-B38B-EB54AE49D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Edit </a:t>
            </a:r>
            <a:r>
              <a:rPr lang="de-DE" dirty="0" err="1"/>
              <a:t>entries</a:t>
            </a:r>
            <a:r>
              <a:rPr lang="de-DE" dirty="0"/>
              <a:t> - </a:t>
            </a:r>
            <a:r>
              <a:rPr lang="de-DE" dirty="0" err="1"/>
              <a:t>Result</a:t>
            </a:r>
            <a:endParaRPr lang="en-GB" dirty="0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EF00A122-0490-4E3F-9AA2-1C0FB803B2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42001"/>
            <a:ext cx="10515600" cy="1835960"/>
          </a:xfrm>
          <a:prstGeom prst="rect">
            <a:avLst/>
          </a:prstGeom>
        </p:spPr>
      </p:pic>
      <p:sp>
        <p:nvSpPr>
          <p:cNvPr id="7" name="Sprechblase: rechteckig 6">
            <a:extLst>
              <a:ext uri="{FF2B5EF4-FFF2-40B4-BE49-F238E27FC236}">
                <a16:creationId xmlns:a16="http://schemas.microsoft.com/office/drawing/2014/main" id="{9CEE034E-6D2F-49BF-A27D-F4BAAAA09C9E}"/>
              </a:ext>
            </a:extLst>
          </p:cNvPr>
          <p:cNvSpPr/>
          <p:nvPr/>
        </p:nvSpPr>
        <p:spPr>
          <a:xfrm>
            <a:off x="6096000" y="4577961"/>
            <a:ext cx="2608162" cy="1012054"/>
          </a:xfrm>
          <a:prstGeom prst="wedgeRectCallout">
            <a:avLst>
              <a:gd name="adj1" fmla="val 48256"/>
              <a:gd name="adj2" fmla="val -104126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2D4655"/>
                </a:solidFill>
              </a:rPr>
              <a:t>Display who created and/or changed the entry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0BBF119-7E4C-4589-B4F1-1F0A3D81B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29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781922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F895D-872F-4A1F-A1DE-CF0AAA734F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160098"/>
            <a:ext cx="7200000" cy="849230"/>
          </a:xfrm>
        </p:spPr>
        <p:txBody>
          <a:bodyPr>
            <a:normAutofit/>
          </a:bodyPr>
          <a:lstStyle/>
          <a:p>
            <a:r>
              <a:rPr lang="de-DE" sz="3600" dirty="0"/>
              <a:t>Organizational</a:t>
            </a:r>
            <a:endParaRPr lang="en-US" sz="36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690E83F-625E-4D1F-9788-09BD76784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09834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E2280B-8C2A-42CA-970D-18384A48E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Exercise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86194B-9228-41C9-9B7F-FAB214469F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1626" y="1991843"/>
            <a:ext cx="5582174" cy="3668726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sz="2400" dirty="0"/>
              <a:t>You notice that you have selected an incorrect functional location in your entry. Another pump is affected by the leakage. Please correct your entry.</a:t>
            </a:r>
          </a:p>
        </p:txBody>
      </p:sp>
      <p:pic>
        <p:nvPicPr>
          <p:cNvPr id="6" name="Picture 2" descr="Bildergebnis fÃ¼r leaking pump">
            <a:extLst>
              <a:ext uri="{FF2B5EF4-FFF2-40B4-BE49-F238E27FC236}">
                <a16:creationId xmlns:a16="http://schemas.microsoft.com/office/drawing/2014/main" id="{4480E26A-20E2-4A74-BAB7-80861C4E06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91843"/>
            <a:ext cx="4491361" cy="2526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D6BCB29-EA9A-455E-B604-871986390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30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5632307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80BB46-413C-4486-83F7-71F866FD8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Solution</a:t>
            </a:r>
            <a:endParaRPr lang="en-GB" dirty="0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8ACC5F70-B35E-4892-BC8A-3A693770FA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0893" y="1514226"/>
            <a:ext cx="8590214" cy="4465333"/>
          </a:xfrm>
          <a:prstGeom prst="rect">
            <a:avLst/>
          </a:prstGeom>
        </p:spPr>
      </p:pic>
      <p:sp>
        <p:nvSpPr>
          <p:cNvPr id="4" name="Sprechblase: rechteckig 3">
            <a:extLst>
              <a:ext uri="{FF2B5EF4-FFF2-40B4-BE49-F238E27FC236}">
                <a16:creationId xmlns:a16="http://schemas.microsoft.com/office/drawing/2014/main" id="{B32D9DD9-5FA3-4B50-9BAB-48D4EA5D5F3C}"/>
              </a:ext>
            </a:extLst>
          </p:cNvPr>
          <p:cNvSpPr/>
          <p:nvPr/>
        </p:nvSpPr>
        <p:spPr>
          <a:xfrm>
            <a:off x="6182686" y="2663758"/>
            <a:ext cx="2046914" cy="574392"/>
          </a:xfrm>
          <a:prstGeom prst="wedgeRectCallout">
            <a:avLst>
              <a:gd name="adj1" fmla="val -29308"/>
              <a:gd name="adj2" fmla="val -79971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345062"/>
                </a:solidFill>
              </a:rPr>
              <a:t>Click on the corresponding entry</a:t>
            </a:r>
          </a:p>
        </p:txBody>
      </p:sp>
      <p:sp>
        <p:nvSpPr>
          <p:cNvPr id="5" name="Sprechblase: rechteckig 4">
            <a:extLst>
              <a:ext uri="{FF2B5EF4-FFF2-40B4-BE49-F238E27FC236}">
                <a16:creationId xmlns:a16="http://schemas.microsoft.com/office/drawing/2014/main" id="{D81FB513-4D33-4412-8FD7-8CA13A065AAC}"/>
              </a:ext>
            </a:extLst>
          </p:cNvPr>
          <p:cNvSpPr/>
          <p:nvPr/>
        </p:nvSpPr>
        <p:spPr>
          <a:xfrm>
            <a:off x="3439486" y="3459059"/>
            <a:ext cx="1963024" cy="575665"/>
          </a:xfrm>
          <a:prstGeom prst="wedgeRectCallout">
            <a:avLst>
              <a:gd name="adj1" fmla="val -13568"/>
              <a:gd name="adj2" fmla="val 171795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345062"/>
                </a:solidFill>
              </a:rPr>
              <a:t>Select another functional location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9A542BA-D035-4ACC-8D01-6BF006236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31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9633253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80BB46-413C-4486-83F7-71F866FD8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Solution</a:t>
            </a:r>
            <a:endParaRPr lang="en-GB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328A521B-78DB-45C5-B613-009C0EECA0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5855" y="1540399"/>
            <a:ext cx="8340289" cy="4323003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8AA4B84-56B9-4BCD-8B7E-42A000935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32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5352399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9C415F11-0B26-4C71-908E-5954BB62B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1216764"/>
            <a:ext cx="7297083" cy="285273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You would like to report the defective pump to the early meeting. What to do?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1238219-0DA6-4F42-BEAE-B74004F366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069501"/>
            <a:ext cx="7200000" cy="849230"/>
          </a:xfrm>
        </p:spPr>
        <p:txBody>
          <a:bodyPr>
            <a:normAutofit/>
          </a:bodyPr>
          <a:lstStyle/>
          <a:p>
            <a:pPr>
              <a:lnSpc>
                <a:spcPct val="300000"/>
              </a:lnSpc>
            </a:pPr>
            <a:r>
              <a:rPr lang="en-GB" sz="2000" dirty="0"/>
              <a:t>Send events in early meeting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233BB59-5E65-49DE-B5DF-15FD54DFC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51423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BB8149-615D-4797-9EFE-2F199C230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Change </a:t>
            </a:r>
            <a:r>
              <a:rPr lang="de-DE" dirty="0" err="1"/>
              <a:t>priority</a:t>
            </a:r>
            <a:r>
              <a:rPr lang="de-DE" dirty="0"/>
              <a:t> (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)</a:t>
            </a:r>
            <a:endParaRPr lang="en-GB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27F5C0F9-DA70-4509-8E96-38F5848E07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517120"/>
            <a:ext cx="10515600" cy="1823760"/>
          </a:xfrm>
          <a:prstGeom prst="rect">
            <a:avLst/>
          </a:prstGeom>
        </p:spPr>
      </p:pic>
      <p:sp>
        <p:nvSpPr>
          <p:cNvPr id="6" name="Sprechblase: rechteckig 5">
            <a:extLst>
              <a:ext uri="{FF2B5EF4-FFF2-40B4-BE49-F238E27FC236}">
                <a16:creationId xmlns:a16="http://schemas.microsoft.com/office/drawing/2014/main" id="{F348ACEF-6B7B-4E3A-B608-DF9849BAEF67}"/>
              </a:ext>
            </a:extLst>
          </p:cNvPr>
          <p:cNvSpPr/>
          <p:nvPr/>
        </p:nvSpPr>
        <p:spPr>
          <a:xfrm>
            <a:off x="7491531" y="4630999"/>
            <a:ext cx="2743200" cy="930938"/>
          </a:xfrm>
          <a:prstGeom prst="wedgeRectCallout">
            <a:avLst>
              <a:gd name="adj1" fmla="val 20255"/>
              <a:gd name="adj2" fmla="val -84819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2D4655"/>
                </a:solidFill>
              </a:rPr>
              <a:t>Change the priority to Early Meeting (red)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3FC9F72-3E36-48F6-9BC0-5B37D674B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34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5655196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A98E94-DA29-4E9A-9B58-0A6BE20C4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Change </a:t>
            </a:r>
            <a:r>
              <a:rPr lang="de-DE" dirty="0" err="1"/>
              <a:t>priority</a:t>
            </a:r>
            <a:r>
              <a:rPr lang="de-DE" dirty="0"/>
              <a:t> (</a:t>
            </a:r>
            <a:r>
              <a:rPr lang="de-DE" dirty="0" err="1"/>
              <a:t>detail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)</a:t>
            </a:r>
            <a:endParaRPr lang="en-GB" dirty="0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62A30F73-5A72-49FA-B234-E09675E012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8142" y="1607512"/>
            <a:ext cx="8835715" cy="4275198"/>
          </a:xfrm>
          <a:prstGeom prst="rect">
            <a:avLst/>
          </a:prstGeom>
        </p:spPr>
      </p:pic>
      <p:sp>
        <p:nvSpPr>
          <p:cNvPr id="7" name="Sprechblase: rechteckig 6">
            <a:extLst>
              <a:ext uri="{FF2B5EF4-FFF2-40B4-BE49-F238E27FC236}">
                <a16:creationId xmlns:a16="http://schemas.microsoft.com/office/drawing/2014/main" id="{C6D40A4C-9130-4D49-87B3-16CED10E90DF}"/>
              </a:ext>
            </a:extLst>
          </p:cNvPr>
          <p:cNvSpPr/>
          <p:nvPr/>
        </p:nvSpPr>
        <p:spPr>
          <a:xfrm>
            <a:off x="8623882" y="3269609"/>
            <a:ext cx="2944536" cy="696754"/>
          </a:xfrm>
          <a:prstGeom prst="wedgeRectCallout">
            <a:avLst>
              <a:gd name="adj1" fmla="val -64465"/>
              <a:gd name="adj2" fmla="val 28385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2D4655"/>
                </a:solidFill>
              </a:rPr>
              <a:t>By changing the priority, this entry is additionally displayed in the navigation point "Early Meeting"</a:t>
            </a:r>
            <a:endParaRPr lang="en-GB" dirty="0">
              <a:solidFill>
                <a:srgbClr val="2D4655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632F251-067A-4FAE-8A46-F04CC2FB0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35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2650577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E2280B-8C2A-42CA-970D-18384A48E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Exercise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86194B-9228-41C9-9B7F-FAB214469F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96477"/>
            <a:ext cx="5763936" cy="366872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dirty="0"/>
              <a:t>During your night shift there was a repeated deviation in quality. Therefore, you would like this topic to be discussed in the early meeting.</a:t>
            </a:r>
          </a:p>
        </p:txBody>
      </p:sp>
      <p:pic>
        <p:nvPicPr>
          <p:cNvPr id="1026" name="Picture 2" descr="Bringt Ihre FrÃ¼hbesprechung auf den Punkt">
            <a:extLst>
              <a:ext uri="{FF2B5EF4-FFF2-40B4-BE49-F238E27FC236}">
                <a16:creationId xmlns:a16="http://schemas.microsoft.com/office/drawing/2014/main" id="{18110BB4-DF2A-41E5-8EA3-8BE648BF57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206" y="1781052"/>
            <a:ext cx="3911593" cy="3000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63C21B1-55C6-4002-9165-6EA1EAD8A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36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0241583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80BB46-413C-4486-83F7-71F866FD8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Solution</a:t>
            </a:r>
            <a:endParaRPr lang="en-GB" dirty="0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C33390E2-A9EB-4E46-9F28-565D89EEED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6941" y="2354181"/>
            <a:ext cx="11178117" cy="2149637"/>
          </a:xfrm>
          <a:prstGeom prst="rect">
            <a:avLst/>
          </a:prstGeom>
        </p:spPr>
      </p:pic>
      <p:sp>
        <p:nvSpPr>
          <p:cNvPr id="4" name="Sprechblase: rechteckig 3">
            <a:extLst>
              <a:ext uri="{FF2B5EF4-FFF2-40B4-BE49-F238E27FC236}">
                <a16:creationId xmlns:a16="http://schemas.microsoft.com/office/drawing/2014/main" id="{7A8466CD-B3C2-4A98-93DB-7ADC27514FB8}"/>
              </a:ext>
            </a:extLst>
          </p:cNvPr>
          <p:cNvSpPr/>
          <p:nvPr/>
        </p:nvSpPr>
        <p:spPr>
          <a:xfrm>
            <a:off x="10019950" y="4495464"/>
            <a:ext cx="1837189" cy="654341"/>
          </a:xfrm>
          <a:prstGeom prst="wedgeRectCallout">
            <a:avLst>
              <a:gd name="adj1" fmla="val -53253"/>
              <a:gd name="adj2" fmla="val -122115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345062"/>
                </a:solidFill>
              </a:rPr>
              <a:t>Selection high priority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F84BC63-3011-45CD-959C-576A0FA86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37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5010051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8AAB05FB-F896-4A17-8B94-4906117DF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You want to search for all entries in the </a:t>
            </a:r>
            <a:r>
              <a:rPr lang="en-GB" sz="2400" dirty="0" err="1"/>
              <a:t>Shiftconnector</a:t>
            </a:r>
            <a:r>
              <a:rPr lang="en-GB" sz="2400" dirty="0"/>
              <a:t>® that are in the description field "defective". How do you proceed?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981A550-9163-49EC-B268-788CB421B2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069501"/>
            <a:ext cx="7200000" cy="849230"/>
          </a:xfrm>
        </p:spPr>
        <p:txBody>
          <a:bodyPr>
            <a:normAutofit/>
          </a:bodyPr>
          <a:lstStyle/>
          <a:p>
            <a:pPr>
              <a:lnSpc>
                <a:spcPct val="300000"/>
              </a:lnSpc>
            </a:pPr>
            <a:r>
              <a:rPr lang="de-DE" sz="2000" dirty="0"/>
              <a:t>Search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specific</a:t>
            </a:r>
            <a:r>
              <a:rPr lang="de-DE" sz="2000" dirty="0"/>
              <a:t> </a:t>
            </a:r>
            <a:r>
              <a:rPr lang="de-DE" sz="2000" dirty="0" err="1"/>
              <a:t>entries</a:t>
            </a:r>
            <a:endParaRPr lang="en-GB" sz="20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E64C7FC-EFE2-4BB5-9C7D-46A35B4AD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09589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450C5F-14C5-4330-8152-FCAD15D7C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Search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entries</a:t>
            </a:r>
            <a:endParaRPr lang="en-GB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515BA0CD-F92F-4FA7-8C35-1C91ED9BCD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546956"/>
            <a:ext cx="10515600" cy="2226050"/>
          </a:xfrm>
          <a:prstGeom prst="rect">
            <a:avLst/>
          </a:prstGeom>
        </p:spPr>
      </p:pic>
      <p:sp>
        <p:nvSpPr>
          <p:cNvPr id="6" name="Sprechblase: rechteckig 5">
            <a:extLst>
              <a:ext uri="{FF2B5EF4-FFF2-40B4-BE49-F238E27FC236}">
                <a16:creationId xmlns:a16="http://schemas.microsoft.com/office/drawing/2014/main" id="{E8B05C14-28F4-45D5-A0AE-9E4B45973C07}"/>
              </a:ext>
            </a:extLst>
          </p:cNvPr>
          <p:cNvSpPr/>
          <p:nvPr/>
        </p:nvSpPr>
        <p:spPr>
          <a:xfrm>
            <a:off x="3721915" y="1862355"/>
            <a:ext cx="2298584" cy="574253"/>
          </a:xfrm>
          <a:prstGeom prst="wedgeRectCallout">
            <a:avLst>
              <a:gd name="adj1" fmla="val -28330"/>
              <a:gd name="adj2" fmla="val 18430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2D4655"/>
                </a:solidFill>
              </a:rPr>
              <a:t>Selection of the search fields in </a:t>
            </a:r>
            <a:r>
              <a:rPr lang="en-GB" sz="1400" dirty="0" err="1">
                <a:solidFill>
                  <a:srgbClr val="2D4655"/>
                </a:solidFill>
              </a:rPr>
              <a:t>Shiftconnector</a:t>
            </a:r>
            <a:endParaRPr lang="en-GB" sz="1400" dirty="0">
              <a:solidFill>
                <a:srgbClr val="2D4655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1F145D4-3DA1-4D0A-ABB2-2DB911408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39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559029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Project </a:t>
            </a:r>
            <a:r>
              <a:rPr lang="de-DE" altLang="de-DE" dirty="0" err="1"/>
              <a:t>scope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de-DE" dirty="0"/>
              <a:t>Copy mind map/customer’s data to this slide. </a:t>
            </a: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6989173-93A8-4CB1-87E4-0218ACBDD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4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7324343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E2280B-8C2A-42CA-970D-18384A48E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Exercise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86194B-9228-41C9-9B7F-FAB214469F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6617" y="1825625"/>
            <a:ext cx="6337183" cy="3668726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dirty="0"/>
              <a:t>You want to get an overview of all malfunctions of a certain pump. Therefore, search for all relevant entries that have been created in the last three months. </a:t>
            </a:r>
          </a:p>
          <a:p>
            <a:pPr marL="0" indent="0">
              <a:lnSpc>
                <a:spcPct val="110000"/>
              </a:lnSpc>
              <a:buNone/>
            </a:pPr>
            <a:endParaRPr lang="de-DE" dirty="0"/>
          </a:p>
        </p:txBody>
      </p:sp>
      <p:pic>
        <p:nvPicPr>
          <p:cNvPr id="2050" name="Picture 2" descr="Alle FÃ¼hrungskrÃ¤fte sind auf dem Laufenden">
            <a:extLst>
              <a:ext uri="{FF2B5EF4-FFF2-40B4-BE49-F238E27FC236}">
                <a16:creationId xmlns:a16="http://schemas.microsoft.com/office/drawing/2014/main" id="{38755D92-A5F6-4C7C-AF94-E821D1585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257" y="1825625"/>
            <a:ext cx="347662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53B0C7B-E61E-447D-BEE6-CB685FEB2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40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5103721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80BB46-413C-4486-83F7-71F866FD8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Solution</a:t>
            </a:r>
            <a:endParaRPr lang="en-GB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1B250648-B174-45FF-860E-F1696574CC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2191" y="2973476"/>
            <a:ext cx="11627617" cy="2445809"/>
          </a:xfrm>
          <a:prstGeom prst="rect">
            <a:avLst/>
          </a:prstGeom>
        </p:spPr>
      </p:pic>
      <p:sp>
        <p:nvSpPr>
          <p:cNvPr id="9" name="Sprechblase: rechteckig 8">
            <a:extLst>
              <a:ext uri="{FF2B5EF4-FFF2-40B4-BE49-F238E27FC236}">
                <a16:creationId xmlns:a16="http://schemas.microsoft.com/office/drawing/2014/main" id="{EAC7147D-644D-4EC4-A93A-B6C784ECBF8B}"/>
              </a:ext>
            </a:extLst>
          </p:cNvPr>
          <p:cNvSpPr/>
          <p:nvPr/>
        </p:nvSpPr>
        <p:spPr>
          <a:xfrm>
            <a:off x="2315361" y="1728132"/>
            <a:ext cx="2642533" cy="1434519"/>
          </a:xfrm>
          <a:prstGeom prst="wedgeRectCallout">
            <a:avLst>
              <a:gd name="adj1" fmla="val -36071"/>
              <a:gd name="adj2" fmla="val 7481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345062"/>
                </a:solidFill>
              </a:rPr>
              <a:t>Search for all entries with the category "Failure", which pump 102 and was created in the last 3 months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73FFADB-7CC2-4A84-A26B-0D6BBA8FE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41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1117776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0F093C16-6309-4689-935F-8E4544651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800" dirty="0"/>
              <a:t>The defective pump should be repaired. What should be done?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0DB9FA4-B6BF-4440-836A-7B32740E83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069501"/>
            <a:ext cx="7200000" cy="767509"/>
          </a:xfrm>
        </p:spPr>
        <p:txBody>
          <a:bodyPr>
            <a:noAutofit/>
          </a:bodyPr>
          <a:lstStyle/>
          <a:p>
            <a:pPr>
              <a:lnSpc>
                <a:spcPct val="300000"/>
              </a:lnSpc>
            </a:pPr>
            <a:r>
              <a:rPr lang="de-DE" sz="2000" dirty="0" err="1"/>
              <a:t>Attach</a:t>
            </a:r>
            <a:r>
              <a:rPr lang="de-DE" sz="2000" dirty="0"/>
              <a:t> and </a:t>
            </a:r>
            <a:r>
              <a:rPr lang="de-DE" sz="2000" dirty="0" err="1"/>
              <a:t>create</a:t>
            </a:r>
            <a:r>
              <a:rPr lang="de-DE" sz="2000" dirty="0"/>
              <a:t> </a:t>
            </a:r>
            <a:r>
              <a:rPr lang="de-DE" sz="2000" dirty="0" err="1"/>
              <a:t>tasks</a:t>
            </a:r>
            <a:endParaRPr lang="en-GB" sz="20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7554D34-FC68-483F-BD1A-FA1AD580F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093763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25DDC0-107A-48AA-82B8-5AE91AFEA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Attach</a:t>
            </a:r>
            <a:r>
              <a:rPr lang="de-DE" dirty="0"/>
              <a:t> </a:t>
            </a:r>
            <a:r>
              <a:rPr lang="de-DE" dirty="0" err="1"/>
              <a:t>tasks</a:t>
            </a:r>
            <a:endParaRPr lang="en-GB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C9A1F38F-E5EA-4CCC-A21F-E3104C6F92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41839"/>
            <a:ext cx="10515600" cy="2836284"/>
          </a:xfrm>
          <a:prstGeom prst="rect">
            <a:avLst/>
          </a:prstGeom>
        </p:spPr>
      </p:pic>
      <p:sp>
        <p:nvSpPr>
          <p:cNvPr id="6" name="Sprechblase: rechteckig 5">
            <a:extLst>
              <a:ext uri="{FF2B5EF4-FFF2-40B4-BE49-F238E27FC236}">
                <a16:creationId xmlns:a16="http://schemas.microsoft.com/office/drawing/2014/main" id="{B83BFE48-FFA9-41CB-8E78-539DEF59BF49}"/>
              </a:ext>
            </a:extLst>
          </p:cNvPr>
          <p:cNvSpPr/>
          <p:nvPr/>
        </p:nvSpPr>
        <p:spPr>
          <a:xfrm>
            <a:off x="8758106" y="1518407"/>
            <a:ext cx="2300484" cy="625784"/>
          </a:xfrm>
          <a:prstGeom prst="wedgeRectCallout">
            <a:avLst>
              <a:gd name="adj1" fmla="val 43905"/>
              <a:gd name="adj2" fmla="val 26337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2D4655"/>
                </a:solidFill>
              </a:rPr>
              <a:t>Attaching notifications, tasks and instructions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3A63C1C-0124-40B0-BBCA-FECBE452D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43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79993694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25DDC0-107A-48AA-82B8-5AE91AFEA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Attach</a:t>
            </a:r>
            <a:r>
              <a:rPr lang="de-DE" dirty="0"/>
              <a:t> </a:t>
            </a:r>
            <a:r>
              <a:rPr lang="de-DE" dirty="0" err="1"/>
              <a:t>tasks</a:t>
            </a:r>
            <a:endParaRPr lang="en-GB" dirty="0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61ADFB31-3254-4B44-BA09-54557F99FA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61361"/>
            <a:ext cx="10515600" cy="199724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6E65F8A-545D-46CC-9E06-F0F9A1793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44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0566630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5CF92F-AB91-4CCC-B5DD-24F0F5AA7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Attach</a:t>
            </a:r>
            <a:r>
              <a:rPr lang="de-DE" dirty="0"/>
              <a:t> </a:t>
            </a:r>
            <a:r>
              <a:rPr lang="de-DE" dirty="0" err="1"/>
              <a:t>tasks</a:t>
            </a:r>
            <a:endParaRPr lang="en-GB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0B49203-A162-46A4-9C7A-4D4E46E171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097" y="2412772"/>
            <a:ext cx="11425806" cy="2543745"/>
          </a:xfrm>
          <a:prstGeom prst="rect">
            <a:avLst/>
          </a:prstGeom>
        </p:spPr>
      </p:pic>
      <p:sp>
        <p:nvSpPr>
          <p:cNvPr id="9" name="Sprechblase: rechteckig 8">
            <a:extLst>
              <a:ext uri="{FF2B5EF4-FFF2-40B4-BE49-F238E27FC236}">
                <a16:creationId xmlns:a16="http://schemas.microsoft.com/office/drawing/2014/main" id="{13842850-2A9A-4A7E-A8E1-427A90C2371D}"/>
              </a:ext>
            </a:extLst>
          </p:cNvPr>
          <p:cNvSpPr/>
          <p:nvPr/>
        </p:nvSpPr>
        <p:spPr>
          <a:xfrm>
            <a:off x="377504" y="1669409"/>
            <a:ext cx="4253219" cy="387720"/>
          </a:xfrm>
          <a:prstGeom prst="wedgeRectCallout">
            <a:avLst>
              <a:gd name="adj1" fmla="val 2569"/>
              <a:gd name="adj2" fmla="val 18578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2D4655"/>
                </a:solidFill>
              </a:rPr>
              <a:t>Appears as a new task in the responsible area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610A5EB-721D-4DA6-B26A-F9442FF11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45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9459356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E2280B-8C2A-42CA-970D-18384A48E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Exercise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86194B-9228-41C9-9B7F-FAB214469F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366872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dirty="0"/>
              <a:t>The exterior lighting in your factory is defective. A message already exists in the </a:t>
            </a:r>
            <a:r>
              <a:rPr lang="en-GB" dirty="0" err="1"/>
              <a:t>Shiftconnector</a:t>
            </a:r>
            <a:r>
              <a:rPr lang="en-GB" dirty="0"/>
              <a:t>® for this. Attach a task to the message so that the light bulb can be replaced.</a:t>
            </a:r>
          </a:p>
        </p:txBody>
      </p:sp>
      <p:pic>
        <p:nvPicPr>
          <p:cNvPr id="5" name="Picture 2" descr="Macht den Anlagenstand und Produktionsstatus sichtbar">
            <a:extLst>
              <a:ext uri="{FF2B5EF4-FFF2-40B4-BE49-F238E27FC236}">
                <a16:creationId xmlns:a16="http://schemas.microsoft.com/office/drawing/2014/main" id="{A9927F64-54BD-4B3B-A8E5-ED7EFCFE11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7566" y="1825626"/>
            <a:ext cx="4236234" cy="324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B95287F-7717-41E7-AF02-762A6A6CB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46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3383252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80BB46-413C-4486-83F7-71F866FD8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Solution</a:t>
            </a:r>
            <a:endParaRPr lang="en-GB" dirty="0"/>
          </a:p>
        </p:txBody>
      </p:sp>
      <p:pic>
        <p:nvPicPr>
          <p:cNvPr id="3" name="Inhaltsplatzhalter 2">
            <a:extLst>
              <a:ext uri="{FF2B5EF4-FFF2-40B4-BE49-F238E27FC236}">
                <a16:creationId xmlns:a16="http://schemas.microsoft.com/office/drawing/2014/main" id="{DC5B4FF1-94F6-4A2B-8A11-E65ECE8368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068" y="1918758"/>
            <a:ext cx="11621863" cy="3020483"/>
          </a:xfrm>
          <a:prstGeom prst="rect">
            <a:avLst/>
          </a:prstGeom>
        </p:spPr>
      </p:pic>
      <p:sp>
        <p:nvSpPr>
          <p:cNvPr id="4" name="Sprechblase: rechteckig 3">
            <a:extLst>
              <a:ext uri="{FF2B5EF4-FFF2-40B4-BE49-F238E27FC236}">
                <a16:creationId xmlns:a16="http://schemas.microsoft.com/office/drawing/2014/main" id="{99349647-8BE5-4EE4-8258-CEB19F479EB0}"/>
              </a:ext>
            </a:extLst>
          </p:cNvPr>
          <p:cNvSpPr/>
          <p:nvPr/>
        </p:nvSpPr>
        <p:spPr>
          <a:xfrm>
            <a:off x="8665828" y="1982836"/>
            <a:ext cx="2013358" cy="864066"/>
          </a:xfrm>
          <a:prstGeom prst="wedgeRectCallout">
            <a:avLst>
              <a:gd name="adj1" fmla="val 78334"/>
              <a:gd name="adj2" fmla="val 112985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345062"/>
                </a:solidFill>
              </a:rPr>
              <a:t>Attaching a task to the corresponding event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F5255A-3055-420B-A7CA-709A26062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47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27737344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80BB46-413C-4486-83F7-71F866FD8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Solution</a:t>
            </a:r>
            <a:endParaRPr lang="en-GB" dirty="0"/>
          </a:p>
        </p:txBody>
      </p:sp>
      <p:pic>
        <p:nvPicPr>
          <p:cNvPr id="3" name="Inhaltsplatzhalter 2">
            <a:extLst>
              <a:ext uri="{FF2B5EF4-FFF2-40B4-BE49-F238E27FC236}">
                <a16:creationId xmlns:a16="http://schemas.microsoft.com/office/drawing/2014/main" id="{51D85D5D-E749-4811-89EC-074B18D1EF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2176" y="1473287"/>
            <a:ext cx="8927648" cy="4588740"/>
          </a:xfrm>
          <a:prstGeom prst="rect">
            <a:avLst/>
          </a:prstGeom>
        </p:spPr>
      </p:pic>
      <p:sp>
        <p:nvSpPr>
          <p:cNvPr id="4" name="Sprechblase: rechteckig 3">
            <a:extLst>
              <a:ext uri="{FF2B5EF4-FFF2-40B4-BE49-F238E27FC236}">
                <a16:creationId xmlns:a16="http://schemas.microsoft.com/office/drawing/2014/main" id="{EAB4F110-310B-4639-B15E-C7CBE1E0B82B}"/>
              </a:ext>
            </a:extLst>
          </p:cNvPr>
          <p:cNvSpPr/>
          <p:nvPr/>
        </p:nvSpPr>
        <p:spPr>
          <a:xfrm>
            <a:off x="6096000" y="4362275"/>
            <a:ext cx="2083267" cy="411060"/>
          </a:xfrm>
          <a:prstGeom prst="wedgeRectCallout">
            <a:avLst>
              <a:gd name="adj1" fmla="val -20833"/>
              <a:gd name="adj2" fmla="val 75833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345062"/>
                </a:solidFill>
              </a:rPr>
              <a:t>Describe what to do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B067959-FC69-4AA0-A3D4-9F9BC27C6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48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45067982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80BB46-413C-4486-83F7-71F866FD8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Solution</a:t>
            </a:r>
            <a:endParaRPr lang="en-GB" dirty="0"/>
          </a:p>
        </p:txBody>
      </p:sp>
      <p:pic>
        <p:nvPicPr>
          <p:cNvPr id="3" name="Inhaltsplatzhalter 2">
            <a:extLst>
              <a:ext uri="{FF2B5EF4-FFF2-40B4-BE49-F238E27FC236}">
                <a16:creationId xmlns:a16="http://schemas.microsoft.com/office/drawing/2014/main" id="{E7FC24F6-98FA-475C-9969-CA2F0EC622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1818" y="1724964"/>
            <a:ext cx="11488363" cy="3274874"/>
          </a:xfrm>
          <a:prstGeom prst="rect">
            <a:avLst/>
          </a:prstGeom>
        </p:spPr>
      </p:pic>
      <p:sp>
        <p:nvSpPr>
          <p:cNvPr id="4" name="Sprechblase: rechteckig 3">
            <a:extLst>
              <a:ext uri="{FF2B5EF4-FFF2-40B4-BE49-F238E27FC236}">
                <a16:creationId xmlns:a16="http://schemas.microsoft.com/office/drawing/2014/main" id="{67966B48-EB7C-4E74-92DA-7270858DD837}"/>
              </a:ext>
            </a:extLst>
          </p:cNvPr>
          <p:cNvSpPr/>
          <p:nvPr/>
        </p:nvSpPr>
        <p:spPr>
          <a:xfrm>
            <a:off x="5612235" y="4110607"/>
            <a:ext cx="3338818" cy="1140901"/>
          </a:xfrm>
          <a:prstGeom prst="wedgeRectCallout">
            <a:avLst>
              <a:gd name="adj1" fmla="val -16348"/>
              <a:gd name="adj2" fmla="val -79966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345062"/>
                </a:solidFill>
              </a:rPr>
              <a:t>The attached task is then displayed under the corresponding message, this message can be expanded with the pulse.</a:t>
            </a:r>
          </a:p>
        </p:txBody>
      </p:sp>
      <p:sp>
        <p:nvSpPr>
          <p:cNvPr id="5" name="Sprechblase: rechteckig 4">
            <a:extLst>
              <a:ext uri="{FF2B5EF4-FFF2-40B4-BE49-F238E27FC236}">
                <a16:creationId xmlns:a16="http://schemas.microsoft.com/office/drawing/2014/main" id="{42BD71F0-AAE2-4A5C-8D7C-39A6DDE95CF1}"/>
              </a:ext>
            </a:extLst>
          </p:cNvPr>
          <p:cNvSpPr/>
          <p:nvPr/>
        </p:nvSpPr>
        <p:spPr>
          <a:xfrm>
            <a:off x="2407640" y="1534944"/>
            <a:ext cx="1929468" cy="771788"/>
          </a:xfrm>
          <a:prstGeom prst="wedgeRectCallout">
            <a:avLst>
              <a:gd name="adj1" fmla="val -79963"/>
              <a:gd name="adj2" fmla="val -12500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345062"/>
                </a:solidFill>
              </a:rPr>
              <a:t>The attached task is also displayed for the tasks.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2E7733-0CD0-4D3E-A762-2B8EFB981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49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11355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Training and support </a:t>
            </a:r>
            <a:r>
              <a:rPr lang="de-DE" dirty="0" err="1"/>
              <a:t>concept</a:t>
            </a:r>
            <a:endParaRPr lang="de-DE" alt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2631463"/>
              </p:ext>
            </p:extLst>
          </p:nvPr>
        </p:nvGraphicFramePr>
        <p:xfrm>
          <a:off x="2099647" y="1686187"/>
          <a:ext cx="6767515" cy="42342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629" name="Nach rechts gekrümmter Pfeil 5"/>
          <p:cNvSpPr>
            <a:spLocks noChangeArrowheads="1"/>
          </p:cNvSpPr>
          <p:nvPr/>
        </p:nvSpPr>
        <p:spPr bwMode="auto">
          <a:xfrm rot="10800000">
            <a:off x="8553600" y="1756800"/>
            <a:ext cx="1431114" cy="2192682"/>
          </a:xfrm>
          <a:prstGeom prst="curvedRightArrow">
            <a:avLst>
              <a:gd name="adj1" fmla="val 15783"/>
              <a:gd name="adj2" fmla="val 49988"/>
              <a:gd name="adj3" fmla="val 25000"/>
            </a:avLst>
          </a:prstGeom>
          <a:solidFill>
            <a:schemeClr val="bg1"/>
          </a:solidFill>
          <a:ln w="9525" algn="ctr">
            <a:solidFill>
              <a:srgbClr val="2D4655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26630" name="Textfeld 6"/>
          <p:cNvSpPr txBox="1">
            <a:spLocks noChangeArrowheads="1"/>
          </p:cNvSpPr>
          <p:nvPr/>
        </p:nvSpPr>
        <p:spPr bwMode="auto">
          <a:xfrm>
            <a:off x="8673844" y="2652411"/>
            <a:ext cx="11031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solidFill>
                  <a:srgbClr val="2D4655"/>
                </a:solidFill>
                <a:latin typeface="DaxlineOT-Light" panose="020B0504020101020102"/>
              </a:rPr>
              <a:t>Support +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solidFill>
                  <a:srgbClr val="2D4655"/>
                </a:solidFill>
                <a:latin typeface="DaxlineOT-Light" panose="020B0504020101020102"/>
              </a:rPr>
              <a:t>Training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D19FA98-A7BB-45EE-95EF-6262632D5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5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56739144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AE30387A-6408-4439-8BD7-97F72FCD8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800" dirty="0"/>
              <a:t>The pump's been repaired. This should now be documented in the </a:t>
            </a:r>
            <a:r>
              <a:rPr lang="en-GB" sz="2800" dirty="0" err="1"/>
              <a:t>Shiftconnector</a:t>
            </a:r>
            <a:r>
              <a:rPr lang="en-GB" sz="2800" dirty="0"/>
              <a:t>®. How does this work?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0FA6470-0BAD-42E8-B551-6E9C4DCA32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069501"/>
            <a:ext cx="7200000" cy="849230"/>
          </a:xfrm>
        </p:spPr>
        <p:txBody>
          <a:bodyPr>
            <a:normAutofit/>
          </a:bodyPr>
          <a:lstStyle/>
          <a:p>
            <a:pPr>
              <a:lnSpc>
                <a:spcPct val="300000"/>
              </a:lnSpc>
            </a:pPr>
            <a:r>
              <a:rPr lang="en-GB" sz="2000" dirty="0"/>
              <a:t>Complete tasks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48CEA67-DD45-442D-BFE4-BDFE0505D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970364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AFA67C-546D-4B0C-B2C3-2024BD155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Complete</a:t>
            </a:r>
            <a:r>
              <a:rPr lang="de-DE" dirty="0"/>
              <a:t> </a:t>
            </a:r>
            <a:r>
              <a:rPr lang="de-DE" dirty="0" err="1"/>
              <a:t>tasks</a:t>
            </a:r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4A48EDC-325D-432B-AA79-46C061BAC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1875322"/>
            <a:ext cx="11353800" cy="3107355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70E20F5-DE2C-4FEF-BE89-27B5309AC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51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99893039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4C9899-14D1-466D-8F4F-7AE2BE516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Change </a:t>
            </a:r>
            <a:r>
              <a:rPr lang="de-DE" dirty="0" err="1"/>
              <a:t>status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B8C20DB-38BD-4DD3-BCA2-F342C4DF7C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2124" y="1825625"/>
            <a:ext cx="5121675" cy="3668726"/>
          </a:xfrm>
        </p:spPr>
        <p:txBody>
          <a:bodyPr>
            <a:normAutofit/>
          </a:bodyPr>
          <a:lstStyle/>
          <a:p>
            <a:r>
              <a:rPr lang="en-GB" sz="2400" dirty="0"/>
              <a:t>Indication of what was done</a:t>
            </a:r>
          </a:p>
          <a:p>
            <a:r>
              <a:rPr lang="en-GB" sz="2400" dirty="0"/>
              <a:t>Then "Save"</a:t>
            </a:r>
          </a:p>
          <a:p>
            <a:r>
              <a:rPr lang="en-GB" sz="2400" dirty="0"/>
              <a:t>The entry is then shown in the "Done" display.</a:t>
            </a:r>
          </a:p>
          <a:p>
            <a:pPr marL="0" indent="0">
              <a:buNone/>
            </a:pPr>
            <a:endParaRPr lang="en-GB" sz="24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32578FC-4735-434C-8283-E89BA4577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4084783"/>
            <a:ext cx="4580017" cy="1539373"/>
          </a:xfrm>
          <a:prstGeom prst="rect">
            <a:avLst/>
          </a:prstGeom>
        </p:spPr>
      </p:pic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00F6BC32-981C-456A-85D7-AF671B60C03C}"/>
              </a:ext>
            </a:extLst>
          </p:cNvPr>
          <p:cNvCxnSpPr>
            <a:cxnSpLocks/>
          </p:cNvCxnSpPr>
          <p:nvPr/>
        </p:nvCxnSpPr>
        <p:spPr>
          <a:xfrm flipH="1">
            <a:off x="6719582" y="3522133"/>
            <a:ext cx="360727" cy="89047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6" name="Grafik 5">
            <a:extLst>
              <a:ext uri="{FF2B5EF4-FFF2-40B4-BE49-F238E27FC236}">
                <a16:creationId xmlns:a16="http://schemas.microsoft.com/office/drawing/2014/main" id="{5D43D945-0678-4FBF-82D1-0AC4416AA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497" y="2103411"/>
            <a:ext cx="3932261" cy="2751058"/>
          </a:xfrm>
          <a:prstGeom prst="rect">
            <a:avLst/>
          </a:prstGeom>
        </p:spPr>
      </p:pic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1ECEB562-947D-48D9-BB81-A34209F4CB9C}"/>
              </a:ext>
            </a:extLst>
          </p:cNvPr>
          <p:cNvCxnSpPr>
            <a:cxnSpLocks/>
          </p:cNvCxnSpPr>
          <p:nvPr/>
        </p:nvCxnSpPr>
        <p:spPr>
          <a:xfrm flipH="1">
            <a:off x="2097248" y="2169213"/>
            <a:ext cx="3862631" cy="11528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394A1C4-966A-43D0-8011-4D0ACA3FC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52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19558056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E2280B-8C2A-42CA-970D-18384A48E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Exercise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86194B-9228-41C9-9B7F-FAB214469F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68726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dirty="0"/>
              <a:t>They changed the light bulb. In the </a:t>
            </a:r>
            <a:r>
              <a:rPr lang="en-GB" dirty="0" err="1"/>
              <a:t>Shiftconnector</a:t>
            </a:r>
            <a:r>
              <a:rPr lang="en-GB" dirty="0"/>
              <a:t>® you now want to document that you have carried out the maintenance work.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5DD16BA-6314-42DC-9792-F87B2A69D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53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19130755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80BB46-413C-4486-83F7-71F866FD8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Solution</a:t>
            </a:r>
            <a:endParaRPr lang="en-GB" dirty="0"/>
          </a:p>
        </p:txBody>
      </p:sp>
      <p:pic>
        <p:nvPicPr>
          <p:cNvPr id="3" name="Inhaltsplatzhalter 2">
            <a:extLst>
              <a:ext uri="{FF2B5EF4-FFF2-40B4-BE49-F238E27FC236}">
                <a16:creationId xmlns:a16="http://schemas.microsoft.com/office/drawing/2014/main" id="{A4BD713E-8ADB-45D1-9D32-2494BDDE1B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008" y="2002223"/>
            <a:ext cx="11801984" cy="1932213"/>
          </a:xfrm>
          <a:prstGeom prst="rect">
            <a:avLst/>
          </a:prstGeom>
        </p:spPr>
      </p:pic>
      <p:sp>
        <p:nvSpPr>
          <p:cNvPr id="4" name="Sprechblase: rechteckig 3">
            <a:extLst>
              <a:ext uri="{FF2B5EF4-FFF2-40B4-BE49-F238E27FC236}">
                <a16:creationId xmlns:a16="http://schemas.microsoft.com/office/drawing/2014/main" id="{0412C1BB-630D-4951-8F5D-B2F77B529A25}"/>
              </a:ext>
            </a:extLst>
          </p:cNvPr>
          <p:cNvSpPr/>
          <p:nvPr/>
        </p:nvSpPr>
        <p:spPr>
          <a:xfrm>
            <a:off x="7424257" y="3934436"/>
            <a:ext cx="2181137" cy="545285"/>
          </a:xfrm>
          <a:prstGeom prst="wedgeRectCallout">
            <a:avLst>
              <a:gd name="adj1" fmla="val 48971"/>
              <a:gd name="adj2" fmla="val -175798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345062"/>
                </a:solidFill>
              </a:rPr>
              <a:t>Change status to done.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88F8F4E-5BFF-4A00-B7D0-696B68FBA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54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28154588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80BB46-413C-4486-83F7-71F866FD8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Solution</a:t>
            </a:r>
            <a:endParaRPr lang="en-GB" dirty="0"/>
          </a:p>
        </p:txBody>
      </p:sp>
      <p:pic>
        <p:nvPicPr>
          <p:cNvPr id="3" name="Inhaltsplatzhalter 2">
            <a:extLst>
              <a:ext uri="{FF2B5EF4-FFF2-40B4-BE49-F238E27FC236}">
                <a16:creationId xmlns:a16="http://schemas.microsoft.com/office/drawing/2014/main" id="{BED23F96-65FA-411D-806E-2C6DE43C80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21233" y="2116798"/>
            <a:ext cx="4549534" cy="3086367"/>
          </a:xfrm>
          <a:prstGeom prst="rect">
            <a:avLst/>
          </a:prstGeom>
        </p:spPr>
      </p:pic>
      <p:sp>
        <p:nvSpPr>
          <p:cNvPr id="4" name="Sprechblase: rechteckig 3">
            <a:extLst>
              <a:ext uri="{FF2B5EF4-FFF2-40B4-BE49-F238E27FC236}">
                <a16:creationId xmlns:a16="http://schemas.microsoft.com/office/drawing/2014/main" id="{398B4605-7928-4CFD-8715-EE919609BFAB}"/>
              </a:ext>
            </a:extLst>
          </p:cNvPr>
          <p:cNvSpPr/>
          <p:nvPr/>
        </p:nvSpPr>
        <p:spPr>
          <a:xfrm>
            <a:off x="1384184" y="2860646"/>
            <a:ext cx="2265028" cy="813731"/>
          </a:xfrm>
          <a:prstGeom prst="wedgeRectCallout">
            <a:avLst>
              <a:gd name="adj1" fmla="val 91389"/>
              <a:gd name="adj2" fmla="val 2983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345062"/>
                </a:solidFill>
              </a:rPr>
              <a:t>Enter what was done, save before is not possible.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8DB4D87-3676-45E9-B94F-AEDD0B69F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55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27972160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35D4A710-CF6E-45C1-B4C1-AC7B7626F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800" dirty="0"/>
              <a:t>Your safety showers must be checked weekly. How does that work?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E0F42E6-0CA3-4595-BF56-6742CAFE72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069501"/>
            <a:ext cx="7200000" cy="849230"/>
          </a:xfrm>
        </p:spPr>
        <p:txBody>
          <a:bodyPr>
            <a:normAutofit/>
          </a:bodyPr>
          <a:lstStyle/>
          <a:p>
            <a:pPr>
              <a:lnSpc>
                <a:spcPct val="300000"/>
              </a:lnSpc>
            </a:pPr>
            <a:r>
              <a:rPr lang="de-DE" sz="2000" dirty="0"/>
              <a:t>Create </a:t>
            </a:r>
            <a:r>
              <a:rPr lang="de-DE" sz="2000" dirty="0" err="1"/>
              <a:t>recurring</a:t>
            </a:r>
            <a:r>
              <a:rPr lang="de-DE" sz="2000" dirty="0"/>
              <a:t> </a:t>
            </a:r>
            <a:r>
              <a:rPr lang="de-DE" sz="2000" dirty="0" err="1"/>
              <a:t>tasks</a:t>
            </a:r>
            <a:endParaRPr lang="de-DE" sz="20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44875FA-9779-4C56-A45D-FB4DEA5F9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758358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422582-E178-43A0-BA01-BBDB7F3DB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Recurring</a:t>
            </a:r>
            <a:r>
              <a:rPr lang="de-DE" dirty="0"/>
              <a:t> </a:t>
            </a:r>
            <a:r>
              <a:rPr lang="de-DE" dirty="0" err="1"/>
              <a:t>tasks</a:t>
            </a:r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F50B946-8124-4B9D-8BA5-0177ED1E20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413" y="1518575"/>
            <a:ext cx="8921174" cy="4353719"/>
          </a:xfrm>
          <a:prstGeom prst="rect">
            <a:avLst/>
          </a:prstGeom>
        </p:spPr>
      </p:pic>
      <p:sp>
        <p:nvSpPr>
          <p:cNvPr id="6" name="Sprechblase: rechteckig 5">
            <a:extLst>
              <a:ext uri="{FF2B5EF4-FFF2-40B4-BE49-F238E27FC236}">
                <a16:creationId xmlns:a16="http://schemas.microsoft.com/office/drawing/2014/main" id="{81BB7C8C-C113-4EA2-9EA8-E58E6DA2A87A}"/>
              </a:ext>
            </a:extLst>
          </p:cNvPr>
          <p:cNvSpPr/>
          <p:nvPr/>
        </p:nvSpPr>
        <p:spPr>
          <a:xfrm>
            <a:off x="8610600" y="3259726"/>
            <a:ext cx="2743200" cy="871415"/>
          </a:xfrm>
          <a:prstGeom prst="wedgeRectCallout">
            <a:avLst>
              <a:gd name="adj1" fmla="val -70283"/>
              <a:gd name="adj2" fmla="val 12100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2D4655"/>
                </a:solidFill>
              </a:rPr>
              <a:t>Specifies the frequency at which the task is to be completed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9FCC3D5-1C9F-4EF8-AF0C-176F66721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57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59620759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BA106B-FBFD-448C-9881-F0389BD9F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Temporary</a:t>
            </a:r>
            <a:r>
              <a:rPr lang="de-DE" dirty="0"/>
              <a:t> </a:t>
            </a:r>
            <a:r>
              <a:rPr lang="de-DE" dirty="0" err="1"/>
              <a:t>task</a:t>
            </a:r>
            <a:endParaRPr lang="de-DE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2337A20E-AF9B-4C14-BA4B-DB49F99B47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6872" y="1540412"/>
            <a:ext cx="9178255" cy="4399415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6680981-117A-444E-8E80-7AB683602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58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91637423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E2280B-8C2A-42CA-970D-18384A48E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Exercise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86194B-9228-41C9-9B7F-FAB214469F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3119" y="1825625"/>
            <a:ext cx="6110681" cy="36687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You want a weekly security tour to be performed by creating a recurring task.</a:t>
            </a:r>
          </a:p>
        </p:txBody>
      </p:sp>
      <p:pic>
        <p:nvPicPr>
          <p:cNvPr id="5" name="Picture 2" descr="Vereinfacht RundgÃ¤nge und RoutinetÃ¤tigkeiten">
            <a:extLst>
              <a:ext uri="{FF2B5EF4-FFF2-40B4-BE49-F238E27FC236}">
                <a16:creationId xmlns:a16="http://schemas.microsoft.com/office/drawing/2014/main" id="{556ACA85-313E-41F9-A478-54F2C9669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86824"/>
            <a:ext cx="4020673" cy="3084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0A9C165-B489-4673-9238-E16119F4A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59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189362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CCD29-9337-4AC2-BD06-5C9633DE2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Goal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training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F79D86-03E1-4BB6-91D5-F4AF3651E5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Login to </a:t>
            </a:r>
            <a:r>
              <a:rPr lang="en-GB" dirty="0" err="1"/>
              <a:t>Shiftconnector</a:t>
            </a:r>
            <a:r>
              <a:rPr lang="en-GB" dirty="0"/>
              <a:t> </a:t>
            </a:r>
          </a:p>
          <a:p>
            <a:pPr>
              <a:lnSpc>
                <a:spcPct val="120000"/>
              </a:lnSpc>
            </a:pPr>
            <a:r>
              <a:rPr lang="en-GB" dirty="0"/>
              <a:t>Function of the </a:t>
            </a:r>
            <a:r>
              <a:rPr lang="en-GB" dirty="0" err="1"/>
              <a:t>Infoboard</a:t>
            </a:r>
            <a:r>
              <a:rPr lang="en-GB" dirty="0"/>
              <a:t> and Navigation</a:t>
            </a:r>
          </a:p>
          <a:p>
            <a:pPr>
              <a:lnSpc>
                <a:spcPct val="120000"/>
              </a:lnSpc>
            </a:pPr>
            <a:r>
              <a:rPr lang="en-GB" dirty="0"/>
              <a:t>Creation of an event</a:t>
            </a:r>
          </a:p>
          <a:p>
            <a:pPr>
              <a:lnSpc>
                <a:spcPct val="120000"/>
              </a:lnSpc>
            </a:pPr>
            <a:r>
              <a:rPr lang="en-GB" dirty="0"/>
              <a:t>Editing Entries</a:t>
            </a:r>
          </a:p>
          <a:p>
            <a:pPr>
              <a:lnSpc>
                <a:spcPct val="120000"/>
              </a:lnSpc>
            </a:pPr>
            <a:r>
              <a:rPr lang="en-GB" dirty="0"/>
              <a:t>Send events </a:t>
            </a:r>
            <a:r>
              <a:rPr lang="en-GB"/>
              <a:t>in morning </a:t>
            </a:r>
            <a:r>
              <a:rPr lang="en-GB" dirty="0"/>
              <a:t>meeting</a:t>
            </a:r>
          </a:p>
          <a:p>
            <a:pPr>
              <a:lnSpc>
                <a:spcPct val="120000"/>
              </a:lnSpc>
            </a:pPr>
            <a:r>
              <a:rPr lang="en-GB" dirty="0"/>
              <a:t>Search for specific entries</a:t>
            </a:r>
          </a:p>
          <a:p>
            <a:pPr>
              <a:lnSpc>
                <a:spcPct val="120000"/>
              </a:lnSpc>
            </a:pPr>
            <a:r>
              <a:rPr lang="en-GB" dirty="0"/>
              <a:t>Attach and create tasks</a:t>
            </a:r>
          </a:p>
          <a:p>
            <a:pPr>
              <a:lnSpc>
                <a:spcPct val="120000"/>
              </a:lnSpc>
            </a:pPr>
            <a:r>
              <a:rPr lang="en-GB" dirty="0"/>
              <a:t>Complete tasks</a:t>
            </a:r>
          </a:p>
          <a:p>
            <a:pPr>
              <a:lnSpc>
                <a:spcPct val="120000"/>
              </a:lnSpc>
            </a:pPr>
            <a:r>
              <a:rPr lang="en-GB" dirty="0"/>
              <a:t>Working with instructions (publish and sign)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1DD77F3-0AF4-4953-9933-9A379674B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6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57020063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80BB46-413C-4486-83F7-71F866FD8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Solution</a:t>
            </a:r>
            <a:endParaRPr lang="en-GB" dirty="0"/>
          </a:p>
        </p:txBody>
      </p:sp>
      <p:pic>
        <p:nvPicPr>
          <p:cNvPr id="3" name="Inhaltsplatzhalter 2">
            <a:extLst>
              <a:ext uri="{FF2B5EF4-FFF2-40B4-BE49-F238E27FC236}">
                <a16:creationId xmlns:a16="http://schemas.microsoft.com/office/drawing/2014/main" id="{0F7E69B1-5F6C-405B-9940-1F38858601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4103" y="1557177"/>
            <a:ext cx="8323793" cy="4324359"/>
          </a:xfrm>
          <a:prstGeom prst="rect">
            <a:avLst/>
          </a:prstGeom>
        </p:spPr>
      </p:pic>
      <p:sp>
        <p:nvSpPr>
          <p:cNvPr id="4" name="Sprechblase: rechteckig 3">
            <a:extLst>
              <a:ext uri="{FF2B5EF4-FFF2-40B4-BE49-F238E27FC236}">
                <a16:creationId xmlns:a16="http://schemas.microsoft.com/office/drawing/2014/main" id="{8F5F5E52-5A7B-41E2-8A4F-4C98854C5B7A}"/>
              </a:ext>
            </a:extLst>
          </p:cNvPr>
          <p:cNvSpPr/>
          <p:nvPr/>
        </p:nvSpPr>
        <p:spPr>
          <a:xfrm>
            <a:off x="192947" y="1675701"/>
            <a:ext cx="1400961" cy="362823"/>
          </a:xfrm>
          <a:prstGeom prst="wedgeRectCallout">
            <a:avLst>
              <a:gd name="adj1" fmla="val 79913"/>
              <a:gd name="adj2" fmla="val 57876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345062"/>
                </a:solidFill>
              </a:rPr>
              <a:t>Create task</a:t>
            </a:r>
          </a:p>
        </p:txBody>
      </p:sp>
      <p:sp>
        <p:nvSpPr>
          <p:cNvPr id="5" name="Sprechblase: rechteckig 4">
            <a:extLst>
              <a:ext uri="{FF2B5EF4-FFF2-40B4-BE49-F238E27FC236}">
                <a16:creationId xmlns:a16="http://schemas.microsoft.com/office/drawing/2014/main" id="{7DF131A0-7E4D-4C95-A9B2-D4383869B114}"/>
              </a:ext>
            </a:extLst>
          </p:cNvPr>
          <p:cNvSpPr/>
          <p:nvPr/>
        </p:nvSpPr>
        <p:spPr>
          <a:xfrm>
            <a:off x="2004969" y="4907560"/>
            <a:ext cx="1677799" cy="604008"/>
          </a:xfrm>
          <a:prstGeom prst="wedgeRectCallout">
            <a:avLst>
              <a:gd name="adj1" fmla="val 143634"/>
              <a:gd name="adj2" fmla="val -2222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345062"/>
                </a:solidFill>
              </a:rPr>
              <a:t>Describe what to do in this task</a:t>
            </a:r>
          </a:p>
        </p:txBody>
      </p:sp>
      <p:sp>
        <p:nvSpPr>
          <p:cNvPr id="7" name="Sprechblase: rechteckig 6">
            <a:extLst>
              <a:ext uri="{FF2B5EF4-FFF2-40B4-BE49-F238E27FC236}">
                <a16:creationId xmlns:a16="http://schemas.microsoft.com/office/drawing/2014/main" id="{264A47B6-467D-435F-9DBE-17397888843B}"/>
              </a:ext>
            </a:extLst>
          </p:cNvPr>
          <p:cNvSpPr/>
          <p:nvPr/>
        </p:nvSpPr>
        <p:spPr>
          <a:xfrm>
            <a:off x="7227115" y="1731836"/>
            <a:ext cx="1845577" cy="695487"/>
          </a:xfrm>
          <a:prstGeom prst="wedgeRectCallout">
            <a:avLst>
              <a:gd name="adj1" fmla="val -19495"/>
              <a:gd name="adj2" fmla="val 77134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345062"/>
                </a:solidFill>
              </a:rPr>
              <a:t>Change from once to recurring</a:t>
            </a:r>
          </a:p>
        </p:txBody>
      </p:sp>
      <p:sp>
        <p:nvSpPr>
          <p:cNvPr id="8" name="Sprechblase: rechteckig 7">
            <a:extLst>
              <a:ext uri="{FF2B5EF4-FFF2-40B4-BE49-F238E27FC236}">
                <a16:creationId xmlns:a16="http://schemas.microsoft.com/office/drawing/2014/main" id="{EE07418C-BB46-4A0E-8F39-5727159B894F}"/>
              </a:ext>
            </a:extLst>
          </p:cNvPr>
          <p:cNvSpPr/>
          <p:nvPr/>
        </p:nvSpPr>
        <p:spPr>
          <a:xfrm>
            <a:off x="8498049" y="2969703"/>
            <a:ext cx="1845578" cy="1124125"/>
          </a:xfrm>
          <a:prstGeom prst="wedgeRectCallout">
            <a:avLst>
              <a:gd name="adj1" fmla="val -64469"/>
              <a:gd name="adj2" fmla="val -2250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345062"/>
                </a:solidFill>
              </a:rPr>
              <a:t>Specify when and how often the task should be repeated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123BC54-27F7-4BF5-9912-81530FF92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60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0155127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3ED78EC2-C8AA-4C8F-BD66-79B74A481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800" dirty="0"/>
              <a:t>There are new important operational instructions that must be read and signed. How do you do it?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A465D03-97E0-4770-B974-42F5B154BC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069501"/>
            <a:ext cx="7200000" cy="849230"/>
          </a:xfrm>
        </p:spPr>
        <p:txBody>
          <a:bodyPr>
            <a:normAutofit/>
          </a:bodyPr>
          <a:lstStyle/>
          <a:p>
            <a:pPr>
              <a:lnSpc>
                <a:spcPct val="300000"/>
              </a:lnSpc>
            </a:pPr>
            <a:r>
              <a:rPr lang="en-GB" sz="2000" dirty="0"/>
              <a:t>Working with instructions (publish and sign)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E161834-F09A-4A02-B21F-902CD044B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268686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3AD354C8-57E0-4EA6-8871-A599CC4F1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Create operational </a:t>
            </a:r>
            <a:r>
              <a:rPr lang="de-DE" dirty="0" err="1"/>
              <a:t>information</a:t>
            </a:r>
            <a:r>
              <a:rPr lang="de-DE" dirty="0"/>
              <a:t> (</a:t>
            </a:r>
            <a:r>
              <a:rPr lang="de-DE" dirty="0" err="1"/>
              <a:t>instruction</a:t>
            </a:r>
            <a:r>
              <a:rPr lang="de-DE" dirty="0"/>
              <a:t>)</a:t>
            </a:r>
            <a:endParaRPr lang="en-GB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DAEEFC7-0386-4462-B6CC-A3C4B8565D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312" y="1508323"/>
            <a:ext cx="8859373" cy="4582084"/>
          </a:xfrm>
          <a:prstGeom prst="rect">
            <a:avLst/>
          </a:prstGeom>
        </p:spPr>
      </p:pic>
      <p:sp>
        <p:nvSpPr>
          <p:cNvPr id="9" name="Sprechblase: rechteckig 8">
            <a:extLst>
              <a:ext uri="{FF2B5EF4-FFF2-40B4-BE49-F238E27FC236}">
                <a16:creationId xmlns:a16="http://schemas.microsoft.com/office/drawing/2014/main" id="{761A6F54-324E-4392-8D6F-91DD2E55429A}"/>
              </a:ext>
            </a:extLst>
          </p:cNvPr>
          <p:cNvSpPr/>
          <p:nvPr/>
        </p:nvSpPr>
        <p:spPr>
          <a:xfrm>
            <a:off x="5528345" y="3429000"/>
            <a:ext cx="1532388" cy="878889"/>
          </a:xfrm>
          <a:prstGeom prst="wedgeRectCallout">
            <a:avLst>
              <a:gd name="adj1" fmla="val 155551"/>
              <a:gd name="adj2" fmla="val 157032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rgbClr val="2D4655"/>
                </a:solidFill>
              </a:rPr>
              <a:t>Attach</a:t>
            </a:r>
            <a:r>
              <a:rPr lang="de-DE" dirty="0">
                <a:solidFill>
                  <a:srgbClr val="2D4655"/>
                </a:solidFill>
              </a:rPr>
              <a:t> </a:t>
            </a:r>
            <a:r>
              <a:rPr lang="de-DE" dirty="0" err="1">
                <a:solidFill>
                  <a:srgbClr val="2D4655"/>
                </a:solidFill>
              </a:rPr>
              <a:t>or</a:t>
            </a:r>
            <a:r>
              <a:rPr lang="de-DE" dirty="0">
                <a:solidFill>
                  <a:srgbClr val="2D4655"/>
                </a:solidFill>
              </a:rPr>
              <a:t> link </a:t>
            </a:r>
            <a:r>
              <a:rPr lang="de-DE" dirty="0" err="1">
                <a:solidFill>
                  <a:srgbClr val="2D4655"/>
                </a:solidFill>
              </a:rPr>
              <a:t>documents</a:t>
            </a:r>
            <a:endParaRPr lang="en-GB" dirty="0">
              <a:solidFill>
                <a:srgbClr val="2D4655"/>
              </a:solidFill>
            </a:endParaRPr>
          </a:p>
        </p:txBody>
      </p:sp>
      <p:sp>
        <p:nvSpPr>
          <p:cNvPr id="8" name="Sprechblase: rechteckig 7">
            <a:extLst>
              <a:ext uri="{FF2B5EF4-FFF2-40B4-BE49-F238E27FC236}">
                <a16:creationId xmlns:a16="http://schemas.microsoft.com/office/drawing/2014/main" id="{89478C5C-737A-4BD2-9452-A0090AEC4BFB}"/>
              </a:ext>
            </a:extLst>
          </p:cNvPr>
          <p:cNvSpPr/>
          <p:nvPr/>
        </p:nvSpPr>
        <p:spPr>
          <a:xfrm>
            <a:off x="7478086" y="3061045"/>
            <a:ext cx="3875714" cy="735909"/>
          </a:xfrm>
          <a:prstGeom prst="wedgeRectCallout">
            <a:avLst>
              <a:gd name="adj1" fmla="val -14594"/>
              <a:gd name="adj2" fmla="val 162846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2D4655"/>
                </a:solidFill>
              </a:rPr>
              <a:t>Select people who need to sign the information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46ED429-8527-437D-BCFE-AA7E6198D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62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79121733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717B4-47F9-4C99-B31E-2C63348C5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Read </a:t>
            </a:r>
            <a:r>
              <a:rPr lang="de-DE" dirty="0" err="1"/>
              <a:t>instructions</a:t>
            </a:r>
            <a:endParaRPr lang="de-DE" dirty="0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FA2481F2-7720-4073-9DB3-AF594B3B6D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34841"/>
            <a:ext cx="10515600" cy="2850280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0E47703-53A7-48C2-8853-DE43A5646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63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3647653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443515-8AB2-4799-94E0-A3B5FC499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0938"/>
          </a:xfrm>
        </p:spPr>
        <p:txBody>
          <a:bodyPr/>
          <a:lstStyle/>
          <a:p>
            <a:r>
              <a:rPr lang="en-GB" dirty="0"/>
              <a:t>Sign for read and understood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8296EF5-18E0-46BA-A590-F8AA80327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5793" y="1527816"/>
            <a:ext cx="9280413" cy="4529035"/>
          </a:xfrm>
          <a:prstGeom prst="rect">
            <a:avLst/>
          </a:prstGeom>
        </p:spPr>
      </p:pic>
      <p:sp>
        <p:nvSpPr>
          <p:cNvPr id="6" name="Sprechblase: rechteckig 5">
            <a:extLst>
              <a:ext uri="{FF2B5EF4-FFF2-40B4-BE49-F238E27FC236}">
                <a16:creationId xmlns:a16="http://schemas.microsoft.com/office/drawing/2014/main" id="{36D57FBB-4DDA-4A33-8E57-DC21339C5A49}"/>
              </a:ext>
            </a:extLst>
          </p:cNvPr>
          <p:cNvSpPr/>
          <p:nvPr/>
        </p:nvSpPr>
        <p:spPr>
          <a:xfrm>
            <a:off x="5462629" y="5898516"/>
            <a:ext cx="2892806" cy="780176"/>
          </a:xfrm>
          <a:prstGeom prst="wedgeRectCallout">
            <a:avLst>
              <a:gd name="adj1" fmla="val -43680"/>
              <a:gd name="adj2" fmla="val -72983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2D4655"/>
                </a:solidFill>
              </a:rPr>
              <a:t>Enter password and click on "Sign"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C5E131B-6F88-4981-96D4-1E70BFE5F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64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14893844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E2280B-8C2A-42CA-970D-18384A48E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Exercise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Key User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86194B-9228-41C9-9B7F-FAB214469F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599" cy="3668726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dirty="0"/>
              <a:t>An updated version of your operating instructions has been developed and you now want to make sure that all employees take note of the new BA and sign it.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Therefore, create a new instruction and send a signature request to all employees.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510AE96-6983-41E2-9BAB-FF09E729A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65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4970246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80BB46-413C-4486-83F7-71F866FD8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Solution</a:t>
            </a:r>
            <a:endParaRPr lang="en-GB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F828777E-08DE-4DCF-A1D9-F1C69E8830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5712" y="1615900"/>
            <a:ext cx="8580575" cy="4440781"/>
          </a:xfrm>
          <a:prstGeom prst="rect">
            <a:avLst/>
          </a:prstGeom>
        </p:spPr>
      </p:pic>
      <p:sp>
        <p:nvSpPr>
          <p:cNvPr id="8" name="Sprechblase: rechteckig 7">
            <a:extLst>
              <a:ext uri="{FF2B5EF4-FFF2-40B4-BE49-F238E27FC236}">
                <a16:creationId xmlns:a16="http://schemas.microsoft.com/office/drawing/2014/main" id="{7C084BE7-D1DC-45CA-90A0-5D4E8B67480B}"/>
              </a:ext>
            </a:extLst>
          </p:cNvPr>
          <p:cNvSpPr/>
          <p:nvPr/>
        </p:nvSpPr>
        <p:spPr>
          <a:xfrm>
            <a:off x="3196206" y="4899171"/>
            <a:ext cx="1912690" cy="822122"/>
          </a:xfrm>
          <a:prstGeom prst="wedgeRectCallout">
            <a:avLst>
              <a:gd name="adj1" fmla="val 57237"/>
              <a:gd name="adj2" fmla="val -32738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345062"/>
                </a:solidFill>
              </a:rPr>
              <a:t>Describe what can be found in this instruction.</a:t>
            </a:r>
          </a:p>
        </p:txBody>
      </p:sp>
      <p:sp>
        <p:nvSpPr>
          <p:cNvPr id="9" name="Sprechblase: rechteckig 8">
            <a:extLst>
              <a:ext uri="{FF2B5EF4-FFF2-40B4-BE49-F238E27FC236}">
                <a16:creationId xmlns:a16="http://schemas.microsoft.com/office/drawing/2014/main" id="{EB4CE2BC-EFAD-44A4-8ED2-E46892F80010}"/>
              </a:ext>
            </a:extLst>
          </p:cNvPr>
          <p:cNvSpPr/>
          <p:nvPr/>
        </p:nvSpPr>
        <p:spPr>
          <a:xfrm>
            <a:off x="10586906" y="4899171"/>
            <a:ext cx="1266738" cy="469783"/>
          </a:xfrm>
          <a:prstGeom prst="wedgeRectCallout">
            <a:avLst>
              <a:gd name="adj1" fmla="val -69039"/>
              <a:gd name="adj2" fmla="val 1250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345062"/>
                </a:solidFill>
              </a:rPr>
              <a:t>Attach documents</a:t>
            </a:r>
          </a:p>
        </p:txBody>
      </p:sp>
      <p:sp>
        <p:nvSpPr>
          <p:cNvPr id="10" name="Sprechblase: rechteckig 9">
            <a:extLst>
              <a:ext uri="{FF2B5EF4-FFF2-40B4-BE49-F238E27FC236}">
                <a16:creationId xmlns:a16="http://schemas.microsoft.com/office/drawing/2014/main" id="{C575F824-EA2D-4363-872D-6B4AFF29AAF3}"/>
              </a:ext>
            </a:extLst>
          </p:cNvPr>
          <p:cNvSpPr/>
          <p:nvPr/>
        </p:nvSpPr>
        <p:spPr>
          <a:xfrm>
            <a:off x="4840448" y="2858549"/>
            <a:ext cx="2211897" cy="822121"/>
          </a:xfrm>
          <a:prstGeom prst="wedgeRectCallout">
            <a:avLst>
              <a:gd name="adj1" fmla="val 87637"/>
              <a:gd name="adj2" fmla="val -12981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345062"/>
                </a:solidFill>
              </a:rPr>
              <a:t>Select the persons who should read this instruction.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7F5BCC0-D9C2-4506-9CAA-7941C6FDB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66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76393523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0C47FD-921D-4EFA-B7F2-8F57219B0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Exercise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Standard User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BD9FD2-F5C8-4C8F-88E2-8410C7D6A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444993" cy="3668726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dirty="0"/>
              <a:t>You have received a new signature request in your mailbox. </a:t>
            </a:r>
          </a:p>
          <a:p>
            <a:pPr marL="0" indent="0">
              <a:lnSpc>
                <a:spcPct val="100000"/>
              </a:lnSpc>
              <a:buNone/>
            </a:pPr>
            <a:endParaRPr lang="en-GB" dirty="0"/>
          </a:p>
          <a:p>
            <a:pPr marL="0" indent="0">
              <a:lnSpc>
                <a:spcPct val="100000"/>
              </a:lnSpc>
              <a:buNone/>
            </a:pPr>
            <a:r>
              <a:rPr lang="en-GB" dirty="0"/>
              <a:t>Please read and sign this instruction.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2B8A3F-09E1-419B-B81B-90FBC32FD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67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96906632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80BB46-413C-4486-83F7-71F866FD8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Solution</a:t>
            </a:r>
            <a:endParaRPr lang="en-GB" dirty="0"/>
          </a:p>
        </p:txBody>
      </p:sp>
      <p:pic>
        <p:nvPicPr>
          <p:cNvPr id="3" name="Inhaltsplatzhalter 2">
            <a:extLst>
              <a:ext uri="{FF2B5EF4-FFF2-40B4-BE49-F238E27FC236}">
                <a16:creationId xmlns:a16="http://schemas.microsoft.com/office/drawing/2014/main" id="{39CF195E-AB1A-4E01-AE76-A901E326DE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9682" y="1582345"/>
            <a:ext cx="9152635" cy="4459465"/>
          </a:xfrm>
          <a:prstGeom prst="rect">
            <a:avLst/>
          </a:prstGeom>
        </p:spPr>
      </p:pic>
      <p:sp>
        <p:nvSpPr>
          <p:cNvPr id="4" name="Sprechblase: rechteckig 3">
            <a:extLst>
              <a:ext uri="{FF2B5EF4-FFF2-40B4-BE49-F238E27FC236}">
                <a16:creationId xmlns:a16="http://schemas.microsoft.com/office/drawing/2014/main" id="{75736BA3-CBF3-4F7A-A8AE-B4B3E8729D2C}"/>
              </a:ext>
            </a:extLst>
          </p:cNvPr>
          <p:cNvSpPr/>
          <p:nvPr/>
        </p:nvSpPr>
        <p:spPr>
          <a:xfrm>
            <a:off x="4374859" y="4658569"/>
            <a:ext cx="1098958" cy="547438"/>
          </a:xfrm>
          <a:prstGeom prst="wedgeRectCallout">
            <a:avLst>
              <a:gd name="adj1" fmla="val -20070"/>
              <a:gd name="adj2" fmla="val 10250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345062"/>
                </a:solidFill>
              </a:rPr>
              <a:t>Sign with password.</a:t>
            </a:r>
          </a:p>
        </p:txBody>
      </p:sp>
      <p:sp>
        <p:nvSpPr>
          <p:cNvPr id="5" name="Sprechblase: rechteckig 4">
            <a:extLst>
              <a:ext uri="{FF2B5EF4-FFF2-40B4-BE49-F238E27FC236}">
                <a16:creationId xmlns:a16="http://schemas.microsoft.com/office/drawing/2014/main" id="{7CFE27FF-6E06-4F89-ACDF-A6D368FF4E87}"/>
              </a:ext>
            </a:extLst>
          </p:cNvPr>
          <p:cNvSpPr/>
          <p:nvPr/>
        </p:nvSpPr>
        <p:spPr>
          <a:xfrm>
            <a:off x="2365696" y="2751589"/>
            <a:ext cx="2374084" cy="1124125"/>
          </a:xfrm>
          <a:prstGeom prst="wedgeRectCallout">
            <a:avLst>
              <a:gd name="adj1" fmla="val -63677"/>
              <a:gd name="adj2" fmla="val 5079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345062"/>
                </a:solidFill>
              </a:rPr>
              <a:t>Check in the mailbox under Signature lists whether there are new messages.</a:t>
            </a:r>
          </a:p>
        </p:txBody>
      </p:sp>
      <p:sp>
        <p:nvSpPr>
          <p:cNvPr id="7" name="Sprechblase: rechteckig 6">
            <a:extLst>
              <a:ext uri="{FF2B5EF4-FFF2-40B4-BE49-F238E27FC236}">
                <a16:creationId xmlns:a16="http://schemas.microsoft.com/office/drawing/2014/main" id="{5C78AA45-D274-4331-B02C-9F2639566470}"/>
              </a:ext>
            </a:extLst>
          </p:cNvPr>
          <p:cNvSpPr/>
          <p:nvPr/>
        </p:nvSpPr>
        <p:spPr>
          <a:xfrm>
            <a:off x="6258189" y="2862303"/>
            <a:ext cx="1359016" cy="426181"/>
          </a:xfrm>
          <a:prstGeom prst="wedgeRectCallout">
            <a:avLst>
              <a:gd name="adj1" fmla="val -22068"/>
              <a:gd name="adj2" fmla="val -9891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345062"/>
                </a:solidFill>
              </a:rPr>
              <a:t>Open entry.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4853408-BB1B-4DA0-AAA4-59ECEE767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68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074737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4D3E706-5D2E-4362-A168-0C1867219F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160098"/>
            <a:ext cx="8580598" cy="849230"/>
          </a:xfrm>
        </p:spPr>
        <p:txBody>
          <a:bodyPr>
            <a:normAutofit fontScale="92500"/>
          </a:bodyPr>
          <a:lstStyle/>
          <a:p>
            <a:r>
              <a:rPr lang="de-DE" sz="3600" dirty="0"/>
              <a:t>General </a:t>
            </a:r>
            <a:r>
              <a:rPr lang="de-DE" sz="3600" dirty="0" err="1"/>
              <a:t>information</a:t>
            </a:r>
            <a:r>
              <a:rPr lang="de-DE" sz="3600" dirty="0"/>
              <a:t> </a:t>
            </a:r>
            <a:r>
              <a:rPr lang="de-DE" sz="3600" dirty="0" err="1"/>
              <a:t>about</a:t>
            </a:r>
            <a:r>
              <a:rPr lang="de-DE" sz="3600" dirty="0"/>
              <a:t> Shiftconnector®</a:t>
            </a:r>
            <a:endParaRPr lang="en-GB" sz="36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5FB4856-C006-42A3-B50A-0C82DD22B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5513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0EFB12A-2FA4-4567-B3CE-D08D4065E4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209" y="1732644"/>
            <a:ext cx="8533530" cy="4153251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82B85372-4834-459A-923F-5F9DBB68D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Events, Tasks and Instructions</a:t>
            </a:r>
            <a:endParaRPr lang="en-GB" dirty="0"/>
          </a:p>
        </p:txBody>
      </p:sp>
      <p:sp>
        <p:nvSpPr>
          <p:cNvPr id="14" name="Rechteckige Legende 5">
            <a:extLst>
              <a:ext uri="{FF2B5EF4-FFF2-40B4-BE49-F238E27FC236}">
                <a16:creationId xmlns:a16="http://schemas.microsoft.com/office/drawing/2014/main" id="{FA9606F5-505B-4914-AE2C-C7F89718FF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149" y="2601335"/>
            <a:ext cx="2038165" cy="930938"/>
          </a:xfrm>
          <a:prstGeom prst="wedgeRectCallout">
            <a:avLst>
              <a:gd name="adj1" fmla="val 53566"/>
              <a:gd name="adj2" fmla="val -112319"/>
            </a:avLst>
          </a:prstGeom>
          <a:solidFill>
            <a:schemeClr val="bg1"/>
          </a:solidFill>
          <a:ln w="9525" algn="ctr">
            <a:solidFill>
              <a:srgbClr val="C8004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800" dirty="0">
                <a:solidFill>
                  <a:srgbClr val="2D4655"/>
                </a:solidFill>
                <a:latin typeface="DaxlineOT-Bold" panose="020B0804020101020102" pitchFamily="34" charset="0"/>
              </a:rPr>
              <a:t>Events</a:t>
            </a:r>
            <a:br>
              <a:rPr lang="en-US" altLang="de-DE" sz="1800" dirty="0">
                <a:solidFill>
                  <a:srgbClr val="2D4655"/>
                </a:solidFill>
                <a:latin typeface="DaxlineOT-Light" panose="020B0504020101020102"/>
              </a:rPr>
            </a:br>
            <a:r>
              <a:rPr lang="en-US" altLang="de-DE" sz="1800" dirty="0">
                <a:solidFill>
                  <a:srgbClr val="2D4655"/>
                </a:solidFill>
                <a:latin typeface="DaxlineOT-Light" panose="020B0504020101020102"/>
              </a:rPr>
              <a:t>All incidents listed chronologically.</a:t>
            </a:r>
          </a:p>
        </p:txBody>
      </p:sp>
      <p:sp>
        <p:nvSpPr>
          <p:cNvPr id="15" name="Rechteckige Legende 8">
            <a:extLst>
              <a:ext uri="{FF2B5EF4-FFF2-40B4-BE49-F238E27FC236}">
                <a16:creationId xmlns:a16="http://schemas.microsoft.com/office/drawing/2014/main" id="{E9A561BA-44C9-4487-9AB0-9123AD4170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9579" y="2783493"/>
            <a:ext cx="2312633" cy="1199530"/>
          </a:xfrm>
          <a:prstGeom prst="wedgeRectCallout">
            <a:avLst>
              <a:gd name="adj1" fmla="val -32038"/>
              <a:gd name="adj2" fmla="val -116299"/>
            </a:avLst>
          </a:prstGeom>
          <a:solidFill>
            <a:schemeClr val="bg1"/>
          </a:solidFill>
          <a:ln w="9525" algn="ctr">
            <a:solidFill>
              <a:srgbClr val="C8004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800" dirty="0">
                <a:solidFill>
                  <a:srgbClr val="2D4655"/>
                </a:solidFill>
                <a:latin typeface="DaxlineOT-Bold" panose="020B0804020101020102" pitchFamily="34" charset="0"/>
              </a:rPr>
              <a:t>Tasks</a:t>
            </a:r>
            <a:br>
              <a:rPr lang="en-US" altLang="de-DE" sz="1800" dirty="0">
                <a:solidFill>
                  <a:srgbClr val="2D4655"/>
                </a:solidFill>
                <a:latin typeface="DaxlineOT-Light" panose="020B0504020101020102"/>
              </a:rPr>
            </a:br>
            <a:r>
              <a:rPr lang="en-US" altLang="de-DE" sz="1800" dirty="0">
                <a:solidFill>
                  <a:srgbClr val="2D4655"/>
                </a:solidFill>
                <a:latin typeface="DaxlineOT-Light" panose="020B0504020101020102"/>
              </a:rPr>
              <a:t>Scheduled action items for shifts or other departments.</a:t>
            </a:r>
          </a:p>
        </p:txBody>
      </p:sp>
      <p:sp>
        <p:nvSpPr>
          <p:cNvPr id="16" name="Rechteckige Legende 9">
            <a:extLst>
              <a:ext uri="{FF2B5EF4-FFF2-40B4-BE49-F238E27FC236}">
                <a16:creationId xmlns:a16="http://schemas.microsoft.com/office/drawing/2014/main" id="{F93A6903-F181-470D-B50B-6561F5E68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7838" y="2298445"/>
            <a:ext cx="3489301" cy="1476954"/>
          </a:xfrm>
          <a:prstGeom prst="wedgeRectCallout">
            <a:avLst>
              <a:gd name="adj1" fmla="val -92371"/>
              <a:gd name="adj2" fmla="val -72762"/>
            </a:avLst>
          </a:prstGeom>
          <a:solidFill>
            <a:schemeClr val="bg1"/>
          </a:solidFill>
          <a:ln w="9525" algn="ctr">
            <a:solidFill>
              <a:srgbClr val="C8004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800" dirty="0">
                <a:solidFill>
                  <a:srgbClr val="2D4655"/>
                </a:solidFill>
                <a:latin typeface="DaxlineOT-Bold" panose="020B0804020101020102" pitchFamily="34" charset="0"/>
              </a:rPr>
              <a:t>Instructions</a:t>
            </a:r>
            <a:br>
              <a:rPr lang="en-US" altLang="de-DE" sz="1800" dirty="0">
                <a:solidFill>
                  <a:srgbClr val="2D4655"/>
                </a:solidFill>
                <a:latin typeface="DaxlineOT-Light" panose="020B0504020101020102"/>
              </a:rPr>
            </a:br>
            <a:r>
              <a:rPr lang="en-US" altLang="de-DE" sz="1800" dirty="0">
                <a:solidFill>
                  <a:srgbClr val="2D4655"/>
                </a:solidFill>
                <a:latin typeface="DaxlineOT-Light" panose="020B0504020101020102"/>
              </a:rPr>
              <a:t>Temporary deviations (different procedures, production trials, security changes etc.) from the standard process. </a:t>
            </a:r>
            <a:br>
              <a:rPr lang="en-US" altLang="de-DE" sz="1800" dirty="0">
                <a:solidFill>
                  <a:srgbClr val="2D4655"/>
                </a:solidFill>
                <a:latin typeface="DaxlineOT-Light" panose="020B0504020101020102"/>
              </a:rPr>
            </a:br>
            <a:endParaRPr lang="en-US" altLang="de-DE" sz="1800" dirty="0">
              <a:solidFill>
                <a:srgbClr val="2D4655"/>
              </a:solidFill>
              <a:latin typeface="DaxlineOT-Light" panose="020B0504020101020102"/>
            </a:endParaRPr>
          </a:p>
        </p:txBody>
      </p:sp>
    </p:spTree>
    <p:extLst>
      <p:ext uri="{BB962C8B-B14F-4D97-AF65-F5344CB8AC3E}">
        <p14:creationId xmlns:p14="http://schemas.microsoft.com/office/powerpoint/2010/main" val="661964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Permission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eaLnBrk="0" hangingPunct="0">
              <a:lnSpc>
                <a:spcPct val="80000"/>
              </a:lnSpc>
              <a:defRPr/>
            </a:pPr>
            <a:r>
              <a:rPr lang="de-CH" sz="1200" b="1" kern="0" dirty="0"/>
              <a:t>Standard User</a:t>
            </a:r>
          </a:p>
          <a:p>
            <a:pPr lvl="1" eaLnBrk="0" hangingPunct="0">
              <a:lnSpc>
                <a:spcPct val="80000"/>
              </a:lnSpc>
              <a:defRPr/>
            </a:pPr>
            <a:r>
              <a:rPr lang="en-GB" sz="1200" kern="0" dirty="0"/>
              <a:t>Events (Read, Create, and Modify)</a:t>
            </a:r>
          </a:p>
          <a:p>
            <a:pPr lvl="1" eaLnBrk="0" hangingPunct="0">
              <a:lnSpc>
                <a:spcPct val="80000"/>
              </a:lnSpc>
              <a:defRPr/>
            </a:pPr>
            <a:r>
              <a:rPr lang="en-GB" sz="1200" kern="0" dirty="0"/>
              <a:t>Tasks (Read, Create, and Modify)</a:t>
            </a:r>
          </a:p>
          <a:p>
            <a:pPr lvl="1" eaLnBrk="0" hangingPunct="0">
              <a:lnSpc>
                <a:spcPct val="80000"/>
              </a:lnSpc>
              <a:defRPr/>
            </a:pPr>
            <a:r>
              <a:rPr lang="en-GB" sz="1200" kern="0" dirty="0"/>
              <a:t>Instructions (Read)</a:t>
            </a:r>
          </a:p>
          <a:p>
            <a:pPr lvl="1" eaLnBrk="0" hangingPunct="0">
              <a:lnSpc>
                <a:spcPct val="80000"/>
              </a:lnSpc>
              <a:defRPr/>
            </a:pPr>
            <a:r>
              <a:rPr lang="en-GB" sz="1200" kern="0" dirty="0" err="1"/>
              <a:t>Infoboard</a:t>
            </a:r>
            <a:r>
              <a:rPr lang="en-GB" sz="1200" kern="0" dirty="0"/>
              <a:t> (Read) </a:t>
            </a:r>
          </a:p>
          <a:p>
            <a:pPr eaLnBrk="0" hangingPunct="0">
              <a:lnSpc>
                <a:spcPct val="80000"/>
              </a:lnSpc>
              <a:defRPr/>
            </a:pPr>
            <a:r>
              <a:rPr lang="de-CH" sz="1200" b="1" kern="0" dirty="0"/>
              <a:t>Key User</a:t>
            </a:r>
          </a:p>
          <a:p>
            <a:pPr lvl="1" eaLnBrk="0" hangingPunct="0">
              <a:lnSpc>
                <a:spcPct val="80000"/>
              </a:lnSpc>
              <a:defRPr/>
            </a:pPr>
            <a:r>
              <a:rPr lang="en-GB" sz="1200" kern="0" dirty="0"/>
              <a:t>All rights of the “Standard User”</a:t>
            </a:r>
          </a:p>
          <a:p>
            <a:pPr lvl="1" eaLnBrk="0" hangingPunct="0">
              <a:lnSpc>
                <a:spcPct val="80000"/>
              </a:lnSpc>
              <a:defRPr/>
            </a:pPr>
            <a:r>
              <a:rPr lang="en-GB" sz="1200" kern="0" dirty="0"/>
              <a:t>Instructions (Read, Create, and Modify)</a:t>
            </a:r>
          </a:p>
          <a:p>
            <a:pPr lvl="1" eaLnBrk="0" hangingPunct="0">
              <a:lnSpc>
                <a:spcPct val="80000"/>
              </a:lnSpc>
              <a:defRPr/>
            </a:pPr>
            <a:r>
              <a:rPr lang="en-GB" sz="1200" kern="0" dirty="0" err="1"/>
              <a:t>Infoboard</a:t>
            </a:r>
            <a:r>
              <a:rPr lang="en-GB" sz="1200" kern="0" dirty="0"/>
              <a:t> (Read, Create, and Modify)</a:t>
            </a:r>
            <a:endParaRPr lang="de-CH" sz="1200" kern="0" dirty="0"/>
          </a:p>
          <a:p>
            <a:pPr eaLnBrk="0" hangingPunct="0">
              <a:lnSpc>
                <a:spcPct val="80000"/>
              </a:lnSpc>
              <a:defRPr/>
            </a:pPr>
            <a:r>
              <a:rPr lang="de-CH" sz="1200" b="1" kern="0" dirty="0"/>
              <a:t>Administrator</a:t>
            </a:r>
            <a:endParaRPr lang="de-CH" sz="1200" kern="0" dirty="0"/>
          </a:p>
          <a:p>
            <a:pPr lvl="1" eaLnBrk="0" hangingPunct="0">
              <a:lnSpc>
                <a:spcPct val="80000"/>
              </a:lnSpc>
              <a:defRPr/>
            </a:pPr>
            <a:r>
              <a:rPr lang="en-GB" sz="1200" kern="0" dirty="0"/>
              <a:t>All rights of the “Key User”</a:t>
            </a:r>
          </a:p>
          <a:p>
            <a:pPr lvl="1" eaLnBrk="0" hangingPunct="0">
              <a:lnSpc>
                <a:spcPct val="80000"/>
              </a:lnSpc>
              <a:defRPr/>
            </a:pPr>
            <a:r>
              <a:rPr lang="en-GB" sz="1200" kern="0" dirty="0"/>
              <a:t>Access to the configuration area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8618538" y="3844939"/>
            <a:ext cx="2735262" cy="13111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>
            <a:defPPr>
              <a:defRPr lang="de-DE"/>
            </a:defPPr>
            <a:lvl1pPr indent="-342900" algn="ctr" eaLnBrk="0" hangingPunct="0">
              <a:spcBef>
                <a:spcPct val="20000"/>
              </a:spcBef>
              <a:defRPr i="1" kern="0"/>
            </a:lvl1pPr>
          </a:lstStyle>
          <a:p>
            <a:endParaRPr lang="de-CH" i="0" dirty="0">
              <a:solidFill>
                <a:srgbClr val="2D4655"/>
              </a:solidFill>
              <a:latin typeface="DaxlineOT-Light" panose="020B0504020101020102" pitchFamily="34" charset="0"/>
            </a:endParaRPr>
          </a:p>
          <a:p>
            <a:r>
              <a:rPr lang="de-CH" i="0" dirty="0">
                <a:solidFill>
                  <a:srgbClr val="2D4655"/>
                </a:solidFill>
                <a:latin typeface="DaxlineOT-Light" panose="020B0504020101020102" pitchFamily="34" charset="0"/>
              </a:rPr>
              <a:t>Key User must </a:t>
            </a:r>
            <a:r>
              <a:rPr lang="de-CH" i="0" dirty="0" err="1">
                <a:solidFill>
                  <a:srgbClr val="2D4655"/>
                </a:solidFill>
                <a:latin typeface="DaxlineOT-Light" panose="020B0504020101020102" pitchFamily="34" charset="0"/>
              </a:rPr>
              <a:t>be</a:t>
            </a:r>
            <a:r>
              <a:rPr lang="de-CH" i="0" dirty="0">
                <a:solidFill>
                  <a:srgbClr val="2D4655"/>
                </a:solidFill>
                <a:latin typeface="DaxlineOT-Light" panose="020B0504020101020102" pitchFamily="34" charset="0"/>
              </a:rPr>
              <a:t> </a:t>
            </a:r>
            <a:r>
              <a:rPr lang="de-CH" i="0" dirty="0" err="1">
                <a:solidFill>
                  <a:srgbClr val="2D4655"/>
                </a:solidFill>
                <a:latin typeface="DaxlineOT-Light" panose="020B0504020101020102" pitchFamily="34" charset="0"/>
              </a:rPr>
              <a:t>named</a:t>
            </a:r>
            <a:r>
              <a:rPr lang="de-CH" i="0" dirty="0">
                <a:solidFill>
                  <a:srgbClr val="2D4655"/>
                </a:solidFill>
                <a:latin typeface="DaxlineOT-Light" panose="020B0504020101020102" pitchFamily="34" charset="0"/>
              </a:rPr>
              <a:t> </a:t>
            </a:r>
            <a:br>
              <a:rPr lang="de-CH" i="0" dirty="0">
                <a:solidFill>
                  <a:srgbClr val="2D4655"/>
                </a:solidFill>
                <a:latin typeface="DaxlineOT-Light" panose="020B0504020101020102" pitchFamily="34" charset="0"/>
              </a:rPr>
            </a:br>
            <a:r>
              <a:rPr lang="de-CH" i="0" dirty="0">
                <a:solidFill>
                  <a:srgbClr val="2D4655"/>
                </a:solidFill>
                <a:latin typeface="DaxlineOT-Light" panose="020B0504020101020102" pitchFamily="34" charset="0"/>
              </a:rPr>
              <a:t>min. </a:t>
            </a:r>
            <a:r>
              <a:rPr lang="de-CH" i="0" dirty="0" err="1">
                <a:solidFill>
                  <a:srgbClr val="2D4655"/>
                </a:solidFill>
                <a:latin typeface="DaxlineOT-Light" panose="020B0504020101020102" pitchFamily="34" charset="0"/>
              </a:rPr>
              <a:t>one</a:t>
            </a:r>
            <a:r>
              <a:rPr lang="de-CH" i="0" dirty="0">
                <a:solidFill>
                  <a:srgbClr val="2D4655"/>
                </a:solidFill>
                <a:latin typeface="DaxlineOT-Light" panose="020B0504020101020102" pitchFamily="34" charset="0"/>
              </a:rPr>
              <a:t> per shift.</a:t>
            </a:r>
          </a:p>
          <a:p>
            <a:endParaRPr lang="de-CH" i="0" dirty="0">
              <a:solidFill>
                <a:srgbClr val="2D4655"/>
              </a:solidFill>
              <a:latin typeface="DaxlineOT-Light" panose="020B0504020101020102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8618538" y="1856553"/>
            <a:ext cx="2735262" cy="13111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indent="-342900" algn="ctr" eaLnBrk="0" hangingPunct="0">
              <a:spcBef>
                <a:spcPct val="20000"/>
              </a:spcBef>
              <a:defRPr/>
            </a:pPr>
            <a:endParaRPr lang="de-CH" kern="0" dirty="0">
              <a:solidFill>
                <a:srgbClr val="2D4655"/>
              </a:solidFill>
              <a:latin typeface="DaxlineOT-Light" panose="020B0504020101020102" pitchFamily="34" charset="0"/>
            </a:endParaRPr>
          </a:p>
          <a:p>
            <a:pPr indent="-342900" algn="ctr" eaLnBrk="0" hangingPunct="0">
              <a:spcBef>
                <a:spcPct val="20000"/>
              </a:spcBef>
              <a:defRPr/>
            </a:pPr>
            <a:r>
              <a:rPr lang="en-GB" kern="0" dirty="0">
                <a:solidFill>
                  <a:srgbClr val="2D4655"/>
                </a:solidFill>
                <a:latin typeface="DaxlineOT-Light" panose="020B0504020101020102" pitchFamily="34" charset="0"/>
              </a:rPr>
              <a:t>The rights affect the entire work, i.e. all shift books!</a:t>
            </a:r>
          </a:p>
          <a:p>
            <a:pPr indent="-342900" algn="ctr" eaLnBrk="0" hangingPunct="0">
              <a:spcBef>
                <a:spcPct val="20000"/>
              </a:spcBef>
              <a:defRPr/>
            </a:pPr>
            <a:endParaRPr lang="de-CH" kern="0" dirty="0">
              <a:solidFill>
                <a:srgbClr val="2D4655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145D7E-7B44-4EED-8145-83E264801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BFB69-DC2F-4A26-98D5-B9B66F12D60C}" type="slidenum">
              <a:rPr lang="de-DE" noProof="0" smtClean="0"/>
              <a:t>9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97305969"/>
      </p:ext>
    </p:extLst>
  </p:cSld>
  <p:clrMapOvr>
    <a:masterClrMapping/>
  </p:clrMapOvr>
</p:sld>
</file>

<file path=ppt/theme/theme1.xml><?xml version="1.0" encoding="utf-8"?>
<a:theme xmlns:a="http://schemas.openxmlformats.org/drawingml/2006/main" name="eschbach theme">
  <a:themeElements>
    <a:clrScheme name="eschbach Brand Colors">
      <a:dk1>
        <a:srgbClr val="000000"/>
      </a:dk1>
      <a:lt1>
        <a:sysClr val="window" lastClr="FFFFFF"/>
      </a:lt1>
      <a:dk2>
        <a:srgbClr val="7295A7"/>
      </a:dk2>
      <a:lt2>
        <a:srgbClr val="FFFFFF"/>
      </a:lt2>
      <a:accent1>
        <a:srgbClr val="C80041"/>
      </a:accent1>
      <a:accent2>
        <a:srgbClr val="324650"/>
      </a:accent2>
      <a:accent3>
        <a:srgbClr val="C8D2D7"/>
      </a:accent3>
      <a:accent4>
        <a:srgbClr val="A10034"/>
      </a:accent4>
      <a:accent5>
        <a:srgbClr val="7295A7"/>
      </a:accent5>
      <a:accent6>
        <a:srgbClr val="4C0018"/>
      </a:accent6>
      <a:hlink>
        <a:srgbClr val="0070C0"/>
      </a:hlink>
      <a:folHlink>
        <a:srgbClr val="7030A0"/>
      </a:folHlink>
    </a:clrScheme>
    <a:fontScheme name="eschbach fonts">
      <a:majorFont>
        <a:latin typeface="DaxlineOT-Regular"/>
        <a:ea typeface=""/>
        <a:cs typeface=""/>
      </a:majorFont>
      <a:minorFont>
        <a:latin typeface="DaxlineOT-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vorlage.potx" id="{F05292F0-F782-4037-BBAD-494A706F3D26}" vid="{5F6DE933-B8ED-4B0D-AE49-B15BA66ECBB4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7AAF5C251FE84FA3C4B4F30008C7DD" ma:contentTypeVersion="6" ma:contentTypeDescription="Create a new document." ma:contentTypeScope="" ma:versionID="1382c23d5660d30bbd06097a959a3c5c">
  <xsd:schema xmlns:xsd="http://www.w3.org/2001/XMLSchema" xmlns:xs="http://www.w3.org/2001/XMLSchema" xmlns:p="http://schemas.microsoft.com/office/2006/metadata/properties" xmlns:ns2="3223eedd-e197-492d-a03d-3fc17cab52dc" xmlns:ns3="637dd071-823c-45f4-8247-a2d6d958a5ac" targetNamespace="http://schemas.microsoft.com/office/2006/metadata/properties" ma:root="true" ma:fieldsID="398d080a9bdb97fa4a8899af0dd3b65a" ns2:_="" ns3:_="">
    <xsd:import namespace="3223eedd-e197-492d-a03d-3fc17cab52dc"/>
    <xsd:import namespace="637dd071-823c-45f4-8247-a2d6d958a5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23eedd-e197-492d-a03d-3fc17cab52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7dd071-823c-45f4-8247-a2d6d958a5ac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D51082D-BA30-4FCB-80C2-0E292DEA52F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223eedd-e197-492d-a03d-3fc17cab52dc"/>
    <ds:schemaRef ds:uri="637dd071-823c-45f4-8247-a2d6d958a5a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B63E4EA-9CEB-464B-A6AB-110291648CBD}">
  <ds:schemaRefs>
    <ds:schemaRef ds:uri="http://purl.org/dc/elements/1.1/"/>
    <ds:schemaRef ds:uri="http://schemas.microsoft.com/office/2006/metadata/properties"/>
    <ds:schemaRef ds:uri="3223eedd-e197-492d-a03d-3fc17cab52dc"/>
    <ds:schemaRef ds:uri="http://schemas.microsoft.com/office/2006/documentManagement/types"/>
    <ds:schemaRef ds:uri="http://purl.org/dc/terms/"/>
    <ds:schemaRef ds:uri="637dd071-823c-45f4-8247-a2d6d958a5ac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AFE8DD5-0922-4F38-ABCA-D37F368AD06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 vorlage eschbach</Template>
  <TotalTime>15</TotalTime>
  <Words>1457</Words>
  <Application>Microsoft Office PowerPoint</Application>
  <PresentationFormat>Breedbeeld</PresentationFormat>
  <Paragraphs>313</Paragraphs>
  <Slides>68</Slides>
  <Notes>1</Notes>
  <HiddenSlides>1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68</vt:i4>
      </vt:variant>
    </vt:vector>
  </HeadingPairs>
  <TitlesOfParts>
    <vt:vector size="69" baseType="lpstr">
      <vt:lpstr>eschbach theme</vt:lpstr>
      <vt:lpstr>Shiftconnector® User Training</vt:lpstr>
      <vt:lpstr>Agenda</vt:lpstr>
      <vt:lpstr>PowerPoint-presentatie</vt:lpstr>
      <vt:lpstr>Project scope</vt:lpstr>
      <vt:lpstr>Training and support concept</vt:lpstr>
      <vt:lpstr>Goal of the training</vt:lpstr>
      <vt:lpstr>PowerPoint-presentatie</vt:lpstr>
      <vt:lpstr>Events, Tasks and Instructions</vt:lpstr>
      <vt:lpstr>Permission</vt:lpstr>
      <vt:lpstr>Use of Shiftconnector</vt:lpstr>
      <vt:lpstr>Procedure for Shift Transfer</vt:lpstr>
      <vt:lpstr>PowerPoint-presentatie</vt:lpstr>
      <vt:lpstr>Login</vt:lpstr>
      <vt:lpstr>PowerPoint-presentatie</vt:lpstr>
      <vt:lpstr>A customer audit will take place next week on Wednesday. You want to inform all employees. How do you proceed?</vt:lpstr>
      <vt:lpstr>Create Infoboard Entry</vt:lpstr>
      <vt:lpstr>Create Infoboard Entry - Result</vt:lpstr>
      <vt:lpstr>Exercise</vt:lpstr>
      <vt:lpstr>Solution</vt:lpstr>
      <vt:lpstr>Solution</vt:lpstr>
      <vt:lpstr>A pump in your system is defective. What do you have to do to document this?</vt:lpstr>
      <vt:lpstr>Create events</vt:lpstr>
      <vt:lpstr>Create events - Result</vt:lpstr>
      <vt:lpstr>Exercise</vt:lpstr>
      <vt:lpstr>Solution</vt:lpstr>
      <vt:lpstr>Solution</vt:lpstr>
      <vt:lpstr>You have noticed that the entry of the defective pump is not described precisely enough. How do you proceed?</vt:lpstr>
      <vt:lpstr>Editing Entries</vt:lpstr>
      <vt:lpstr>Edit entries - Result</vt:lpstr>
      <vt:lpstr>Exercise</vt:lpstr>
      <vt:lpstr>Solution</vt:lpstr>
      <vt:lpstr>Solution</vt:lpstr>
      <vt:lpstr>You would like to report the defective pump to the early meeting. What to do?</vt:lpstr>
      <vt:lpstr>Change priority (list view)</vt:lpstr>
      <vt:lpstr>Change priority (detail view)</vt:lpstr>
      <vt:lpstr>Exercise</vt:lpstr>
      <vt:lpstr>Solution</vt:lpstr>
      <vt:lpstr>You want to search for all entries in the Shiftconnector® that are in the description field "defective". How do you proceed?</vt:lpstr>
      <vt:lpstr>Search for entries</vt:lpstr>
      <vt:lpstr>Exercise</vt:lpstr>
      <vt:lpstr>Solution</vt:lpstr>
      <vt:lpstr>The defective pump should be repaired. What should be done?</vt:lpstr>
      <vt:lpstr>Attach tasks</vt:lpstr>
      <vt:lpstr>Attach tasks</vt:lpstr>
      <vt:lpstr>Attach tasks</vt:lpstr>
      <vt:lpstr>Exercise</vt:lpstr>
      <vt:lpstr>Solution</vt:lpstr>
      <vt:lpstr>Solution</vt:lpstr>
      <vt:lpstr>Solution</vt:lpstr>
      <vt:lpstr>The pump's been repaired. This should now be documented in the Shiftconnector®. How does this work?</vt:lpstr>
      <vt:lpstr>Complete tasks</vt:lpstr>
      <vt:lpstr>Change status</vt:lpstr>
      <vt:lpstr>Exercise</vt:lpstr>
      <vt:lpstr>Solution</vt:lpstr>
      <vt:lpstr>Solution</vt:lpstr>
      <vt:lpstr>Your safety showers must be checked weekly. How does that work?</vt:lpstr>
      <vt:lpstr>Recurring tasks</vt:lpstr>
      <vt:lpstr>Temporary task</vt:lpstr>
      <vt:lpstr>Exercise</vt:lpstr>
      <vt:lpstr>Solution</vt:lpstr>
      <vt:lpstr>There are new important operational instructions that must be read and signed. How do you do it?</vt:lpstr>
      <vt:lpstr>Create operational information (instruction)</vt:lpstr>
      <vt:lpstr>Read instructions</vt:lpstr>
      <vt:lpstr>Sign for read and understood</vt:lpstr>
      <vt:lpstr>Exercise for Key User</vt:lpstr>
      <vt:lpstr>Solution</vt:lpstr>
      <vt:lpstr>Exercise for Standard User</vt:lpstr>
      <vt:lpstr>Solution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Nicole Hoelzer</dc:creator>
  <cp:lastModifiedBy>Manuel Waegner</cp:lastModifiedBy>
  <cp:revision>103</cp:revision>
  <dcterms:created xsi:type="dcterms:W3CDTF">2019-04-24T12:17:03Z</dcterms:created>
  <dcterms:modified xsi:type="dcterms:W3CDTF">2021-11-24T12:11:14Z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0x0101002F7AAF5C251FE84FA3C4B4F30008C7DD</vt:lpwstr>
  </property>
</Properties>
</file>