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8" r:id="rId3"/>
    <p:sldId id="284" r:id="rId4"/>
    <p:sldId id="292" r:id="rId5"/>
    <p:sldId id="291" r:id="rId6"/>
    <p:sldId id="285" r:id="rId7"/>
    <p:sldId id="289" r:id="rId8"/>
    <p:sldId id="288" r:id="rId9"/>
    <p:sldId id="282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ilz4008amZeR4ajbLDRl22N18Y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19" y="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33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206720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7659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1" name="Google Shape;68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0789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1" name="Google Shape;68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17399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1" name="Google Shape;68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9560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1" name="Google Shape;68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47506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1" name="Google Shape;68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4711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1" name="Google Shape;68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89190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7" name="Google Shape;77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7857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solvay/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https://www.instagram.com/solvaygroup/?hl=fr" TargetMode="External"/><Relationship Id="rId9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with picture">
  <p:cSld name="Title with picture 1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9"/>
          <p:cNvSpPr/>
          <p:nvPr/>
        </p:nvSpPr>
        <p:spPr>
          <a:xfrm>
            <a:off x="0" y="0"/>
            <a:ext cx="4762066" cy="5143500"/>
          </a:xfrm>
          <a:custGeom>
            <a:avLst/>
            <a:gdLst/>
            <a:ahLst/>
            <a:cxnLst/>
            <a:rect l="l" t="t" r="r" b="b"/>
            <a:pathLst>
              <a:path w="4750191" h="5143500" extrusionOk="0">
                <a:moveTo>
                  <a:pt x="4572000" y="0"/>
                </a:moveTo>
                <a:lnTo>
                  <a:pt x="4572000" y="2412001"/>
                </a:lnTo>
                <a:lnTo>
                  <a:pt x="4750191" y="2590191"/>
                </a:lnTo>
                <a:lnTo>
                  <a:pt x="4572000" y="2768382"/>
                </a:lnTo>
                <a:lnTo>
                  <a:pt x="4572000" y="5143500"/>
                </a:lnTo>
                <a:lnTo>
                  <a:pt x="0" y="5143500"/>
                </a:lnTo>
                <a:lnTo>
                  <a:pt x="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3" name="Google Shape;13;p29"/>
          <p:cNvSpPr txBox="1">
            <a:spLocks noGrp="1"/>
          </p:cNvSpPr>
          <p:nvPr>
            <p:ph type="ctrTitle"/>
          </p:nvPr>
        </p:nvSpPr>
        <p:spPr>
          <a:xfrm>
            <a:off x="252000" y="2412000"/>
            <a:ext cx="4104000" cy="15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  <a:defRPr sz="36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9"/>
          <p:cNvSpPr txBox="1">
            <a:spLocks noGrp="1"/>
          </p:cNvSpPr>
          <p:nvPr>
            <p:ph type="subTitle" idx="1"/>
          </p:nvPr>
        </p:nvSpPr>
        <p:spPr>
          <a:xfrm>
            <a:off x="248920" y="4164568"/>
            <a:ext cx="4104000" cy="8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5" name="Google Shape;15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4800" y="244810"/>
            <a:ext cx="1092201" cy="136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ullets" preserve="1">
  <p:cSld name="1_Title and bullets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3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43"/>
          <p:cNvSpPr txBox="1">
            <a:spLocks noGrp="1"/>
          </p:cNvSpPr>
          <p:nvPr>
            <p:ph type="sldNum" idx="12"/>
          </p:nvPr>
        </p:nvSpPr>
        <p:spPr>
          <a:xfrm>
            <a:off x="252000" y="4788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‹N›</a:t>
            </a:fld>
            <a:endParaRPr/>
          </a:p>
        </p:txBody>
      </p:sp>
      <p:grpSp>
        <p:nvGrpSpPr>
          <p:cNvPr id="162" name="Google Shape;162;p43"/>
          <p:cNvGrpSpPr>
            <a:grpSpLocks noChangeAspect="1"/>
          </p:cNvGrpSpPr>
          <p:nvPr userDrawn="1"/>
        </p:nvGrpSpPr>
        <p:grpSpPr>
          <a:xfrm>
            <a:off x="539504" y="1271275"/>
            <a:ext cx="119955" cy="755283"/>
            <a:chOff x="539495" y="819150"/>
            <a:chExt cx="148092" cy="932436"/>
          </a:xfrm>
        </p:grpSpPr>
        <p:sp>
          <p:nvSpPr>
            <p:cNvPr id="163" name="Google Shape;163;p43"/>
            <p:cNvSpPr/>
            <p:nvPr/>
          </p:nvSpPr>
          <p:spPr>
            <a:xfrm rot="5400000">
              <a:off x="142509" y="1216137"/>
              <a:ext cx="932436" cy="138463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72000" tIns="36000" rIns="72000" bIns="360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  <p:sp>
          <p:nvSpPr>
            <p:cNvPr id="164" name="Google Shape;164;p43"/>
            <p:cNvSpPr/>
            <p:nvPr/>
          </p:nvSpPr>
          <p:spPr>
            <a:xfrm rot="-5400000">
              <a:off x="508347" y="1224390"/>
              <a:ext cx="236524" cy="121956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grpSp>
        <p:nvGrpSpPr>
          <p:cNvPr id="165" name="Google Shape;165;p43"/>
          <p:cNvGrpSpPr>
            <a:grpSpLocks noChangeAspect="1"/>
          </p:cNvGrpSpPr>
          <p:nvPr/>
        </p:nvGrpSpPr>
        <p:grpSpPr>
          <a:xfrm>
            <a:off x="539504" y="2028196"/>
            <a:ext cx="119955" cy="755283"/>
            <a:chOff x="539495" y="1733551"/>
            <a:chExt cx="148092" cy="932436"/>
          </a:xfrm>
        </p:grpSpPr>
        <p:sp>
          <p:nvSpPr>
            <p:cNvPr id="166" name="Google Shape;166;p43"/>
            <p:cNvSpPr/>
            <p:nvPr/>
          </p:nvSpPr>
          <p:spPr>
            <a:xfrm rot="5400000">
              <a:off x="142509" y="2130537"/>
              <a:ext cx="932436" cy="13846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72000" tIns="36000" rIns="72000" bIns="360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  <p:sp>
          <p:nvSpPr>
            <p:cNvPr id="167" name="Google Shape;167;p43"/>
            <p:cNvSpPr/>
            <p:nvPr/>
          </p:nvSpPr>
          <p:spPr>
            <a:xfrm rot="-5400000">
              <a:off x="508347" y="2138790"/>
              <a:ext cx="236524" cy="121956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grpSp>
        <p:nvGrpSpPr>
          <p:cNvPr id="168" name="Google Shape;168;p43"/>
          <p:cNvGrpSpPr>
            <a:grpSpLocks noChangeAspect="1"/>
          </p:cNvGrpSpPr>
          <p:nvPr/>
        </p:nvGrpSpPr>
        <p:grpSpPr>
          <a:xfrm>
            <a:off x="539504" y="2785116"/>
            <a:ext cx="119955" cy="755283"/>
            <a:chOff x="539495" y="2647951"/>
            <a:chExt cx="148092" cy="932436"/>
          </a:xfrm>
        </p:grpSpPr>
        <p:sp>
          <p:nvSpPr>
            <p:cNvPr id="169" name="Google Shape;169;p43"/>
            <p:cNvSpPr/>
            <p:nvPr/>
          </p:nvSpPr>
          <p:spPr>
            <a:xfrm rot="5400000">
              <a:off x="142509" y="3044937"/>
              <a:ext cx="932436" cy="138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72000" tIns="36000" rIns="72000" bIns="360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  <p:sp>
          <p:nvSpPr>
            <p:cNvPr id="170" name="Google Shape;170;p43"/>
            <p:cNvSpPr/>
            <p:nvPr/>
          </p:nvSpPr>
          <p:spPr>
            <a:xfrm rot="-5400000">
              <a:off x="508347" y="3053190"/>
              <a:ext cx="236524" cy="121956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grpSp>
        <p:nvGrpSpPr>
          <p:cNvPr id="171" name="Google Shape;171;p43"/>
          <p:cNvGrpSpPr>
            <a:grpSpLocks noChangeAspect="1"/>
          </p:cNvGrpSpPr>
          <p:nvPr/>
        </p:nvGrpSpPr>
        <p:grpSpPr>
          <a:xfrm>
            <a:off x="539504" y="3538987"/>
            <a:ext cx="119955" cy="755283"/>
            <a:chOff x="539495" y="3538982"/>
            <a:chExt cx="148092" cy="932436"/>
          </a:xfrm>
        </p:grpSpPr>
        <p:sp>
          <p:nvSpPr>
            <p:cNvPr id="172" name="Google Shape;172;p43"/>
            <p:cNvSpPr/>
            <p:nvPr/>
          </p:nvSpPr>
          <p:spPr>
            <a:xfrm rot="5400000">
              <a:off x="142509" y="3935968"/>
              <a:ext cx="932436" cy="138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72000" tIns="36000" rIns="72000" bIns="360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  <p:sp>
          <p:nvSpPr>
            <p:cNvPr id="173" name="Google Shape;173;p43"/>
            <p:cNvSpPr/>
            <p:nvPr/>
          </p:nvSpPr>
          <p:spPr>
            <a:xfrm rot="-5400000">
              <a:off x="508347" y="3944221"/>
              <a:ext cx="236524" cy="121956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sp>
        <p:nvSpPr>
          <p:cNvPr id="174" name="Google Shape;174;p43"/>
          <p:cNvSpPr txBox="1">
            <a:spLocks noGrp="1"/>
          </p:cNvSpPr>
          <p:nvPr>
            <p:ph type="body" idx="1"/>
          </p:nvPr>
        </p:nvSpPr>
        <p:spPr>
          <a:xfrm>
            <a:off x="908550" y="1282828"/>
            <a:ext cx="551497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rgbClr val="26294D"/>
                </a:solidFill>
              </a:defRPr>
            </a:lvl1pPr>
            <a:lvl2pPr marL="914400" lvl="1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2pPr>
            <a:lvl3pPr marL="1371600" lvl="2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3pPr>
            <a:lvl4pPr marL="1828800" lvl="3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175" name="Google Shape;175;p43"/>
          <p:cNvSpPr txBox="1">
            <a:spLocks noGrp="1"/>
          </p:cNvSpPr>
          <p:nvPr>
            <p:ph type="body" idx="2"/>
          </p:nvPr>
        </p:nvSpPr>
        <p:spPr>
          <a:xfrm>
            <a:off x="908550" y="2047017"/>
            <a:ext cx="551497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rgbClr val="26294D"/>
                </a:solidFill>
              </a:defRPr>
            </a:lvl1pPr>
            <a:lvl2pPr marL="914400" lvl="1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2pPr>
            <a:lvl3pPr marL="1371600" lvl="2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3pPr>
            <a:lvl4pPr marL="1828800" lvl="3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43"/>
          <p:cNvSpPr txBox="1">
            <a:spLocks noGrp="1"/>
          </p:cNvSpPr>
          <p:nvPr>
            <p:ph type="body" idx="3"/>
          </p:nvPr>
        </p:nvSpPr>
        <p:spPr>
          <a:xfrm>
            <a:off x="908550" y="2811206"/>
            <a:ext cx="551497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rgbClr val="26294D"/>
                </a:solidFill>
              </a:defRPr>
            </a:lvl1pPr>
            <a:lvl2pPr marL="914400" lvl="1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2pPr>
            <a:lvl3pPr marL="1371600" lvl="2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3pPr>
            <a:lvl4pPr marL="1828800" lvl="3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177" name="Google Shape;177;p43"/>
          <p:cNvSpPr txBox="1">
            <a:spLocks noGrp="1"/>
          </p:cNvSpPr>
          <p:nvPr>
            <p:ph type="body" idx="4"/>
          </p:nvPr>
        </p:nvSpPr>
        <p:spPr>
          <a:xfrm>
            <a:off x="908550" y="3575396"/>
            <a:ext cx="551497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rgbClr val="26294D"/>
                </a:solidFill>
              </a:defRPr>
            </a:lvl1pPr>
            <a:lvl2pPr marL="914400" lvl="1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2pPr>
            <a:lvl3pPr marL="1371600" lvl="2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3pPr>
            <a:lvl4pPr marL="1828800" lvl="3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48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ullets" preserve="1" userDrawn="1">
  <p:cSld name="1_Title and bullets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3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43"/>
          <p:cNvSpPr txBox="1">
            <a:spLocks noGrp="1"/>
          </p:cNvSpPr>
          <p:nvPr>
            <p:ph type="sldNum" idx="12"/>
          </p:nvPr>
        </p:nvSpPr>
        <p:spPr>
          <a:xfrm>
            <a:off x="252000" y="4788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‹N›</a:t>
            </a:fld>
            <a:endParaRPr/>
          </a:p>
        </p:txBody>
      </p:sp>
      <p:grpSp>
        <p:nvGrpSpPr>
          <p:cNvPr id="165" name="Google Shape;165;p43"/>
          <p:cNvGrpSpPr/>
          <p:nvPr/>
        </p:nvGrpSpPr>
        <p:grpSpPr>
          <a:xfrm>
            <a:off x="539495" y="1733551"/>
            <a:ext cx="148092" cy="932436"/>
            <a:chOff x="539495" y="1733551"/>
            <a:chExt cx="148092" cy="932436"/>
          </a:xfrm>
        </p:grpSpPr>
        <p:sp>
          <p:nvSpPr>
            <p:cNvPr id="166" name="Google Shape;166;p43"/>
            <p:cNvSpPr/>
            <p:nvPr/>
          </p:nvSpPr>
          <p:spPr>
            <a:xfrm rot="5400000">
              <a:off x="142509" y="2130537"/>
              <a:ext cx="932436" cy="13846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72000" tIns="36000" rIns="72000" bIns="360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  <p:sp>
          <p:nvSpPr>
            <p:cNvPr id="167" name="Google Shape;167;p43"/>
            <p:cNvSpPr/>
            <p:nvPr/>
          </p:nvSpPr>
          <p:spPr>
            <a:xfrm rot="-5400000">
              <a:off x="508347" y="2138790"/>
              <a:ext cx="236524" cy="121956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grpSp>
        <p:nvGrpSpPr>
          <p:cNvPr id="168" name="Google Shape;168;p43"/>
          <p:cNvGrpSpPr/>
          <p:nvPr/>
        </p:nvGrpSpPr>
        <p:grpSpPr>
          <a:xfrm>
            <a:off x="539495" y="2647951"/>
            <a:ext cx="148092" cy="932436"/>
            <a:chOff x="539495" y="2647951"/>
            <a:chExt cx="148092" cy="932436"/>
          </a:xfrm>
        </p:grpSpPr>
        <p:sp>
          <p:nvSpPr>
            <p:cNvPr id="169" name="Google Shape;169;p43"/>
            <p:cNvSpPr/>
            <p:nvPr/>
          </p:nvSpPr>
          <p:spPr>
            <a:xfrm rot="5400000">
              <a:off x="142509" y="3044937"/>
              <a:ext cx="932436" cy="138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72000" tIns="36000" rIns="72000" bIns="360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  <p:sp>
          <p:nvSpPr>
            <p:cNvPr id="170" name="Google Shape;170;p43"/>
            <p:cNvSpPr/>
            <p:nvPr/>
          </p:nvSpPr>
          <p:spPr>
            <a:xfrm rot="-5400000">
              <a:off x="508347" y="3053190"/>
              <a:ext cx="236524" cy="121956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grpSp>
        <p:nvGrpSpPr>
          <p:cNvPr id="171" name="Google Shape;171;p43"/>
          <p:cNvGrpSpPr/>
          <p:nvPr/>
        </p:nvGrpSpPr>
        <p:grpSpPr>
          <a:xfrm>
            <a:off x="539495" y="3538982"/>
            <a:ext cx="148092" cy="932436"/>
            <a:chOff x="539495" y="3538982"/>
            <a:chExt cx="148092" cy="932436"/>
          </a:xfrm>
        </p:grpSpPr>
        <p:sp>
          <p:nvSpPr>
            <p:cNvPr id="172" name="Google Shape;172;p43"/>
            <p:cNvSpPr/>
            <p:nvPr/>
          </p:nvSpPr>
          <p:spPr>
            <a:xfrm rot="5400000">
              <a:off x="142509" y="3935968"/>
              <a:ext cx="932436" cy="138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72000" tIns="36000" rIns="72000" bIns="360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  <p:sp>
          <p:nvSpPr>
            <p:cNvPr id="173" name="Google Shape;173;p43"/>
            <p:cNvSpPr/>
            <p:nvPr/>
          </p:nvSpPr>
          <p:spPr>
            <a:xfrm rot="-5400000">
              <a:off x="508347" y="3944221"/>
              <a:ext cx="236524" cy="121956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sp>
        <p:nvSpPr>
          <p:cNvPr id="175" name="Google Shape;175;p43"/>
          <p:cNvSpPr txBox="1">
            <a:spLocks noGrp="1"/>
          </p:cNvSpPr>
          <p:nvPr>
            <p:ph type="body" idx="2"/>
          </p:nvPr>
        </p:nvSpPr>
        <p:spPr>
          <a:xfrm>
            <a:off x="908550" y="1856868"/>
            <a:ext cx="551497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rgbClr val="26294D"/>
                </a:solidFill>
              </a:defRPr>
            </a:lvl1pPr>
            <a:lvl2pPr marL="914400" lvl="1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2pPr>
            <a:lvl3pPr marL="1371600" lvl="2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3pPr>
            <a:lvl4pPr marL="1828800" lvl="3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43"/>
          <p:cNvSpPr txBox="1">
            <a:spLocks noGrp="1"/>
          </p:cNvSpPr>
          <p:nvPr>
            <p:ph type="body" idx="3"/>
          </p:nvPr>
        </p:nvSpPr>
        <p:spPr>
          <a:xfrm>
            <a:off x="908550" y="2771268"/>
            <a:ext cx="551497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rgbClr val="26294D"/>
                </a:solidFill>
              </a:defRPr>
            </a:lvl1pPr>
            <a:lvl2pPr marL="914400" lvl="1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2pPr>
            <a:lvl3pPr marL="1371600" lvl="2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3pPr>
            <a:lvl4pPr marL="1828800" lvl="3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177" name="Google Shape;177;p43"/>
          <p:cNvSpPr txBox="1">
            <a:spLocks noGrp="1"/>
          </p:cNvSpPr>
          <p:nvPr>
            <p:ph type="body" idx="4"/>
          </p:nvPr>
        </p:nvSpPr>
        <p:spPr>
          <a:xfrm>
            <a:off x="908550" y="3656676"/>
            <a:ext cx="551497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rgbClr val="26294D"/>
                </a:solidFill>
              </a:defRPr>
            </a:lvl1pPr>
            <a:lvl2pPr marL="914400" lvl="1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2pPr>
            <a:lvl3pPr marL="1371600" lvl="2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3pPr>
            <a:lvl4pPr marL="1828800" lvl="3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017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obj">
  <p:cSld name="OBJECT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5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45"/>
          <p:cNvSpPr txBox="1">
            <a:spLocks noGrp="1"/>
          </p:cNvSpPr>
          <p:nvPr>
            <p:ph type="body" idx="1"/>
          </p:nvPr>
        </p:nvSpPr>
        <p:spPr>
          <a:xfrm>
            <a:off x="252000" y="1583999"/>
            <a:ext cx="6480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1pPr>
            <a:lvl2pPr marL="914400" lvl="1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2pPr>
            <a:lvl3pPr marL="1371600" lvl="2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3pPr>
            <a:lvl4pPr marL="1828800" lvl="3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4pPr>
            <a:lvl5pPr marL="2286000" lvl="4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45"/>
          <p:cNvSpPr txBox="1">
            <a:spLocks noGrp="1"/>
          </p:cNvSpPr>
          <p:nvPr>
            <p:ph type="sldNum" idx="12"/>
          </p:nvPr>
        </p:nvSpPr>
        <p:spPr>
          <a:xfrm>
            <a:off x="252000" y="4788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d">
  <p:cSld name="End">
    <p:bg>
      <p:bgPr>
        <a:noFill/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99800" y="244810"/>
            <a:ext cx="1092201" cy="1369432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47"/>
          <p:cNvSpPr/>
          <p:nvPr/>
        </p:nvSpPr>
        <p:spPr>
          <a:xfrm>
            <a:off x="0" y="4343725"/>
            <a:ext cx="9144000" cy="79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47"/>
          <p:cNvSpPr/>
          <p:nvPr/>
        </p:nvSpPr>
        <p:spPr>
          <a:xfrm rot="2700000">
            <a:off x="4379808" y="4139959"/>
            <a:ext cx="384383" cy="38438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47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9" name="Google Shape;199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5900" y="4761875"/>
            <a:ext cx="82311" cy="1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47" descr="A close up of a logo&#10;&#10;Description automatically generated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9900" y="4761886"/>
            <a:ext cx="152400" cy="1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47" descr="A close up of a logo&#10;&#10;Description automatically generated">
            <a:hlinkClick r:id="rId6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24375" y="4765877"/>
            <a:ext cx="152400" cy="144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4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959325" y="4756578"/>
            <a:ext cx="177800" cy="162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47" descr="A close up of a logo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97975" y="4761875"/>
            <a:ext cx="177805" cy="1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4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312940" y="4761875"/>
            <a:ext cx="221645" cy="1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4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670738" y="4757872"/>
            <a:ext cx="152400" cy="16042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47"/>
          <p:cNvSpPr txBox="1"/>
          <p:nvPr/>
        </p:nvSpPr>
        <p:spPr>
          <a:xfrm>
            <a:off x="8051350" y="4724688"/>
            <a:ext cx="1190700" cy="2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2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solvay.com</a:t>
            </a:r>
            <a:endParaRPr sz="1200" b="1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icture left">
  <p:cSld name="Title and picture left 2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8"/>
          <p:cNvSpPr/>
          <p:nvPr/>
        </p:nvSpPr>
        <p:spPr>
          <a:xfrm flipH="1">
            <a:off x="4393809" y="-1"/>
            <a:ext cx="4750191" cy="5143500"/>
          </a:xfrm>
          <a:custGeom>
            <a:avLst/>
            <a:gdLst/>
            <a:ahLst/>
            <a:cxnLst/>
            <a:rect l="l" t="t" r="r" b="b"/>
            <a:pathLst>
              <a:path w="4750191" h="5143500" extrusionOk="0">
                <a:moveTo>
                  <a:pt x="4572000" y="0"/>
                </a:moveTo>
                <a:lnTo>
                  <a:pt x="4572000" y="2412001"/>
                </a:lnTo>
                <a:lnTo>
                  <a:pt x="4750191" y="2590191"/>
                </a:lnTo>
                <a:lnTo>
                  <a:pt x="4572000" y="2768382"/>
                </a:lnTo>
                <a:lnTo>
                  <a:pt x="4572000" y="5143500"/>
                </a:lnTo>
                <a:lnTo>
                  <a:pt x="0" y="5143500"/>
                </a:lnTo>
                <a:lnTo>
                  <a:pt x="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9" name="Google Shape;209;p48"/>
          <p:cNvSpPr txBox="1">
            <a:spLocks noGrp="1"/>
          </p:cNvSpPr>
          <p:nvPr>
            <p:ph type="title"/>
          </p:nvPr>
        </p:nvSpPr>
        <p:spPr>
          <a:xfrm>
            <a:off x="4824001" y="198000"/>
            <a:ext cx="3168000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venir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48"/>
          <p:cNvSpPr txBox="1">
            <a:spLocks noGrp="1"/>
          </p:cNvSpPr>
          <p:nvPr>
            <p:ph type="sldNum" idx="12"/>
          </p:nvPr>
        </p:nvSpPr>
        <p:spPr>
          <a:xfrm>
            <a:off x="252000" y="4788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‹N›</a:t>
            </a:fld>
            <a:endParaRPr/>
          </a:p>
        </p:txBody>
      </p:sp>
      <p:sp>
        <p:nvSpPr>
          <p:cNvPr id="211" name="Google Shape;211;p48"/>
          <p:cNvSpPr txBox="1">
            <a:spLocks noGrp="1"/>
          </p:cNvSpPr>
          <p:nvPr>
            <p:ph type="body" idx="1"/>
          </p:nvPr>
        </p:nvSpPr>
        <p:spPr>
          <a:xfrm>
            <a:off x="4825312" y="2015999"/>
            <a:ext cx="4066800" cy="25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pic>
        <p:nvPicPr>
          <p:cNvPr id="212" name="Google Shape;212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90000" y="238435"/>
            <a:ext cx="725529" cy="7255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03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ur Colors">
  <p:cSld name="Our colors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9"/>
          <p:cNvSpPr/>
          <p:nvPr/>
        </p:nvSpPr>
        <p:spPr>
          <a:xfrm>
            <a:off x="2256525" y="1793425"/>
            <a:ext cx="1214400" cy="167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49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40971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49"/>
          <p:cNvSpPr txBox="1">
            <a:spLocks noGrp="1"/>
          </p:cNvSpPr>
          <p:nvPr>
            <p:ph type="sldNum" idx="12"/>
          </p:nvPr>
        </p:nvSpPr>
        <p:spPr>
          <a:xfrm>
            <a:off x="252000" y="4788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‹N›</a:t>
            </a:fld>
            <a:endParaRPr/>
          </a:p>
        </p:txBody>
      </p:sp>
      <p:sp>
        <p:nvSpPr>
          <p:cNvPr id="217" name="Google Shape;217;p49"/>
          <p:cNvSpPr/>
          <p:nvPr/>
        </p:nvSpPr>
        <p:spPr>
          <a:xfrm>
            <a:off x="3414276" y="1793425"/>
            <a:ext cx="1214400" cy="167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49"/>
          <p:cNvSpPr txBox="1"/>
          <p:nvPr/>
        </p:nvSpPr>
        <p:spPr>
          <a:xfrm>
            <a:off x="3498438" y="18308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Dark Blue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C97 M90 Y39 K36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R38 G41 B77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#26294d</a:t>
            </a:r>
            <a:endParaRPr sz="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19" name="Google Shape;219;p49"/>
          <p:cNvSpPr txBox="1"/>
          <p:nvPr/>
        </p:nvSpPr>
        <p:spPr>
          <a:xfrm>
            <a:off x="4572000" y="547300"/>
            <a:ext cx="2745000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it-IT" sz="900" b="0" i="0" u="none" strike="noStrike" cap="none">
                <a:solidFill>
                  <a:srgbClr val="26294D"/>
                </a:solidFill>
                <a:latin typeface="Avenir"/>
                <a:ea typeface="Avenir"/>
                <a:cs typeface="Avenir"/>
                <a:sym typeface="Avenir"/>
              </a:rPr>
              <a:t>Our color palette is bright, bold and </a:t>
            </a:r>
            <a:br>
              <a:rPr lang="it-IT" sz="900" b="0" i="0" u="none" strike="noStrike" cap="none">
                <a:solidFill>
                  <a:srgbClr val="26294D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it-IT" sz="900" b="0" i="0" u="none" strike="noStrike" cap="none">
                <a:solidFill>
                  <a:srgbClr val="26294D"/>
                </a:solidFill>
                <a:latin typeface="Avenir"/>
                <a:ea typeface="Avenir"/>
                <a:cs typeface="Avenir"/>
                <a:sym typeface="Avenir"/>
              </a:rPr>
              <a:t>modern. It reflects our purpose.</a:t>
            </a:r>
            <a:endParaRPr sz="900" b="0" i="0" u="none" strike="noStrike" cap="none">
              <a:solidFill>
                <a:srgbClr val="26294D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26294D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it-IT" sz="900" b="0" i="0" u="none" strike="noStrike" cap="none">
                <a:solidFill>
                  <a:srgbClr val="26294D"/>
                </a:solidFill>
                <a:latin typeface="Avenir"/>
                <a:ea typeface="Avenir"/>
                <a:cs typeface="Avenir"/>
                <a:sym typeface="Avenir"/>
              </a:rPr>
              <a:t>They allow a certain flexibility in templates</a:t>
            </a:r>
            <a:endParaRPr sz="900" b="0" i="0" u="none" strike="noStrike" cap="none">
              <a:solidFill>
                <a:srgbClr val="26294D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it-IT" sz="900" b="0" i="0" u="none" strike="noStrike" cap="none">
                <a:solidFill>
                  <a:srgbClr val="26294D"/>
                </a:solidFill>
                <a:latin typeface="Avenir"/>
                <a:ea typeface="Avenir"/>
                <a:cs typeface="Avenir"/>
                <a:sym typeface="Avenir"/>
              </a:rPr>
              <a:t>and compliment each other with the aim to</a:t>
            </a:r>
            <a:endParaRPr sz="900" b="0" i="0" u="none" strike="noStrike" cap="none">
              <a:solidFill>
                <a:srgbClr val="26294D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it-IT" sz="900" b="0" i="0" u="none" strike="noStrike" cap="none">
                <a:solidFill>
                  <a:srgbClr val="26294D"/>
                </a:solidFill>
                <a:latin typeface="Avenir"/>
                <a:ea typeface="Avenir"/>
                <a:cs typeface="Avenir"/>
                <a:sym typeface="Avenir"/>
              </a:rPr>
              <a:t>create impactful and modern designs.</a:t>
            </a:r>
            <a:endParaRPr sz="9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0" name="Google Shape;220;p49"/>
          <p:cNvSpPr/>
          <p:nvPr/>
        </p:nvSpPr>
        <p:spPr>
          <a:xfrm>
            <a:off x="6828525" y="1793425"/>
            <a:ext cx="2315400" cy="1675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49"/>
          <p:cNvSpPr txBox="1"/>
          <p:nvPr/>
        </p:nvSpPr>
        <p:spPr>
          <a:xfrm>
            <a:off x="6912700" y="18308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Purple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C56 M60 Y6 K0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R136 G112 B170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#8870aa</a:t>
            </a:r>
            <a:endParaRPr sz="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2" name="Google Shape;222;p49"/>
          <p:cNvSpPr/>
          <p:nvPr/>
        </p:nvSpPr>
        <p:spPr>
          <a:xfrm>
            <a:off x="4572000" y="1793425"/>
            <a:ext cx="2256600" cy="1675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49"/>
          <p:cNvSpPr txBox="1"/>
          <p:nvPr/>
        </p:nvSpPr>
        <p:spPr>
          <a:xfrm>
            <a:off x="4656175" y="18308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Teal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C76 M7 Y56 K0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R43 G167 B139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#2ba78b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4" name="Google Shape;224;p49"/>
          <p:cNvSpPr/>
          <p:nvPr/>
        </p:nvSpPr>
        <p:spPr>
          <a:xfrm>
            <a:off x="6828525" y="3468925"/>
            <a:ext cx="2315400" cy="1675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49"/>
          <p:cNvSpPr txBox="1"/>
          <p:nvPr/>
        </p:nvSpPr>
        <p:spPr>
          <a:xfrm>
            <a:off x="6912700" y="35063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Orange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C0 M47 Y81 K0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R245 G155 B63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#f59b3f</a:t>
            </a:r>
            <a:endParaRPr sz="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6" name="Google Shape;226;p49"/>
          <p:cNvSpPr/>
          <p:nvPr/>
        </p:nvSpPr>
        <p:spPr>
          <a:xfrm>
            <a:off x="4572000" y="3468925"/>
            <a:ext cx="2256600" cy="1675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49"/>
          <p:cNvSpPr txBox="1"/>
          <p:nvPr/>
        </p:nvSpPr>
        <p:spPr>
          <a:xfrm>
            <a:off x="4656175" y="35063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Sky Blue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C58 M0 Y11 K0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R104 G198 B226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#68c6e2</a:t>
            </a:r>
            <a:endParaRPr sz="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8" name="Google Shape;228;p49"/>
          <p:cNvSpPr/>
          <p:nvPr/>
        </p:nvSpPr>
        <p:spPr>
          <a:xfrm>
            <a:off x="2256525" y="3468925"/>
            <a:ext cx="2315400" cy="1675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49"/>
          <p:cNvSpPr txBox="1"/>
          <p:nvPr/>
        </p:nvSpPr>
        <p:spPr>
          <a:xfrm>
            <a:off x="2340700" y="35063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Pink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C7 M66 Y38 K0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R227 G116 B126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#e3747e</a:t>
            </a:r>
            <a:endParaRPr sz="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0" name="Google Shape;230;p49"/>
          <p:cNvSpPr/>
          <p:nvPr/>
        </p:nvSpPr>
        <p:spPr>
          <a:xfrm>
            <a:off x="0" y="3468925"/>
            <a:ext cx="2256600" cy="1675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49"/>
          <p:cNvSpPr txBox="1"/>
          <p:nvPr/>
        </p:nvSpPr>
        <p:spPr>
          <a:xfrm>
            <a:off x="84175" y="35063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Yellow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C2 M11 Y90 K0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R255 G222 B20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#ffde14</a:t>
            </a:r>
            <a:endParaRPr sz="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2" name="Google Shape;232;p49"/>
          <p:cNvSpPr/>
          <p:nvPr/>
        </p:nvSpPr>
        <p:spPr>
          <a:xfrm>
            <a:off x="0" y="1793425"/>
            <a:ext cx="1145100" cy="16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49"/>
          <p:cNvSpPr txBox="1"/>
          <p:nvPr/>
        </p:nvSpPr>
        <p:spPr>
          <a:xfrm>
            <a:off x="84175" y="18308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9A9A9A"/>
                </a:solidFill>
                <a:latin typeface="Avenir"/>
                <a:ea typeface="Avenir"/>
                <a:cs typeface="Avenir"/>
                <a:sym typeface="Avenir"/>
              </a:rPr>
              <a:t>Light Grey</a:t>
            </a:r>
            <a:endParaRPr sz="600" b="0" i="0" u="none" strike="noStrike" cap="none">
              <a:solidFill>
                <a:srgbClr val="9A9A9A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9A9A9A"/>
                </a:solidFill>
                <a:latin typeface="Avenir"/>
                <a:ea typeface="Avenir"/>
                <a:cs typeface="Avenir"/>
                <a:sym typeface="Avenir"/>
              </a:rPr>
              <a:t>C0 M0 Y0 K10</a:t>
            </a:r>
            <a:endParaRPr sz="600" b="0" i="0" u="none" strike="noStrike" cap="none">
              <a:solidFill>
                <a:srgbClr val="9A9A9A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9A9A9A"/>
                </a:solidFill>
                <a:latin typeface="Avenir"/>
                <a:ea typeface="Avenir"/>
                <a:cs typeface="Avenir"/>
                <a:sym typeface="Avenir"/>
              </a:rPr>
              <a:t>R237 G237 B237</a:t>
            </a:r>
            <a:endParaRPr sz="600" b="0" i="0" u="none" strike="noStrike" cap="none">
              <a:solidFill>
                <a:srgbClr val="9A9A9A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9A9A9A"/>
                </a:solidFill>
                <a:latin typeface="Avenir"/>
                <a:ea typeface="Avenir"/>
                <a:cs typeface="Avenir"/>
                <a:sym typeface="Avenir"/>
              </a:rPr>
              <a:t>#ededed</a:t>
            </a:r>
            <a:endParaRPr sz="600" b="0" i="0" u="none" strike="noStrike" cap="none">
              <a:solidFill>
                <a:srgbClr val="9A9A9A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4" name="Google Shape;234;p49"/>
          <p:cNvSpPr txBox="1"/>
          <p:nvPr/>
        </p:nvSpPr>
        <p:spPr>
          <a:xfrm>
            <a:off x="1212450" y="18308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9A9A9A"/>
                </a:solidFill>
                <a:latin typeface="Avenir"/>
                <a:ea typeface="Avenir"/>
                <a:cs typeface="Avenir"/>
                <a:sym typeface="Avenir"/>
              </a:rPr>
              <a:t>SkWhite</a:t>
            </a:r>
            <a:endParaRPr sz="600" b="0" i="0" u="none" strike="noStrike" cap="none">
              <a:solidFill>
                <a:srgbClr val="9A9A9A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9A9A9A"/>
                </a:solidFill>
                <a:latin typeface="Avenir"/>
                <a:ea typeface="Avenir"/>
                <a:cs typeface="Avenir"/>
                <a:sym typeface="Avenir"/>
              </a:rPr>
              <a:t>C0 M0 Y0 K0</a:t>
            </a:r>
            <a:endParaRPr sz="600" b="0" i="0" u="none" strike="noStrike" cap="none">
              <a:solidFill>
                <a:srgbClr val="9A9A9A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9A9A9A"/>
                </a:solidFill>
                <a:latin typeface="Avenir"/>
                <a:ea typeface="Avenir"/>
                <a:cs typeface="Avenir"/>
                <a:sym typeface="Avenir"/>
              </a:rPr>
              <a:t>R0 G0 B0</a:t>
            </a:r>
            <a:endParaRPr sz="600" b="0" i="0" u="none" strike="noStrike" cap="none">
              <a:solidFill>
                <a:srgbClr val="9A9A9A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9A9A9A"/>
                </a:solidFill>
                <a:latin typeface="Avenir"/>
                <a:ea typeface="Avenir"/>
                <a:cs typeface="Avenir"/>
                <a:sym typeface="Avenir"/>
              </a:rPr>
              <a:t>#ffffff</a:t>
            </a:r>
            <a:endParaRPr sz="600" b="0" i="0" u="none" strike="noStrike" cap="none">
              <a:solidFill>
                <a:srgbClr val="9A9A9A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5" name="Google Shape;235;p49"/>
          <p:cNvSpPr txBox="1"/>
          <p:nvPr/>
        </p:nvSpPr>
        <p:spPr>
          <a:xfrm>
            <a:off x="2340700" y="1830800"/>
            <a:ext cx="8505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Solvay Blue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C76 M21 Y0 K0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R0 G158 B224</a:t>
            </a: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it-IT" sz="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#009EE0</a:t>
            </a:r>
            <a:endParaRPr sz="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2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190000" y="238435"/>
            <a:ext cx="725529" cy="72552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28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Avenir"/>
              <a:buNone/>
              <a:defRPr sz="3000" b="0" i="0" u="none" strike="noStrike" cap="none">
                <a:solidFill>
                  <a:schemeClr val="accent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8"/>
          <p:cNvSpPr txBox="1">
            <a:spLocks noGrp="1"/>
          </p:cNvSpPr>
          <p:nvPr>
            <p:ph type="body" idx="1"/>
          </p:nvPr>
        </p:nvSpPr>
        <p:spPr>
          <a:xfrm>
            <a:off x="252000" y="1583999"/>
            <a:ext cx="8640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9" name="Google Shape;9;p28"/>
          <p:cNvSpPr txBox="1">
            <a:spLocks noGrp="1"/>
          </p:cNvSpPr>
          <p:nvPr>
            <p:ph type="sldNum" idx="12"/>
          </p:nvPr>
        </p:nvSpPr>
        <p:spPr>
          <a:xfrm>
            <a:off x="252000" y="4788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‹N›</a:t>
            </a:fld>
            <a:endParaRPr/>
          </a:p>
        </p:txBody>
      </p:sp>
      <p:sp>
        <p:nvSpPr>
          <p:cNvPr id="10" name="Google Shape;10;p28"/>
          <p:cNvSpPr txBox="1"/>
          <p:nvPr/>
        </p:nvSpPr>
        <p:spPr>
          <a:xfrm>
            <a:off x="3134375" y="4791456"/>
            <a:ext cx="4278300" cy="1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it-IT" sz="10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rPr>
              <a:t>Presentation name</a:t>
            </a:r>
            <a:endParaRPr sz="1000" b="0" i="0" u="none" strike="noStrike" cap="none">
              <a:solidFill>
                <a:srgbClr val="A5A5A5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70" r:id="rId3"/>
    <p:sldLayoutId id="2147483665" r:id="rId4"/>
    <p:sldLayoutId id="2147483667" r:id="rId5"/>
    <p:sldLayoutId id="2147483668" r:id="rId6"/>
    <p:sldLayoutId id="2147483669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atents.google.com/patent/US2538562A/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1"/>
          <p:cNvPicPr preferRelativeResize="0"/>
          <p:nvPr/>
        </p:nvPicPr>
        <p:blipFill rotWithShape="1">
          <a:blip r:embed="rId3">
            <a:alphaModFix/>
          </a:blip>
          <a:srcRect l="10482" r="44765" b="9379"/>
          <a:stretch/>
        </p:blipFill>
        <p:spPr>
          <a:xfrm>
            <a:off x="457200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"/>
          <p:cNvSpPr/>
          <p:nvPr/>
        </p:nvSpPr>
        <p:spPr>
          <a:xfrm>
            <a:off x="0" y="0"/>
            <a:ext cx="4762066" cy="5143500"/>
          </a:xfrm>
          <a:custGeom>
            <a:avLst/>
            <a:gdLst/>
            <a:ahLst/>
            <a:cxnLst/>
            <a:rect l="l" t="t" r="r" b="b"/>
            <a:pathLst>
              <a:path w="4750191" h="5143500" extrusionOk="0">
                <a:moveTo>
                  <a:pt x="4572000" y="0"/>
                </a:moveTo>
                <a:lnTo>
                  <a:pt x="4572000" y="2412001"/>
                </a:lnTo>
                <a:lnTo>
                  <a:pt x="4750191" y="2590191"/>
                </a:lnTo>
                <a:lnTo>
                  <a:pt x="4572000" y="2768382"/>
                </a:lnTo>
                <a:lnTo>
                  <a:pt x="4572000" y="5143500"/>
                </a:lnTo>
                <a:lnTo>
                  <a:pt x="0" y="5143500"/>
                </a:lnTo>
                <a:lnTo>
                  <a:pt x="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2" name="Google Shape;242;p1"/>
          <p:cNvSpPr txBox="1">
            <a:spLocks noGrp="1"/>
          </p:cNvSpPr>
          <p:nvPr>
            <p:ph type="ctrTitle"/>
          </p:nvPr>
        </p:nvSpPr>
        <p:spPr>
          <a:xfrm>
            <a:off x="252000" y="2412000"/>
            <a:ext cx="4104000" cy="15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 dirty="0" err="1" smtClean="0"/>
              <a:t>Electrostatic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Powder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Coating</a:t>
            </a:r>
            <a:endParaRPr dirty="0"/>
          </a:p>
        </p:txBody>
      </p:sp>
      <p:sp>
        <p:nvSpPr>
          <p:cNvPr id="243" name="Google Shape;243;p1"/>
          <p:cNvSpPr txBox="1">
            <a:spLocks noGrp="1"/>
          </p:cNvSpPr>
          <p:nvPr>
            <p:ph type="subTitle" idx="1"/>
          </p:nvPr>
        </p:nvSpPr>
        <p:spPr>
          <a:xfrm>
            <a:off x="248920" y="4164568"/>
            <a:ext cx="4104000" cy="8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it-IT" dirty="0" smtClean="0"/>
              <a:t>Roberta Colombo</a:t>
            </a:r>
            <a:endParaRPr dirty="0"/>
          </a:p>
        </p:txBody>
      </p:sp>
      <p:pic>
        <p:nvPicPr>
          <p:cNvPr id="244" name="Google Shape;24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4800" y="244810"/>
            <a:ext cx="1092201" cy="136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23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</a:pPr>
            <a:r>
              <a:rPr lang="it-IT" dirty="0" smtClean="0"/>
              <a:t>EPC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 smtClean="0">
                <a:solidFill>
                  <a:srgbClr val="009EE0"/>
                </a:solidFill>
              </a:rPr>
              <a:t>Overview</a:t>
            </a:r>
            <a:endParaRPr dirty="0"/>
          </a:p>
        </p:txBody>
      </p:sp>
      <p:sp>
        <p:nvSpPr>
          <p:cNvPr id="684" name="Google Shape;684;p23"/>
          <p:cNvSpPr txBox="1">
            <a:spLocks noGrp="1"/>
          </p:cNvSpPr>
          <p:nvPr>
            <p:ph type="body" idx="1"/>
          </p:nvPr>
        </p:nvSpPr>
        <p:spPr>
          <a:xfrm>
            <a:off x="252000" y="1583999"/>
            <a:ext cx="6480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763" lvl="0" indent="0"/>
            <a:r>
              <a:rPr lang="en-US" dirty="0" smtClean="0"/>
              <a:t>The </a:t>
            </a:r>
            <a:r>
              <a:rPr lang="en-US" dirty="0"/>
              <a:t>powder coating process was invented around 1945 by Daniel </a:t>
            </a:r>
            <a:r>
              <a:rPr lang="en-US" dirty="0" err="1"/>
              <a:t>Gustin</a:t>
            </a:r>
            <a:r>
              <a:rPr lang="en-US" dirty="0"/>
              <a:t> and received US Patent 2538562 in 1945</a:t>
            </a:r>
            <a:r>
              <a:rPr lang="en-US" dirty="0" smtClean="0"/>
              <a:t>.[</a:t>
            </a:r>
            <a:r>
              <a:rPr lang="en-US" dirty="0" err="1"/>
              <a:t>Gustin</a:t>
            </a:r>
            <a:r>
              <a:rPr lang="en-US" dirty="0"/>
              <a:t>, Daniel S; </a:t>
            </a:r>
            <a:r>
              <a:rPr lang="en-US" dirty="0" err="1"/>
              <a:t>Wainio</a:t>
            </a:r>
            <a:r>
              <a:rPr lang="en-US" dirty="0"/>
              <a:t>, Albert W (1945). </a:t>
            </a:r>
            <a:r>
              <a:rPr lang="en-US" u="sng" dirty="0">
                <a:hlinkClick r:id="rId3"/>
              </a:rPr>
              <a:t>"Electrostatic coating method and apparatus"</a:t>
            </a:r>
            <a:r>
              <a:rPr lang="en-US" dirty="0" smtClean="0"/>
              <a:t>] </a:t>
            </a:r>
          </a:p>
          <a:p>
            <a:pPr marL="4763" lvl="0" indent="0"/>
            <a:endParaRPr lang="en-US" dirty="0" smtClean="0"/>
          </a:p>
          <a:p>
            <a:pPr marL="4763" lvl="0" indent="0"/>
            <a:r>
              <a:rPr lang="en-US" dirty="0" smtClean="0"/>
              <a:t>This </a:t>
            </a:r>
            <a:r>
              <a:rPr lang="en-US" dirty="0"/>
              <a:t>process puts a coating on an item electrostatically, which is then cured by </a:t>
            </a:r>
            <a:r>
              <a:rPr lang="en-US" dirty="0" smtClean="0"/>
              <a:t>heat.</a:t>
            </a:r>
          </a:p>
          <a:p>
            <a:pPr marL="4763" lvl="0" indent="0"/>
            <a:endParaRPr lang="it-IT" dirty="0" smtClean="0"/>
          </a:p>
          <a:p>
            <a:pPr marL="4763" lvl="0" indent="0"/>
            <a:r>
              <a:rPr lang="it-IT" dirty="0" smtClean="0"/>
              <a:t>The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coating</a:t>
            </a:r>
            <a:r>
              <a:rPr lang="it-IT" dirty="0" smtClean="0"/>
              <a:t> </a:t>
            </a:r>
            <a:r>
              <a:rPr lang="it-IT" dirty="0" err="1" smtClean="0"/>
              <a:t>process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:</a:t>
            </a:r>
          </a:p>
          <a:p>
            <a:pPr marL="290513" lvl="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Environmetally</a:t>
            </a:r>
            <a:r>
              <a:rPr lang="it-IT" dirty="0" smtClean="0"/>
              <a:t> </a:t>
            </a:r>
            <a:r>
              <a:rPr lang="it-IT" dirty="0" err="1" smtClean="0"/>
              <a:t>friendly</a:t>
            </a:r>
            <a:r>
              <a:rPr lang="it-IT" dirty="0" smtClean="0"/>
              <a:t>: no </a:t>
            </a:r>
            <a:r>
              <a:rPr lang="it-IT" dirty="0" err="1" smtClean="0"/>
              <a:t>solvent</a:t>
            </a:r>
            <a:r>
              <a:rPr lang="it-IT" dirty="0"/>
              <a:t> </a:t>
            </a:r>
            <a:r>
              <a:rPr lang="it-IT" dirty="0" smtClean="0"/>
              <a:t>and </a:t>
            </a:r>
            <a:r>
              <a:rPr lang="it-IT" dirty="0" err="1" smtClean="0"/>
              <a:t>overspray</a:t>
            </a:r>
            <a:r>
              <a:rPr lang="it-IT" dirty="0" smtClean="0"/>
              <a:t> can be </a:t>
            </a:r>
            <a:r>
              <a:rPr lang="it-IT" dirty="0" err="1" smtClean="0"/>
              <a:t>reused</a:t>
            </a:r>
            <a:endParaRPr lang="it-IT" dirty="0" smtClean="0"/>
          </a:p>
          <a:p>
            <a:pPr marL="290513" lvl="0" indent="-285750">
              <a:buFont typeface="Arial" panose="020B0604020202020204" pitchFamily="34" charset="0"/>
              <a:buChar char="•"/>
            </a:pPr>
            <a:r>
              <a:rPr lang="it-IT" dirty="0" smtClean="0"/>
              <a:t>Energy </a:t>
            </a:r>
            <a:r>
              <a:rPr lang="it-IT" dirty="0" err="1" smtClean="0"/>
              <a:t>saving</a:t>
            </a:r>
            <a:r>
              <a:rPr lang="it-IT" dirty="0" smtClean="0"/>
              <a:t>: </a:t>
            </a:r>
            <a:r>
              <a:rPr lang="it-IT" dirty="0" err="1" smtClean="0"/>
              <a:t>low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consuption</a:t>
            </a:r>
            <a:endParaRPr lang="it-IT" dirty="0" smtClean="0"/>
          </a:p>
          <a:p>
            <a:pPr marL="290513" lvl="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Safe</a:t>
            </a:r>
            <a:r>
              <a:rPr lang="it-IT" dirty="0" smtClean="0"/>
              <a:t> to </a:t>
            </a:r>
            <a:r>
              <a:rPr lang="it-IT" dirty="0" err="1" smtClean="0"/>
              <a:t>process</a:t>
            </a:r>
            <a:r>
              <a:rPr lang="it-IT" dirty="0" smtClean="0"/>
              <a:t>: no </a:t>
            </a:r>
            <a:r>
              <a:rPr lang="it-IT" dirty="0" err="1" smtClean="0"/>
              <a:t>harmful</a:t>
            </a:r>
            <a:r>
              <a:rPr lang="it-IT" dirty="0" smtClean="0"/>
              <a:t> </a:t>
            </a:r>
            <a:r>
              <a:rPr lang="it-IT" dirty="0" err="1" smtClean="0"/>
              <a:t>solvent</a:t>
            </a:r>
            <a:endParaRPr lang="it-IT" dirty="0" smtClean="0"/>
          </a:p>
          <a:p>
            <a:pPr marL="290513" lvl="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economical</a:t>
            </a:r>
            <a:r>
              <a:rPr lang="it-IT" dirty="0" smtClean="0"/>
              <a:t>: </a:t>
            </a:r>
            <a:r>
              <a:rPr lang="it-IT" dirty="0" err="1" smtClean="0"/>
              <a:t>low</a:t>
            </a:r>
            <a:r>
              <a:rPr lang="it-IT" dirty="0" smtClean="0"/>
              <a:t> </a:t>
            </a:r>
            <a:r>
              <a:rPr lang="it-IT" dirty="0" err="1" smtClean="0"/>
              <a:t>waste</a:t>
            </a:r>
            <a:endParaRPr lang="it-IT" dirty="0" smtClean="0"/>
          </a:p>
          <a:p>
            <a:pPr marL="4763" lvl="0" indent="0"/>
            <a:endParaRPr lang="it-IT" dirty="0"/>
          </a:p>
          <a:p>
            <a:pPr marL="4763" lvl="0" indent="0"/>
            <a:endParaRPr lang="it-IT" dirty="0" smtClean="0"/>
          </a:p>
        </p:txBody>
      </p:sp>
      <p:sp>
        <p:nvSpPr>
          <p:cNvPr id="685" name="Google Shape;685;p23"/>
          <p:cNvSpPr txBox="1">
            <a:spLocks noGrp="1"/>
          </p:cNvSpPr>
          <p:nvPr>
            <p:ph type="sldNum" idx="12"/>
          </p:nvPr>
        </p:nvSpPr>
        <p:spPr>
          <a:xfrm>
            <a:off x="252000" y="4788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23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</a:pPr>
            <a:r>
              <a:rPr lang="it-IT" dirty="0" smtClean="0"/>
              <a:t>EPC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>
                <a:solidFill>
                  <a:srgbClr val="009EE0"/>
                </a:solidFill>
              </a:rPr>
              <a:t>The </a:t>
            </a:r>
            <a:r>
              <a:rPr lang="it-IT" dirty="0" err="1" smtClean="0">
                <a:solidFill>
                  <a:srgbClr val="009EE0"/>
                </a:solidFill>
              </a:rPr>
              <a:t>basic</a:t>
            </a:r>
            <a:r>
              <a:rPr lang="it-IT" dirty="0" smtClean="0">
                <a:solidFill>
                  <a:srgbClr val="009EE0"/>
                </a:solidFill>
              </a:rPr>
              <a:t> </a:t>
            </a:r>
            <a:r>
              <a:rPr lang="it-IT" dirty="0" err="1" smtClean="0">
                <a:solidFill>
                  <a:srgbClr val="009EE0"/>
                </a:solidFill>
              </a:rPr>
              <a:t>principle</a:t>
            </a:r>
            <a:endParaRPr dirty="0"/>
          </a:p>
        </p:txBody>
      </p:sp>
      <p:sp>
        <p:nvSpPr>
          <p:cNvPr id="684" name="Google Shape;684;p23"/>
          <p:cNvSpPr txBox="1">
            <a:spLocks noGrp="1"/>
          </p:cNvSpPr>
          <p:nvPr>
            <p:ph type="body" idx="1"/>
          </p:nvPr>
        </p:nvSpPr>
        <p:spPr>
          <a:xfrm>
            <a:off x="252000" y="1583999"/>
            <a:ext cx="7950600" cy="1428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763" lvl="0" indent="0"/>
            <a:r>
              <a:rPr lang="en-US" b="1" dirty="0">
                <a:solidFill>
                  <a:schemeClr val="tx1"/>
                </a:solidFill>
              </a:rPr>
              <a:t>Powder coating</a:t>
            </a:r>
            <a:r>
              <a:rPr lang="en-US" dirty="0">
                <a:solidFill>
                  <a:schemeClr val="tx1"/>
                </a:solidFill>
              </a:rPr>
              <a:t> is a type of coating that is applied as a free-flowing, dry powder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763" lvl="0" indent="0"/>
            <a:endParaRPr lang="en-US" b="1" dirty="0" smtClean="0">
              <a:solidFill>
                <a:schemeClr val="tx1"/>
              </a:solidFill>
            </a:endParaRPr>
          </a:p>
          <a:p>
            <a:pPr marL="4763" lvl="0" indent="0"/>
            <a:r>
              <a:rPr lang="en-US" b="1" dirty="0" smtClean="0">
                <a:solidFill>
                  <a:schemeClr val="tx1"/>
                </a:solidFill>
              </a:rPr>
              <a:t>Electrostatic Powder Coating </a:t>
            </a:r>
            <a:r>
              <a:rPr lang="en-US" dirty="0" smtClean="0">
                <a:solidFill>
                  <a:schemeClr val="tx1"/>
                </a:solidFill>
              </a:rPr>
              <a:t>is a spray coating technology based on the physics phenomena according to the parts with opposite electrical charges attracts each other: powder is </a:t>
            </a:r>
            <a:r>
              <a:rPr lang="en-US" dirty="0">
                <a:solidFill>
                  <a:schemeClr val="tx1"/>
                </a:solidFill>
              </a:rPr>
              <a:t>typically applied </a:t>
            </a:r>
            <a:r>
              <a:rPr lang="en-US" dirty="0" smtClean="0">
                <a:solidFill>
                  <a:schemeClr val="tx1"/>
                </a:solidFill>
              </a:rPr>
              <a:t>electrostatically. </a:t>
            </a:r>
          </a:p>
          <a:p>
            <a:pPr marL="4763" lvl="0" indent="0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powder may be a thermoplastic or a thermoset </a:t>
            </a:r>
            <a:r>
              <a:rPr lang="en-US" dirty="0" smtClean="0">
                <a:solidFill>
                  <a:schemeClr val="tx1"/>
                </a:solidFill>
              </a:rPr>
              <a:t>polymer: a curing step is applied to the powder layer to make a continuous film (the coating).</a:t>
            </a:r>
          </a:p>
          <a:p>
            <a:pPr marL="4763" lvl="0" indent="0"/>
            <a:endParaRPr lang="it-IT" dirty="0">
              <a:solidFill>
                <a:schemeClr val="tx1"/>
              </a:solidFill>
            </a:endParaRPr>
          </a:p>
          <a:p>
            <a:pPr marL="4763" lvl="0" indent="0"/>
            <a:endParaRPr lang="it-IT" dirty="0" smtClean="0"/>
          </a:p>
          <a:p>
            <a:pPr marL="4763" lvl="0" indent="0"/>
            <a:endParaRPr lang="it-IT" dirty="0"/>
          </a:p>
          <a:p>
            <a:pPr marL="4763" lvl="0" indent="0"/>
            <a:endParaRPr lang="it-IT" dirty="0" smtClean="0"/>
          </a:p>
        </p:txBody>
      </p:sp>
      <p:sp>
        <p:nvSpPr>
          <p:cNvPr id="685" name="Google Shape;685;p23"/>
          <p:cNvSpPr txBox="1">
            <a:spLocks noGrp="1"/>
          </p:cNvSpPr>
          <p:nvPr>
            <p:ph type="sldNum" idx="12"/>
          </p:nvPr>
        </p:nvSpPr>
        <p:spPr>
          <a:xfrm>
            <a:off x="1064800" y="49635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3</a:t>
            </a:fld>
            <a:endParaRPr/>
          </a:p>
        </p:txBody>
      </p:sp>
      <p:grpSp>
        <p:nvGrpSpPr>
          <p:cNvPr id="5" name="Gruppo 4"/>
          <p:cNvGrpSpPr/>
          <p:nvPr/>
        </p:nvGrpSpPr>
        <p:grpSpPr>
          <a:xfrm>
            <a:off x="7074165" y="3520355"/>
            <a:ext cx="1426637" cy="921724"/>
            <a:chOff x="8001888" y="3413930"/>
            <a:chExt cx="1426637" cy="921724"/>
          </a:xfrm>
        </p:grpSpPr>
        <p:sp>
          <p:nvSpPr>
            <p:cNvPr id="6" name="Rettangolo 5"/>
            <p:cNvSpPr/>
            <p:nvPr/>
          </p:nvSpPr>
          <p:spPr>
            <a:xfrm>
              <a:off x="8001888" y="3435654"/>
              <a:ext cx="1426365" cy="90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softEdge rad="0"/>
            </a:effectLst>
            <a:scene3d>
              <a:camera prst="isometricOffAxis2Top">
                <a:rot lat="19381733" lon="1292377" rev="19603360"/>
              </a:camera>
              <a:lightRig rig="harsh" dir="t"/>
            </a:scene3d>
            <a:sp3d extrusionH="44450" prstMaterial="metal">
              <a:bevelT w="63500" h="63500" prst="coolSlant"/>
              <a:bevelB w="63500" h="635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ttangolo 6"/>
            <p:cNvSpPr/>
            <p:nvPr/>
          </p:nvSpPr>
          <p:spPr>
            <a:xfrm>
              <a:off x="8002160" y="3413930"/>
              <a:ext cx="1426365" cy="900000"/>
            </a:xfrm>
            <a:prstGeom prst="rect">
              <a:avLst/>
            </a:prstGeom>
            <a:solidFill>
              <a:srgbClr val="FF0000">
                <a:alpha val="85000"/>
              </a:srgbClr>
            </a:solidFill>
            <a:ln>
              <a:noFill/>
            </a:ln>
            <a:effectLst>
              <a:softEdge rad="12700"/>
            </a:effectLst>
            <a:scene3d>
              <a:camera prst="isometricOffAxis2Top">
                <a:rot lat="19381733" lon="1292377" rev="19603360"/>
              </a:camera>
              <a:lightRig rig="harsh" dir="t"/>
            </a:scene3d>
            <a:sp3d extrusionH="50800" prstMaterial="metal">
              <a:bevelT w="0" h="0" prst="coolSlant"/>
              <a:bevelB w="0" h="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CasellaDiTesto 7"/>
          <p:cNvSpPr txBox="1"/>
          <p:nvPr/>
        </p:nvSpPr>
        <p:spPr>
          <a:xfrm>
            <a:off x="7363034" y="2777293"/>
            <a:ext cx="8395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err="1" smtClean="0">
                <a:latin typeface="Avenir"/>
              </a:rPr>
              <a:t>Coating</a:t>
            </a:r>
            <a:endParaRPr lang="en-US" sz="1000" b="1" dirty="0">
              <a:latin typeface="Avenir"/>
            </a:endParaRPr>
          </a:p>
        </p:txBody>
      </p:sp>
      <p:grpSp>
        <p:nvGrpSpPr>
          <p:cNvPr id="679" name="Gruppo 678"/>
          <p:cNvGrpSpPr/>
          <p:nvPr/>
        </p:nvGrpSpPr>
        <p:grpSpPr>
          <a:xfrm>
            <a:off x="4126224" y="3425587"/>
            <a:ext cx="1465319" cy="962850"/>
            <a:chOff x="4733721" y="3499086"/>
            <a:chExt cx="1465319" cy="962850"/>
          </a:xfrm>
        </p:grpSpPr>
        <p:sp>
          <p:nvSpPr>
            <p:cNvPr id="10" name="Rettangolo 9"/>
            <p:cNvSpPr/>
            <p:nvPr/>
          </p:nvSpPr>
          <p:spPr>
            <a:xfrm>
              <a:off x="4756193" y="3517903"/>
              <a:ext cx="1426365" cy="90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softEdge rad="0"/>
            </a:effectLst>
            <a:scene3d>
              <a:camera prst="isometricOffAxis2Top">
                <a:rot lat="19381733" lon="1292377" rev="19603360"/>
              </a:camera>
              <a:lightRig rig="harsh" dir="t"/>
            </a:scene3d>
            <a:sp3d extrusionH="44450" prstMaterial="metal">
              <a:bevelT w="63500" h="63500" prst="coolSlant"/>
              <a:bevelB w="63500" h="635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Immagine 1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4733721" y="3896200"/>
              <a:ext cx="122991" cy="144404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4947425" y="3499086"/>
              <a:ext cx="122991" cy="144404"/>
            </a:xfrm>
            <a:prstGeom prst="rect">
              <a:avLst/>
            </a:prstGeom>
          </p:spPr>
        </p:pic>
        <p:pic>
          <p:nvPicPr>
            <p:cNvPr id="13" name="Immagine 1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4901573" y="3806081"/>
              <a:ext cx="122991" cy="144404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4922027" y="3630349"/>
              <a:ext cx="122991" cy="144404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039075" y="3512303"/>
              <a:ext cx="122991" cy="144404"/>
            </a:xfrm>
            <a:prstGeom prst="rect">
              <a:avLst/>
            </a:prstGeom>
          </p:spPr>
        </p:pic>
        <p:pic>
          <p:nvPicPr>
            <p:cNvPr id="16" name="Immagine 15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049950" y="3669924"/>
              <a:ext cx="122991" cy="144404"/>
            </a:xfrm>
            <a:prstGeom prst="rect">
              <a:avLst/>
            </a:prstGeom>
          </p:spPr>
        </p:pic>
        <p:pic>
          <p:nvPicPr>
            <p:cNvPr id="17" name="Immagine 1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4835542" y="3962066"/>
              <a:ext cx="122991" cy="144404"/>
            </a:xfrm>
            <a:prstGeom prst="rect">
              <a:avLst/>
            </a:prstGeom>
          </p:spPr>
        </p:pic>
        <p:pic>
          <p:nvPicPr>
            <p:cNvPr id="18" name="Immagine 1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4958533" y="3930975"/>
              <a:ext cx="122991" cy="144404"/>
            </a:xfrm>
            <a:prstGeom prst="rect">
              <a:avLst/>
            </a:prstGeom>
          </p:spPr>
        </p:pic>
        <p:pic>
          <p:nvPicPr>
            <p:cNvPr id="19" name="Immagine 18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026389" y="3814090"/>
              <a:ext cx="122991" cy="144404"/>
            </a:xfrm>
            <a:prstGeom prst="rect">
              <a:avLst/>
            </a:prstGeom>
          </p:spPr>
        </p:pic>
        <p:pic>
          <p:nvPicPr>
            <p:cNvPr id="20" name="Immagine 19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4812712" y="3708151"/>
              <a:ext cx="122991" cy="144404"/>
            </a:xfrm>
            <a:prstGeom prst="rect">
              <a:avLst/>
            </a:prstGeom>
          </p:spPr>
        </p:pic>
        <p:pic>
          <p:nvPicPr>
            <p:cNvPr id="21" name="Immagine 2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4821293" y="3830230"/>
              <a:ext cx="122991" cy="144404"/>
            </a:xfrm>
            <a:prstGeom prst="rect">
              <a:avLst/>
            </a:prstGeom>
          </p:spPr>
        </p:pic>
        <p:pic>
          <p:nvPicPr>
            <p:cNvPr id="22" name="Immagine 21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003864" y="4029047"/>
              <a:ext cx="122991" cy="144404"/>
            </a:xfrm>
            <a:prstGeom prst="rect">
              <a:avLst/>
            </a:prstGeom>
          </p:spPr>
        </p:pic>
        <p:pic>
          <p:nvPicPr>
            <p:cNvPr id="23" name="Immagine 2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056595" y="3898633"/>
              <a:ext cx="122991" cy="144404"/>
            </a:xfrm>
            <a:prstGeom prst="rect">
              <a:avLst/>
            </a:prstGeom>
          </p:spPr>
        </p:pic>
        <p:pic>
          <p:nvPicPr>
            <p:cNvPr id="24" name="Immagine 23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136889" y="3750135"/>
              <a:ext cx="122991" cy="144404"/>
            </a:xfrm>
            <a:prstGeom prst="rect">
              <a:avLst/>
            </a:prstGeom>
          </p:spPr>
        </p:pic>
        <p:pic>
          <p:nvPicPr>
            <p:cNvPr id="25" name="Immagine 24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127853" y="3584903"/>
              <a:ext cx="122991" cy="144404"/>
            </a:xfrm>
            <a:prstGeom prst="rect">
              <a:avLst/>
            </a:prstGeom>
          </p:spPr>
        </p:pic>
        <p:pic>
          <p:nvPicPr>
            <p:cNvPr id="26" name="Immagine 25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200917" y="3667519"/>
              <a:ext cx="122991" cy="144404"/>
            </a:xfrm>
            <a:prstGeom prst="rect">
              <a:avLst/>
            </a:prstGeom>
          </p:spPr>
        </p:pic>
        <p:pic>
          <p:nvPicPr>
            <p:cNvPr id="27" name="Immagine 2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313705" y="3592517"/>
              <a:ext cx="122991" cy="144404"/>
            </a:xfrm>
            <a:prstGeom prst="rect">
              <a:avLst/>
            </a:prstGeom>
          </p:spPr>
        </p:pic>
        <p:pic>
          <p:nvPicPr>
            <p:cNvPr id="28" name="Immagine 2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291971" y="3713870"/>
              <a:ext cx="122991" cy="144404"/>
            </a:xfrm>
            <a:prstGeom prst="rect">
              <a:avLst/>
            </a:prstGeom>
          </p:spPr>
        </p:pic>
        <p:pic>
          <p:nvPicPr>
            <p:cNvPr id="29" name="Immagine 28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466105" y="3744917"/>
              <a:ext cx="122991" cy="144404"/>
            </a:xfrm>
            <a:prstGeom prst="rect">
              <a:avLst/>
            </a:prstGeom>
          </p:spPr>
        </p:pic>
        <p:pic>
          <p:nvPicPr>
            <p:cNvPr id="30" name="Immagine 29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618505" y="3897317"/>
              <a:ext cx="122991" cy="144404"/>
            </a:xfrm>
            <a:prstGeom prst="rect">
              <a:avLst/>
            </a:prstGeom>
          </p:spPr>
        </p:pic>
        <p:pic>
          <p:nvPicPr>
            <p:cNvPr id="31" name="Immagine 3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770905" y="4049717"/>
              <a:ext cx="122991" cy="144404"/>
            </a:xfrm>
            <a:prstGeom prst="rect">
              <a:avLst/>
            </a:prstGeom>
          </p:spPr>
        </p:pic>
        <p:pic>
          <p:nvPicPr>
            <p:cNvPr id="32" name="Immagine 31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214212" y="3830230"/>
              <a:ext cx="122991" cy="144404"/>
            </a:xfrm>
            <a:prstGeom prst="rect">
              <a:avLst/>
            </a:prstGeom>
          </p:spPr>
        </p:pic>
        <p:pic>
          <p:nvPicPr>
            <p:cNvPr id="33" name="Immagine 3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521718" y="3856606"/>
              <a:ext cx="122991" cy="144404"/>
            </a:xfrm>
            <a:prstGeom prst="rect">
              <a:avLst/>
            </a:prstGeom>
          </p:spPr>
        </p:pic>
        <p:pic>
          <p:nvPicPr>
            <p:cNvPr id="34" name="Immagine 33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359047" y="3796033"/>
              <a:ext cx="122991" cy="144404"/>
            </a:xfrm>
            <a:prstGeom prst="rect">
              <a:avLst/>
            </a:prstGeom>
          </p:spPr>
        </p:pic>
        <p:pic>
          <p:nvPicPr>
            <p:cNvPr id="35" name="Immagine 34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852526" y="4127519"/>
              <a:ext cx="122991" cy="144404"/>
            </a:xfrm>
            <a:prstGeom prst="rect">
              <a:avLst/>
            </a:prstGeom>
          </p:spPr>
        </p:pic>
        <p:pic>
          <p:nvPicPr>
            <p:cNvPr id="36" name="Immagine 35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595218" y="4204765"/>
              <a:ext cx="122991" cy="144404"/>
            </a:xfrm>
            <a:prstGeom prst="rect">
              <a:avLst/>
            </a:prstGeom>
          </p:spPr>
        </p:pic>
        <p:pic>
          <p:nvPicPr>
            <p:cNvPr id="37" name="Immagine 3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728243" y="3925853"/>
              <a:ext cx="122991" cy="144404"/>
            </a:xfrm>
            <a:prstGeom prst="rect">
              <a:avLst/>
            </a:prstGeom>
          </p:spPr>
        </p:pic>
        <p:pic>
          <p:nvPicPr>
            <p:cNvPr id="38" name="Immagine 3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719207" y="3760621"/>
              <a:ext cx="122991" cy="144404"/>
            </a:xfrm>
            <a:prstGeom prst="rect">
              <a:avLst/>
            </a:prstGeom>
          </p:spPr>
        </p:pic>
        <p:pic>
          <p:nvPicPr>
            <p:cNvPr id="39" name="Immagine 38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154657" y="3960462"/>
              <a:ext cx="122991" cy="144404"/>
            </a:xfrm>
            <a:prstGeom prst="rect">
              <a:avLst/>
            </a:prstGeom>
          </p:spPr>
        </p:pic>
        <p:pic>
          <p:nvPicPr>
            <p:cNvPr id="40" name="Immagine 39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434415" y="4024393"/>
              <a:ext cx="122991" cy="144404"/>
            </a:xfrm>
            <a:prstGeom prst="rect">
              <a:avLst/>
            </a:prstGeom>
          </p:spPr>
        </p:pic>
        <p:pic>
          <p:nvPicPr>
            <p:cNvPr id="41" name="Immagine 4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425379" y="3859161"/>
              <a:ext cx="122991" cy="144404"/>
            </a:xfrm>
            <a:prstGeom prst="rect">
              <a:avLst/>
            </a:prstGeom>
          </p:spPr>
        </p:pic>
        <p:pic>
          <p:nvPicPr>
            <p:cNvPr id="42" name="Immagine 41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836639" y="4317532"/>
              <a:ext cx="122991" cy="144404"/>
            </a:xfrm>
            <a:prstGeom prst="rect">
              <a:avLst/>
            </a:prstGeom>
          </p:spPr>
        </p:pic>
        <p:pic>
          <p:nvPicPr>
            <p:cNvPr id="43" name="Immagine 4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969664" y="4038620"/>
              <a:ext cx="122991" cy="144404"/>
            </a:xfrm>
            <a:prstGeom prst="rect">
              <a:avLst/>
            </a:prstGeom>
          </p:spPr>
        </p:pic>
        <p:pic>
          <p:nvPicPr>
            <p:cNvPr id="44" name="Immagine 43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960628" y="3873388"/>
              <a:ext cx="122991" cy="144404"/>
            </a:xfrm>
            <a:prstGeom prst="rect">
              <a:avLst/>
            </a:prstGeom>
          </p:spPr>
        </p:pic>
        <p:pic>
          <p:nvPicPr>
            <p:cNvPr id="45" name="Immagine 44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174304" y="4092465"/>
              <a:ext cx="122991" cy="144404"/>
            </a:xfrm>
            <a:prstGeom prst="rect">
              <a:avLst/>
            </a:prstGeom>
          </p:spPr>
        </p:pic>
        <p:pic>
          <p:nvPicPr>
            <p:cNvPr id="46" name="Immagine 45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298421" y="4058665"/>
              <a:ext cx="122991" cy="144404"/>
            </a:xfrm>
            <a:prstGeom prst="rect">
              <a:avLst/>
            </a:prstGeom>
          </p:spPr>
        </p:pic>
        <p:pic>
          <p:nvPicPr>
            <p:cNvPr id="47" name="Immagine 4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289385" y="3893433"/>
              <a:ext cx="122991" cy="144404"/>
            </a:xfrm>
            <a:prstGeom prst="rect">
              <a:avLst/>
            </a:prstGeom>
          </p:spPr>
        </p:pic>
        <p:pic>
          <p:nvPicPr>
            <p:cNvPr id="48" name="Immagine 4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443819" y="4173128"/>
              <a:ext cx="122991" cy="144404"/>
            </a:xfrm>
            <a:prstGeom prst="rect">
              <a:avLst/>
            </a:prstGeom>
          </p:spPr>
        </p:pic>
        <p:pic>
          <p:nvPicPr>
            <p:cNvPr id="49" name="Immagine 48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496005" y="4074579"/>
              <a:ext cx="122991" cy="144404"/>
            </a:xfrm>
            <a:prstGeom prst="rect">
              <a:avLst/>
            </a:prstGeom>
          </p:spPr>
        </p:pic>
        <p:pic>
          <p:nvPicPr>
            <p:cNvPr id="50" name="Immagine 49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558034" y="3708151"/>
              <a:ext cx="122991" cy="144404"/>
            </a:xfrm>
            <a:prstGeom prst="rect">
              <a:avLst/>
            </a:prstGeom>
          </p:spPr>
        </p:pic>
        <p:pic>
          <p:nvPicPr>
            <p:cNvPr id="51" name="Immagine 5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821805" y="3753150"/>
              <a:ext cx="122991" cy="144404"/>
            </a:xfrm>
            <a:prstGeom prst="rect">
              <a:avLst/>
            </a:prstGeom>
          </p:spPr>
        </p:pic>
        <p:pic>
          <p:nvPicPr>
            <p:cNvPr id="52" name="Immagine 51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806174" y="3858233"/>
              <a:ext cx="122991" cy="144404"/>
            </a:xfrm>
            <a:prstGeom prst="rect">
              <a:avLst/>
            </a:prstGeom>
          </p:spPr>
        </p:pic>
        <p:pic>
          <p:nvPicPr>
            <p:cNvPr id="53" name="Immagine 5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899980" y="3786167"/>
              <a:ext cx="122991" cy="144404"/>
            </a:xfrm>
            <a:prstGeom prst="rect">
              <a:avLst/>
            </a:prstGeom>
          </p:spPr>
        </p:pic>
        <p:pic>
          <p:nvPicPr>
            <p:cNvPr id="54" name="Immagine 53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858322" y="3923826"/>
              <a:ext cx="122991" cy="144404"/>
            </a:xfrm>
            <a:prstGeom prst="rect">
              <a:avLst/>
            </a:prstGeom>
          </p:spPr>
        </p:pic>
        <p:pic>
          <p:nvPicPr>
            <p:cNvPr id="55" name="Immagine 54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6076049" y="3853529"/>
              <a:ext cx="122991" cy="144404"/>
            </a:xfrm>
            <a:prstGeom prst="rect">
              <a:avLst/>
            </a:prstGeom>
          </p:spPr>
        </p:pic>
        <p:pic>
          <p:nvPicPr>
            <p:cNvPr id="56" name="Immagine 55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618701" y="3751796"/>
              <a:ext cx="122991" cy="144404"/>
            </a:xfrm>
            <a:prstGeom prst="rect">
              <a:avLst/>
            </a:prstGeom>
          </p:spPr>
        </p:pic>
        <p:pic>
          <p:nvPicPr>
            <p:cNvPr id="57" name="Immagine 5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623989" y="4020265"/>
              <a:ext cx="122991" cy="144404"/>
            </a:xfrm>
            <a:prstGeom prst="rect">
              <a:avLst/>
            </a:prstGeom>
          </p:spPr>
        </p:pic>
        <p:pic>
          <p:nvPicPr>
            <p:cNvPr id="58" name="Immagine 5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687565" y="4088801"/>
              <a:ext cx="122991" cy="144404"/>
            </a:xfrm>
            <a:prstGeom prst="rect">
              <a:avLst/>
            </a:prstGeom>
          </p:spPr>
        </p:pic>
        <p:pic>
          <p:nvPicPr>
            <p:cNvPr id="59" name="Immagine 58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715283" y="4224837"/>
              <a:ext cx="122991" cy="144404"/>
            </a:xfrm>
            <a:prstGeom prst="rect">
              <a:avLst/>
            </a:prstGeom>
          </p:spPr>
        </p:pic>
        <p:pic>
          <p:nvPicPr>
            <p:cNvPr id="60" name="Immagine 59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946603" y="4173128"/>
              <a:ext cx="122991" cy="144404"/>
            </a:xfrm>
            <a:prstGeom prst="rect">
              <a:avLst/>
            </a:prstGeom>
          </p:spPr>
        </p:pic>
        <p:pic>
          <p:nvPicPr>
            <p:cNvPr id="61" name="Immagine 6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6053805" y="3972073"/>
              <a:ext cx="122991" cy="144404"/>
            </a:xfrm>
            <a:prstGeom prst="rect">
              <a:avLst/>
            </a:prstGeom>
          </p:spPr>
        </p:pic>
        <p:pic>
          <p:nvPicPr>
            <p:cNvPr id="62" name="Immagine 61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427350" y="3632706"/>
              <a:ext cx="122991" cy="144404"/>
            </a:xfrm>
            <a:prstGeom prst="rect">
              <a:avLst/>
            </a:prstGeom>
          </p:spPr>
        </p:pic>
        <p:pic>
          <p:nvPicPr>
            <p:cNvPr id="63" name="Immagine 6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367064" y="3950286"/>
              <a:ext cx="122991" cy="144404"/>
            </a:xfrm>
            <a:prstGeom prst="rect">
              <a:avLst/>
            </a:prstGeom>
          </p:spPr>
        </p:pic>
        <p:pic>
          <p:nvPicPr>
            <p:cNvPr id="64" name="Immagine 63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511813" y="4211708"/>
              <a:ext cx="122991" cy="144404"/>
            </a:xfrm>
            <a:prstGeom prst="rect">
              <a:avLst/>
            </a:prstGeom>
          </p:spPr>
        </p:pic>
        <p:pic>
          <p:nvPicPr>
            <p:cNvPr id="65" name="Immagine 64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314827" y="4152635"/>
              <a:ext cx="122991" cy="144404"/>
            </a:xfrm>
            <a:prstGeom prst="rect">
              <a:avLst/>
            </a:prstGeom>
          </p:spPr>
        </p:pic>
        <p:pic>
          <p:nvPicPr>
            <p:cNvPr id="66" name="Immagine 65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533160" y="3940587"/>
              <a:ext cx="122991" cy="144404"/>
            </a:xfrm>
            <a:prstGeom prst="rect">
              <a:avLst/>
            </a:prstGeom>
          </p:spPr>
        </p:pic>
        <p:pic>
          <p:nvPicPr>
            <p:cNvPr id="67" name="Immagine 6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697407" y="3814648"/>
              <a:ext cx="122991" cy="144404"/>
            </a:xfrm>
            <a:prstGeom prst="rect">
              <a:avLst/>
            </a:prstGeom>
          </p:spPr>
        </p:pic>
        <p:pic>
          <p:nvPicPr>
            <p:cNvPr id="68" name="Immagine 6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241059" y="3949289"/>
              <a:ext cx="122991" cy="144404"/>
            </a:xfrm>
            <a:prstGeom prst="rect">
              <a:avLst/>
            </a:prstGeom>
          </p:spPr>
        </p:pic>
        <p:pic>
          <p:nvPicPr>
            <p:cNvPr id="69" name="Immagine 68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862834" y="4012951"/>
              <a:ext cx="122991" cy="144404"/>
            </a:xfrm>
            <a:prstGeom prst="rect">
              <a:avLst/>
            </a:prstGeom>
          </p:spPr>
        </p:pic>
        <p:pic>
          <p:nvPicPr>
            <p:cNvPr id="70" name="Immagine 69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721872" y="4293373"/>
              <a:ext cx="122991" cy="144404"/>
            </a:xfrm>
            <a:prstGeom prst="rect">
              <a:avLst/>
            </a:prstGeom>
          </p:spPr>
        </p:pic>
        <p:pic>
          <p:nvPicPr>
            <p:cNvPr id="71" name="Immagine 7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808756" y="4190455"/>
              <a:ext cx="122991" cy="144404"/>
            </a:xfrm>
            <a:prstGeom prst="rect">
              <a:avLst/>
            </a:prstGeom>
          </p:spPr>
        </p:pic>
        <p:pic>
          <p:nvPicPr>
            <p:cNvPr id="72" name="Immagine 71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5220609" y="3540197"/>
              <a:ext cx="122991" cy="144404"/>
            </a:xfrm>
            <a:prstGeom prst="rect">
              <a:avLst/>
            </a:prstGeom>
          </p:spPr>
        </p:pic>
        <p:pic>
          <p:nvPicPr>
            <p:cNvPr id="73" name="Immagine 7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4950918" y="3697933"/>
              <a:ext cx="122991" cy="144404"/>
            </a:xfrm>
            <a:prstGeom prst="rect">
              <a:avLst/>
            </a:prstGeom>
          </p:spPr>
        </p:pic>
      </p:grpSp>
      <p:sp>
        <p:nvSpPr>
          <p:cNvPr id="74" name="CasellaDiTesto 73"/>
          <p:cNvSpPr txBox="1"/>
          <p:nvPr/>
        </p:nvSpPr>
        <p:spPr>
          <a:xfrm>
            <a:off x="4160184" y="2777293"/>
            <a:ext cx="1142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err="1" smtClean="0">
                <a:latin typeface="Avenir"/>
              </a:rPr>
              <a:t>Powder</a:t>
            </a:r>
            <a:r>
              <a:rPr lang="it-IT" sz="1000" b="1" dirty="0" smtClean="0">
                <a:latin typeface="Avenir"/>
              </a:rPr>
              <a:t> </a:t>
            </a:r>
            <a:r>
              <a:rPr lang="it-IT" sz="1000" b="1" dirty="0" err="1" smtClean="0">
                <a:latin typeface="Avenir"/>
              </a:rPr>
              <a:t>Layer</a:t>
            </a:r>
            <a:endParaRPr lang="it-IT" sz="1000" b="1" dirty="0" smtClean="0">
              <a:latin typeface="Avenir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707906" y="3661994"/>
            <a:ext cx="744694" cy="737783"/>
            <a:chOff x="1836851" y="3321717"/>
            <a:chExt cx="744694" cy="737783"/>
          </a:xfrm>
        </p:grpSpPr>
        <p:pic>
          <p:nvPicPr>
            <p:cNvPr id="77" name="Immagine 7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1971564" y="3321717"/>
              <a:ext cx="122991" cy="144404"/>
            </a:xfrm>
            <a:prstGeom prst="rect">
              <a:avLst/>
            </a:prstGeom>
          </p:spPr>
        </p:pic>
        <p:pic>
          <p:nvPicPr>
            <p:cNvPr id="78" name="Immagine 7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1925712" y="3628712"/>
              <a:ext cx="122991" cy="144404"/>
            </a:xfrm>
            <a:prstGeom prst="rect">
              <a:avLst/>
            </a:prstGeom>
          </p:spPr>
        </p:pic>
        <p:pic>
          <p:nvPicPr>
            <p:cNvPr id="79" name="Immagine 78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1946166" y="3452980"/>
              <a:ext cx="122991" cy="144404"/>
            </a:xfrm>
            <a:prstGeom prst="rect">
              <a:avLst/>
            </a:prstGeom>
          </p:spPr>
        </p:pic>
        <p:pic>
          <p:nvPicPr>
            <p:cNvPr id="80" name="Immagine 79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063214" y="3334934"/>
              <a:ext cx="122991" cy="144404"/>
            </a:xfrm>
            <a:prstGeom prst="rect">
              <a:avLst/>
            </a:prstGeom>
          </p:spPr>
        </p:pic>
        <p:pic>
          <p:nvPicPr>
            <p:cNvPr id="81" name="Immagine 8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074089" y="3492555"/>
              <a:ext cx="122991" cy="144404"/>
            </a:xfrm>
            <a:prstGeom prst="rect">
              <a:avLst/>
            </a:prstGeom>
          </p:spPr>
        </p:pic>
        <p:pic>
          <p:nvPicPr>
            <p:cNvPr id="83" name="Immagine 8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1982672" y="3753606"/>
              <a:ext cx="122991" cy="144404"/>
            </a:xfrm>
            <a:prstGeom prst="rect">
              <a:avLst/>
            </a:prstGeom>
          </p:spPr>
        </p:pic>
        <p:pic>
          <p:nvPicPr>
            <p:cNvPr id="84" name="Immagine 83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050528" y="3636721"/>
              <a:ext cx="122991" cy="144404"/>
            </a:xfrm>
            <a:prstGeom prst="rect">
              <a:avLst/>
            </a:prstGeom>
          </p:spPr>
        </p:pic>
        <p:pic>
          <p:nvPicPr>
            <p:cNvPr id="85" name="Immagine 84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1836851" y="3530782"/>
              <a:ext cx="122991" cy="144404"/>
            </a:xfrm>
            <a:prstGeom prst="rect">
              <a:avLst/>
            </a:prstGeom>
          </p:spPr>
        </p:pic>
        <p:pic>
          <p:nvPicPr>
            <p:cNvPr id="87" name="Immagine 8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028003" y="3851678"/>
              <a:ext cx="122991" cy="144404"/>
            </a:xfrm>
            <a:prstGeom prst="rect">
              <a:avLst/>
            </a:prstGeom>
          </p:spPr>
        </p:pic>
        <p:pic>
          <p:nvPicPr>
            <p:cNvPr id="88" name="Immagine 8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080734" y="3721264"/>
              <a:ext cx="122991" cy="144404"/>
            </a:xfrm>
            <a:prstGeom prst="rect">
              <a:avLst/>
            </a:prstGeom>
          </p:spPr>
        </p:pic>
        <p:pic>
          <p:nvPicPr>
            <p:cNvPr id="89" name="Immagine 88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161028" y="3572766"/>
              <a:ext cx="122991" cy="144404"/>
            </a:xfrm>
            <a:prstGeom prst="rect">
              <a:avLst/>
            </a:prstGeom>
          </p:spPr>
        </p:pic>
        <p:pic>
          <p:nvPicPr>
            <p:cNvPr id="90" name="Immagine 89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151992" y="3407534"/>
              <a:ext cx="122991" cy="144404"/>
            </a:xfrm>
            <a:prstGeom prst="rect">
              <a:avLst/>
            </a:prstGeom>
          </p:spPr>
        </p:pic>
        <p:pic>
          <p:nvPicPr>
            <p:cNvPr id="91" name="Immagine 9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225056" y="3490150"/>
              <a:ext cx="122991" cy="144404"/>
            </a:xfrm>
            <a:prstGeom prst="rect">
              <a:avLst/>
            </a:prstGeom>
          </p:spPr>
        </p:pic>
        <p:pic>
          <p:nvPicPr>
            <p:cNvPr id="92" name="Immagine 91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337844" y="3415148"/>
              <a:ext cx="122991" cy="144404"/>
            </a:xfrm>
            <a:prstGeom prst="rect">
              <a:avLst/>
            </a:prstGeom>
          </p:spPr>
        </p:pic>
        <p:pic>
          <p:nvPicPr>
            <p:cNvPr id="93" name="Immagine 9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316110" y="3536501"/>
              <a:ext cx="122991" cy="144404"/>
            </a:xfrm>
            <a:prstGeom prst="rect">
              <a:avLst/>
            </a:prstGeom>
          </p:spPr>
        </p:pic>
        <p:pic>
          <p:nvPicPr>
            <p:cNvPr id="97" name="Immagine 9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238351" y="3652861"/>
              <a:ext cx="122991" cy="144404"/>
            </a:xfrm>
            <a:prstGeom prst="rect">
              <a:avLst/>
            </a:prstGeom>
          </p:spPr>
        </p:pic>
        <p:pic>
          <p:nvPicPr>
            <p:cNvPr id="99" name="Immagine 98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383186" y="3618664"/>
              <a:ext cx="122991" cy="144404"/>
            </a:xfrm>
            <a:prstGeom prst="rect">
              <a:avLst/>
            </a:prstGeom>
          </p:spPr>
        </p:pic>
        <p:pic>
          <p:nvPicPr>
            <p:cNvPr id="104" name="Immagine 103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178796" y="3783093"/>
              <a:ext cx="122991" cy="144404"/>
            </a:xfrm>
            <a:prstGeom prst="rect">
              <a:avLst/>
            </a:prstGeom>
          </p:spPr>
        </p:pic>
        <p:pic>
          <p:nvPicPr>
            <p:cNvPr id="105" name="Immagine 104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458554" y="3847024"/>
              <a:ext cx="122991" cy="144404"/>
            </a:xfrm>
            <a:prstGeom prst="rect">
              <a:avLst/>
            </a:prstGeom>
          </p:spPr>
        </p:pic>
        <p:pic>
          <p:nvPicPr>
            <p:cNvPr id="106" name="Immagine 105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449518" y="3681792"/>
              <a:ext cx="122991" cy="144404"/>
            </a:xfrm>
            <a:prstGeom prst="rect">
              <a:avLst/>
            </a:prstGeom>
          </p:spPr>
        </p:pic>
        <p:pic>
          <p:nvPicPr>
            <p:cNvPr id="110" name="Immagine 109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198443" y="3915096"/>
              <a:ext cx="122991" cy="144404"/>
            </a:xfrm>
            <a:prstGeom prst="rect">
              <a:avLst/>
            </a:prstGeom>
          </p:spPr>
        </p:pic>
        <p:pic>
          <p:nvPicPr>
            <p:cNvPr id="111" name="Immagine 110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322560" y="3881296"/>
              <a:ext cx="122991" cy="144404"/>
            </a:xfrm>
            <a:prstGeom prst="rect">
              <a:avLst/>
            </a:prstGeom>
          </p:spPr>
        </p:pic>
        <p:pic>
          <p:nvPicPr>
            <p:cNvPr id="112" name="Immagine 111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313524" y="3716064"/>
              <a:ext cx="122991" cy="144404"/>
            </a:xfrm>
            <a:prstGeom prst="rect">
              <a:avLst/>
            </a:prstGeom>
          </p:spPr>
        </p:pic>
        <p:pic>
          <p:nvPicPr>
            <p:cNvPr id="127" name="Immagine 12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451489" y="3455337"/>
              <a:ext cx="122991" cy="144404"/>
            </a:xfrm>
            <a:prstGeom prst="rect">
              <a:avLst/>
            </a:prstGeom>
          </p:spPr>
        </p:pic>
        <p:pic>
          <p:nvPicPr>
            <p:cNvPr id="128" name="Immagine 12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391203" y="3772917"/>
              <a:ext cx="122991" cy="144404"/>
            </a:xfrm>
            <a:prstGeom prst="rect">
              <a:avLst/>
            </a:prstGeom>
          </p:spPr>
        </p:pic>
        <p:pic>
          <p:nvPicPr>
            <p:cNvPr id="133" name="Immagine 132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265198" y="3771920"/>
              <a:ext cx="122991" cy="144404"/>
            </a:xfrm>
            <a:prstGeom prst="rect">
              <a:avLst/>
            </a:prstGeom>
          </p:spPr>
        </p:pic>
        <p:pic>
          <p:nvPicPr>
            <p:cNvPr id="137" name="Immagine 136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2244748" y="3362828"/>
              <a:ext cx="122991" cy="144404"/>
            </a:xfrm>
            <a:prstGeom prst="rect">
              <a:avLst/>
            </a:prstGeom>
          </p:spPr>
        </p:pic>
        <p:pic>
          <p:nvPicPr>
            <p:cNvPr id="138" name="Immagine 137"/>
            <p:cNvPicPr>
              <a:picLocks noChangeAspect="1"/>
            </p:cNvPicPr>
            <p:nvPr/>
          </p:nvPicPr>
          <p:blipFill rotWithShape="1">
            <a:blip r:embed="rId3"/>
            <a:srcRect l="10986" t="43649" r="77458" b="29218"/>
            <a:stretch/>
          </p:blipFill>
          <p:spPr>
            <a:xfrm>
              <a:off x="1975057" y="3520564"/>
              <a:ext cx="122991" cy="144404"/>
            </a:xfrm>
            <a:prstGeom prst="rect">
              <a:avLst/>
            </a:prstGeom>
          </p:spPr>
        </p:pic>
      </p:grpSp>
      <p:sp>
        <p:nvSpPr>
          <p:cNvPr id="140" name="CasellaDiTesto 139"/>
          <p:cNvSpPr txBox="1"/>
          <p:nvPr/>
        </p:nvSpPr>
        <p:spPr>
          <a:xfrm>
            <a:off x="805164" y="2777293"/>
            <a:ext cx="1142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err="1" smtClean="0">
                <a:latin typeface="Avenir"/>
              </a:rPr>
              <a:t>Powder</a:t>
            </a:r>
            <a:endParaRPr lang="it-IT" sz="1000" b="1" dirty="0" smtClean="0">
              <a:latin typeface="Avenir"/>
            </a:endParaRPr>
          </a:p>
        </p:txBody>
      </p:sp>
      <p:grpSp>
        <p:nvGrpSpPr>
          <p:cNvPr id="674" name="Gruppo 673"/>
          <p:cNvGrpSpPr>
            <a:grpSpLocks noChangeAspect="1"/>
          </p:cNvGrpSpPr>
          <p:nvPr/>
        </p:nvGrpSpPr>
        <p:grpSpPr>
          <a:xfrm>
            <a:off x="2036388" y="3171532"/>
            <a:ext cx="2091957" cy="1718707"/>
            <a:chOff x="4022746" y="-976558"/>
            <a:chExt cx="3148683" cy="2586890"/>
          </a:xfrm>
        </p:grpSpPr>
        <p:pic>
          <p:nvPicPr>
            <p:cNvPr id="1026" name="Picture 2" descr="Electrostatic powder coating: Principles and pharmaceutical applications -  ScienceDirect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464"/>
            <a:stretch/>
          </p:blipFill>
          <p:spPr bwMode="auto">
            <a:xfrm>
              <a:off x="4022746" y="-976558"/>
              <a:ext cx="3148683" cy="2436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ttangolo 2"/>
            <p:cNvSpPr/>
            <p:nvPr/>
          </p:nvSpPr>
          <p:spPr>
            <a:xfrm>
              <a:off x="4401414" y="611037"/>
              <a:ext cx="1159851" cy="999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2" name="Connettore 1 671"/>
            <p:cNvCxnSpPr/>
            <p:nvPr/>
          </p:nvCxnSpPr>
          <p:spPr>
            <a:xfrm flipV="1">
              <a:off x="5561264" y="545437"/>
              <a:ext cx="684726" cy="711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3" name="CasellaDiTesto 152"/>
          <p:cNvSpPr txBox="1"/>
          <p:nvPr/>
        </p:nvSpPr>
        <p:spPr>
          <a:xfrm>
            <a:off x="2100166" y="3295858"/>
            <a:ext cx="1142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smtClean="0">
                <a:latin typeface="Avenir"/>
              </a:rPr>
              <a:t>EPC spray</a:t>
            </a:r>
          </a:p>
        </p:txBody>
      </p:sp>
      <p:sp>
        <p:nvSpPr>
          <p:cNvPr id="154" name="CasellaDiTesto 153"/>
          <p:cNvSpPr txBox="1"/>
          <p:nvPr/>
        </p:nvSpPr>
        <p:spPr>
          <a:xfrm>
            <a:off x="5680379" y="2777293"/>
            <a:ext cx="1305012" cy="246221"/>
          </a:xfrm>
          <a:prstGeom prst="chevron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00" b="1" dirty="0" err="1" smtClean="0">
                <a:latin typeface="Avenir"/>
              </a:rPr>
              <a:t>Curing</a:t>
            </a:r>
            <a:r>
              <a:rPr lang="it-IT" sz="1000" b="1" dirty="0" smtClean="0">
                <a:latin typeface="Avenir"/>
              </a:rPr>
              <a:t> </a:t>
            </a:r>
            <a:r>
              <a:rPr lang="it-IT" sz="1000" b="1" dirty="0" err="1" smtClean="0">
                <a:latin typeface="Avenir"/>
              </a:rPr>
              <a:t>Step</a:t>
            </a:r>
            <a:endParaRPr lang="it-IT" sz="1000" b="1" dirty="0" smtClean="0">
              <a:latin typeface="Avenir"/>
            </a:endParaRPr>
          </a:p>
        </p:txBody>
      </p:sp>
      <p:sp>
        <p:nvSpPr>
          <p:cNvPr id="155" name="CasellaDiTesto 154"/>
          <p:cNvSpPr txBox="1"/>
          <p:nvPr/>
        </p:nvSpPr>
        <p:spPr>
          <a:xfrm>
            <a:off x="2325359" y="2777293"/>
            <a:ext cx="1457181" cy="246221"/>
          </a:xfrm>
          <a:prstGeom prst="chevron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00" b="1" dirty="0" err="1" smtClean="0">
                <a:latin typeface="Avenir"/>
              </a:rPr>
              <a:t>Powder</a:t>
            </a:r>
            <a:r>
              <a:rPr lang="it-IT" sz="1000" b="1" dirty="0">
                <a:latin typeface="Avenir"/>
              </a:rPr>
              <a:t> </a:t>
            </a:r>
            <a:r>
              <a:rPr lang="it-IT" sz="1000" b="1" dirty="0" smtClean="0">
                <a:latin typeface="Avenir"/>
              </a:rPr>
              <a:t>Spray</a:t>
            </a:r>
            <a:endParaRPr lang="it-IT" sz="1000" b="1" dirty="0">
              <a:latin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3286668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23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</a:pPr>
            <a:r>
              <a:rPr lang="it-IT" dirty="0" smtClean="0"/>
              <a:t>EPC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>
                <a:solidFill>
                  <a:srgbClr val="009EE0"/>
                </a:solidFill>
              </a:rPr>
              <a:t>The </a:t>
            </a:r>
            <a:r>
              <a:rPr lang="it-IT" dirty="0" err="1" smtClean="0">
                <a:solidFill>
                  <a:srgbClr val="009EE0"/>
                </a:solidFill>
              </a:rPr>
              <a:t>Powder</a:t>
            </a:r>
            <a:r>
              <a:rPr lang="it-IT" dirty="0" smtClean="0">
                <a:solidFill>
                  <a:srgbClr val="009EE0"/>
                </a:solidFill>
              </a:rPr>
              <a:t> </a:t>
            </a:r>
            <a:r>
              <a:rPr lang="it-IT" dirty="0" err="1" smtClean="0">
                <a:solidFill>
                  <a:srgbClr val="009EE0"/>
                </a:solidFill>
              </a:rPr>
              <a:t>charging</a:t>
            </a:r>
            <a:r>
              <a:rPr lang="it-IT" dirty="0" smtClean="0">
                <a:solidFill>
                  <a:srgbClr val="009EE0"/>
                </a:solidFill>
              </a:rPr>
              <a:t> </a:t>
            </a:r>
            <a:r>
              <a:rPr lang="it-IT" dirty="0" err="1" smtClean="0">
                <a:solidFill>
                  <a:srgbClr val="009EE0"/>
                </a:solidFill>
              </a:rPr>
              <a:t>step</a:t>
            </a:r>
            <a:endParaRPr dirty="0"/>
          </a:p>
        </p:txBody>
      </p:sp>
      <p:sp>
        <p:nvSpPr>
          <p:cNvPr id="684" name="Google Shape;684;p23"/>
          <p:cNvSpPr txBox="1">
            <a:spLocks noGrp="1"/>
          </p:cNvSpPr>
          <p:nvPr>
            <p:ph type="body" idx="1"/>
          </p:nvPr>
        </p:nvSpPr>
        <p:spPr>
          <a:xfrm>
            <a:off x="251999" y="1583999"/>
            <a:ext cx="8271705" cy="1428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763" lvl="0" indent="0"/>
            <a:r>
              <a:rPr lang="it-IT" dirty="0" smtClean="0">
                <a:solidFill>
                  <a:schemeClr val="tx1"/>
                </a:solidFill>
              </a:rPr>
              <a:t>In </a:t>
            </a:r>
            <a:r>
              <a:rPr lang="it-IT" dirty="0" err="1" smtClean="0">
                <a:solidFill>
                  <a:schemeClr val="tx1"/>
                </a:solidFill>
              </a:rPr>
              <a:t>principle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two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different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powder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charging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processes</a:t>
            </a:r>
            <a:r>
              <a:rPr lang="it-IT" dirty="0" smtClean="0">
                <a:solidFill>
                  <a:schemeClr val="tx1"/>
                </a:solidFill>
              </a:rPr>
              <a:t> are </a:t>
            </a:r>
            <a:r>
              <a:rPr lang="it-IT" dirty="0" err="1" smtClean="0">
                <a:solidFill>
                  <a:schemeClr val="tx1"/>
                </a:solidFill>
              </a:rPr>
              <a:t>used</a:t>
            </a:r>
            <a:r>
              <a:rPr lang="it-IT" dirty="0" smtClean="0">
                <a:solidFill>
                  <a:schemeClr val="tx1"/>
                </a:solidFill>
              </a:rPr>
              <a:t> for </a:t>
            </a:r>
            <a:r>
              <a:rPr lang="it-IT" dirty="0" err="1" smtClean="0">
                <a:solidFill>
                  <a:schemeClr val="tx1"/>
                </a:solidFill>
              </a:rPr>
              <a:t>powder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coating</a:t>
            </a:r>
            <a:r>
              <a:rPr lang="it-IT" dirty="0" smtClean="0">
                <a:solidFill>
                  <a:schemeClr val="tx1"/>
                </a:solidFill>
              </a:rPr>
              <a:t>:</a:t>
            </a:r>
          </a:p>
          <a:p>
            <a:pPr marL="4763" lvl="0" indent="0"/>
            <a:endParaRPr lang="it-IT" dirty="0" smtClean="0">
              <a:solidFill>
                <a:schemeClr val="tx1"/>
              </a:solidFill>
            </a:endParaRPr>
          </a:p>
          <a:p>
            <a:pPr marL="4763" lvl="0" indent="0"/>
            <a:endParaRPr lang="it-IT" dirty="0">
              <a:solidFill>
                <a:schemeClr val="tx1"/>
              </a:solidFill>
            </a:endParaRPr>
          </a:p>
          <a:p>
            <a:pPr marL="4763" lvl="0" indent="0"/>
            <a:endParaRPr lang="it-IT" dirty="0" smtClean="0">
              <a:solidFill>
                <a:schemeClr val="tx1"/>
              </a:solidFill>
            </a:endParaRPr>
          </a:p>
          <a:p>
            <a:pPr marL="4763" lvl="0" indent="0"/>
            <a:endParaRPr lang="it-IT" dirty="0">
              <a:solidFill>
                <a:schemeClr val="tx1"/>
              </a:solidFill>
            </a:endParaRPr>
          </a:p>
          <a:p>
            <a:pPr marL="4763" lvl="0" indent="0"/>
            <a:endParaRPr lang="it-IT" dirty="0" smtClean="0">
              <a:solidFill>
                <a:schemeClr val="tx1"/>
              </a:solidFill>
            </a:endParaRPr>
          </a:p>
          <a:p>
            <a:pPr marL="4763" lvl="0" indent="0"/>
            <a:endParaRPr lang="it-IT" dirty="0">
              <a:solidFill>
                <a:schemeClr val="tx1"/>
              </a:solidFill>
            </a:endParaRPr>
          </a:p>
          <a:p>
            <a:pPr marL="4763" lvl="0" indent="0"/>
            <a:endParaRPr lang="it-IT" dirty="0" smtClean="0">
              <a:solidFill>
                <a:schemeClr val="tx1"/>
              </a:solidFill>
            </a:endParaRPr>
          </a:p>
          <a:p>
            <a:pPr marL="4763" lvl="0" indent="0"/>
            <a:endParaRPr lang="it-IT" dirty="0">
              <a:solidFill>
                <a:schemeClr val="tx1"/>
              </a:solidFill>
            </a:endParaRPr>
          </a:p>
          <a:p>
            <a:pPr marL="4763" lvl="0" indent="0"/>
            <a:endParaRPr lang="it-IT" dirty="0" smtClean="0">
              <a:solidFill>
                <a:schemeClr val="tx1"/>
              </a:solidFill>
            </a:endParaRPr>
          </a:p>
          <a:p>
            <a:pPr marL="4763" lvl="0" indent="0"/>
            <a:endParaRPr lang="it-IT" dirty="0">
              <a:solidFill>
                <a:schemeClr val="tx1"/>
              </a:solidFill>
            </a:endParaRPr>
          </a:p>
          <a:p>
            <a:pPr marL="4763" lvl="0" indent="0"/>
            <a:endParaRPr lang="it-IT" dirty="0" smtClean="0">
              <a:solidFill>
                <a:schemeClr val="tx1"/>
              </a:solidFill>
            </a:endParaRPr>
          </a:p>
          <a:p>
            <a:pPr marL="4763" lvl="0" indent="0"/>
            <a:endParaRPr lang="it-IT" dirty="0">
              <a:solidFill>
                <a:schemeClr val="tx1"/>
              </a:solidFill>
            </a:endParaRPr>
          </a:p>
          <a:p>
            <a:pPr marL="4763" lvl="0" indent="0"/>
            <a:endParaRPr lang="it-IT" dirty="0" smtClean="0">
              <a:solidFill>
                <a:schemeClr val="tx1"/>
              </a:solidFill>
            </a:endParaRPr>
          </a:p>
          <a:p>
            <a:pPr marL="4763" lvl="0" indent="0"/>
            <a:endParaRPr lang="it-IT" dirty="0">
              <a:solidFill>
                <a:schemeClr val="tx1"/>
              </a:solidFill>
            </a:endParaRPr>
          </a:p>
          <a:p>
            <a:pPr marL="4763" lvl="0" indent="0"/>
            <a:endParaRPr lang="it-IT" dirty="0" smtClean="0">
              <a:solidFill>
                <a:schemeClr val="tx1"/>
              </a:solidFill>
            </a:endParaRPr>
          </a:p>
          <a:p>
            <a:pPr marL="4763" lvl="0" indent="0"/>
            <a:r>
              <a:rPr lang="it-IT" dirty="0" smtClean="0">
                <a:solidFill>
                  <a:schemeClr val="tx1"/>
                </a:solidFill>
              </a:rPr>
              <a:t>The </a:t>
            </a:r>
            <a:r>
              <a:rPr lang="it-IT" dirty="0" err="1" smtClean="0">
                <a:solidFill>
                  <a:schemeClr val="tx1"/>
                </a:solidFill>
              </a:rPr>
              <a:t>process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here</a:t>
            </a:r>
            <a:r>
              <a:rPr lang="it-IT" dirty="0" smtClean="0">
                <a:solidFill>
                  <a:schemeClr val="tx1"/>
                </a:solidFill>
              </a:rPr>
              <a:t> in use for </a:t>
            </a:r>
            <a:r>
              <a:rPr lang="it-IT" dirty="0" err="1" smtClean="0">
                <a:solidFill>
                  <a:schemeClr val="tx1"/>
                </a:solidFill>
              </a:rPr>
              <a:t>our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evaluation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is</a:t>
            </a:r>
            <a:r>
              <a:rPr lang="it-IT" dirty="0" smtClean="0">
                <a:solidFill>
                  <a:schemeClr val="tx1"/>
                </a:solidFill>
              </a:rPr>
              <a:t> the </a:t>
            </a:r>
            <a:r>
              <a:rPr lang="it-IT" dirty="0" err="1" smtClean="0">
                <a:solidFill>
                  <a:schemeClr val="tx1"/>
                </a:solidFill>
              </a:rPr>
              <a:t>electrostatic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charging</a:t>
            </a:r>
            <a:r>
              <a:rPr lang="it-IT" dirty="0" smtClean="0">
                <a:solidFill>
                  <a:schemeClr val="tx1"/>
                </a:solidFill>
              </a:rPr>
              <a:t>, </a:t>
            </a:r>
            <a:r>
              <a:rPr lang="it-IT" dirty="0" err="1" smtClean="0">
                <a:solidFill>
                  <a:schemeClr val="tx1"/>
                </a:solidFill>
              </a:rPr>
              <a:t>called</a:t>
            </a:r>
            <a:r>
              <a:rPr lang="it-IT" dirty="0" smtClean="0">
                <a:solidFill>
                  <a:schemeClr val="tx1"/>
                </a:solidFill>
              </a:rPr>
              <a:t> Corona.</a:t>
            </a:r>
          </a:p>
        </p:txBody>
      </p:sp>
      <p:sp>
        <p:nvSpPr>
          <p:cNvPr id="685" name="Google Shape;685;p23"/>
          <p:cNvSpPr txBox="1">
            <a:spLocks noGrp="1"/>
          </p:cNvSpPr>
          <p:nvPr>
            <p:ph type="sldNum" idx="12"/>
          </p:nvPr>
        </p:nvSpPr>
        <p:spPr>
          <a:xfrm>
            <a:off x="1064800" y="49635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4</a:t>
            </a:fld>
            <a:endParaRPr/>
          </a:p>
        </p:txBody>
      </p:sp>
      <p:pic>
        <p:nvPicPr>
          <p:cNvPr id="6146" name="Picture 2" descr="https://www.appropedia.org/w/images/5/59/Trib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778" y="2928049"/>
            <a:ext cx="1986820" cy="146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www.appropedia.org/w/images/c/cb/TriboCoronaFig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724" y="2931688"/>
            <a:ext cx="1972265" cy="145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684;p23"/>
          <p:cNvSpPr txBox="1">
            <a:spLocks/>
          </p:cNvSpPr>
          <p:nvPr/>
        </p:nvSpPr>
        <p:spPr>
          <a:xfrm>
            <a:off x="780050" y="1959304"/>
            <a:ext cx="7182182" cy="677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numCol="2" spcCol="72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4763" indent="0"/>
            <a:r>
              <a:rPr lang="it-IT" b="1" dirty="0" smtClean="0">
                <a:solidFill>
                  <a:schemeClr val="tx1"/>
                </a:solidFill>
              </a:rPr>
              <a:t>ELECTROSTATIC CHARGING </a:t>
            </a:r>
          </a:p>
          <a:p>
            <a:pPr marL="4763" indent="0"/>
            <a:r>
              <a:rPr lang="en-US" dirty="0" smtClean="0"/>
              <a:t>Corona charging of the powder is done by an electric spray gun.</a:t>
            </a:r>
          </a:p>
          <a:p>
            <a:pPr marL="4763" indent="0"/>
            <a:endParaRPr lang="en-US" dirty="0" smtClean="0"/>
          </a:p>
          <a:p>
            <a:pPr marL="4763" indent="0"/>
            <a:endParaRPr lang="it-IT" dirty="0" smtClean="0">
              <a:solidFill>
                <a:schemeClr val="tx1"/>
              </a:solidFill>
            </a:endParaRPr>
          </a:p>
          <a:p>
            <a:pPr marL="4763" indent="0"/>
            <a:r>
              <a:rPr lang="it-IT" b="1" dirty="0" smtClean="0">
                <a:solidFill>
                  <a:schemeClr val="tx1"/>
                </a:solidFill>
              </a:rPr>
              <a:t>TRIBO CHARGING </a:t>
            </a:r>
          </a:p>
          <a:p>
            <a:pPr marL="4763" indent="0"/>
            <a:r>
              <a:rPr lang="en-US" dirty="0" err="1" smtClean="0"/>
              <a:t>Triboelectric</a:t>
            </a:r>
            <a:r>
              <a:rPr lang="en-US" dirty="0" smtClean="0"/>
              <a:t> guns charge the powder particles using friction when the particle comes in contact with the walls of the gun and feed tube.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021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23"/>
          <p:cNvSpPr txBox="1">
            <a:spLocks noGrp="1"/>
          </p:cNvSpPr>
          <p:nvPr>
            <p:ph type="title"/>
          </p:nvPr>
        </p:nvSpPr>
        <p:spPr>
          <a:xfrm>
            <a:off x="251999" y="198000"/>
            <a:ext cx="7341263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</a:pPr>
            <a:r>
              <a:rPr lang="it-IT" dirty="0" smtClean="0"/>
              <a:t>EPC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>
                <a:solidFill>
                  <a:srgbClr val="009EE0"/>
                </a:solidFill>
              </a:rPr>
              <a:t>The </a:t>
            </a:r>
            <a:r>
              <a:rPr lang="it-IT" dirty="0" err="1" smtClean="0">
                <a:solidFill>
                  <a:srgbClr val="009EE0"/>
                </a:solidFill>
              </a:rPr>
              <a:t>Electrostatic</a:t>
            </a:r>
            <a:r>
              <a:rPr lang="it-IT" dirty="0" smtClean="0">
                <a:solidFill>
                  <a:srgbClr val="009EE0"/>
                </a:solidFill>
              </a:rPr>
              <a:t> </a:t>
            </a:r>
            <a:r>
              <a:rPr lang="it-IT" dirty="0" err="1" smtClean="0">
                <a:solidFill>
                  <a:srgbClr val="009EE0"/>
                </a:solidFill>
              </a:rPr>
              <a:t>Charging</a:t>
            </a:r>
            <a:r>
              <a:rPr lang="it-IT" dirty="0" smtClean="0">
                <a:solidFill>
                  <a:srgbClr val="009EE0"/>
                </a:solidFill>
              </a:rPr>
              <a:t> </a:t>
            </a:r>
            <a:r>
              <a:rPr lang="it-IT" dirty="0" err="1" smtClean="0">
                <a:solidFill>
                  <a:srgbClr val="009EE0"/>
                </a:solidFill>
              </a:rPr>
              <a:t>Phenomena</a:t>
            </a:r>
            <a:endParaRPr dirty="0"/>
          </a:p>
        </p:txBody>
      </p:sp>
      <p:sp>
        <p:nvSpPr>
          <p:cNvPr id="684" name="Google Shape;684;p23"/>
          <p:cNvSpPr txBox="1">
            <a:spLocks noGrp="1"/>
          </p:cNvSpPr>
          <p:nvPr>
            <p:ph type="body" idx="1"/>
          </p:nvPr>
        </p:nvSpPr>
        <p:spPr>
          <a:xfrm>
            <a:off x="134358" y="1294365"/>
            <a:ext cx="6219920" cy="1428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763" indent="0" algn="just"/>
            <a:r>
              <a:rPr lang="it-IT" dirty="0" smtClean="0">
                <a:solidFill>
                  <a:schemeClr val="tx1"/>
                </a:solidFill>
              </a:rPr>
              <a:t>The corona </a:t>
            </a:r>
            <a:r>
              <a:rPr lang="it-IT" dirty="0" err="1" smtClean="0">
                <a:solidFill>
                  <a:schemeClr val="tx1"/>
                </a:solidFill>
              </a:rPr>
              <a:t>discharge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is</a:t>
            </a:r>
            <a:r>
              <a:rPr lang="it-IT" dirty="0" smtClean="0">
                <a:solidFill>
                  <a:schemeClr val="tx1"/>
                </a:solidFill>
              </a:rPr>
              <a:t> the </a:t>
            </a:r>
            <a:r>
              <a:rPr lang="it-IT" b="1" dirty="0" err="1" smtClean="0">
                <a:solidFill>
                  <a:schemeClr val="tx1"/>
                </a:solidFill>
              </a:rPr>
              <a:t>unimpeded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discharge</a:t>
            </a:r>
            <a:r>
              <a:rPr lang="it-IT" b="1" dirty="0" smtClean="0">
                <a:solidFill>
                  <a:schemeClr val="tx1"/>
                </a:solidFill>
              </a:rPr>
              <a:t> of the free </a:t>
            </a:r>
            <a:r>
              <a:rPr lang="it-IT" b="1" dirty="0" err="1" smtClean="0">
                <a:solidFill>
                  <a:schemeClr val="tx1"/>
                </a:solidFill>
              </a:rPr>
              <a:t>electrons</a:t>
            </a:r>
            <a:r>
              <a:rPr lang="it-IT" b="1" dirty="0" smtClean="0">
                <a:solidFill>
                  <a:schemeClr val="tx1"/>
                </a:solidFill>
              </a:rPr>
              <a:t> from an </a:t>
            </a:r>
            <a:r>
              <a:rPr lang="it-IT" b="1" dirty="0" err="1" smtClean="0">
                <a:solidFill>
                  <a:schemeClr val="tx1"/>
                </a:solidFill>
              </a:rPr>
              <a:t>electrical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conductor</a:t>
            </a:r>
            <a:r>
              <a:rPr lang="it-IT" dirty="0" smtClean="0">
                <a:solidFill>
                  <a:schemeClr val="tx1"/>
                </a:solidFill>
              </a:rPr>
              <a:t>. </a:t>
            </a:r>
            <a:r>
              <a:rPr lang="it-IT" dirty="0" err="1" smtClean="0">
                <a:solidFill>
                  <a:schemeClr val="tx1"/>
                </a:solidFill>
              </a:rPr>
              <a:t>This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process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only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possible</a:t>
            </a:r>
            <a:r>
              <a:rPr lang="it-IT" dirty="0" smtClean="0">
                <a:solidFill>
                  <a:schemeClr val="tx1"/>
                </a:solidFill>
              </a:rPr>
              <a:t> under a high </a:t>
            </a:r>
            <a:r>
              <a:rPr lang="it-IT" dirty="0" err="1" smtClean="0">
                <a:solidFill>
                  <a:schemeClr val="tx1"/>
                </a:solidFill>
              </a:rPr>
              <a:t>electrical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field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strength</a:t>
            </a:r>
            <a:r>
              <a:rPr lang="it-IT" dirty="0" smtClean="0">
                <a:solidFill>
                  <a:schemeClr val="tx1"/>
                </a:solidFill>
              </a:rPr>
              <a:t>, and </a:t>
            </a:r>
            <a:r>
              <a:rPr lang="it-IT" dirty="0" err="1" smtClean="0">
                <a:solidFill>
                  <a:schemeClr val="tx1"/>
                </a:solidFill>
              </a:rPr>
              <a:t>increase</a:t>
            </a:r>
            <a:r>
              <a:rPr lang="it-IT" dirty="0" smtClean="0">
                <a:solidFill>
                  <a:schemeClr val="tx1"/>
                </a:solidFill>
              </a:rPr>
              <a:t> with the </a:t>
            </a:r>
            <a:r>
              <a:rPr lang="it-IT" dirty="0" err="1" smtClean="0">
                <a:solidFill>
                  <a:schemeClr val="tx1"/>
                </a:solidFill>
              </a:rPr>
              <a:t>increased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voltage</a:t>
            </a:r>
            <a:r>
              <a:rPr lang="it-IT" dirty="0" smtClean="0">
                <a:solidFill>
                  <a:schemeClr val="tx1"/>
                </a:solidFill>
              </a:rPr>
              <a:t>. </a:t>
            </a:r>
            <a:r>
              <a:rPr lang="it-IT" dirty="0">
                <a:solidFill>
                  <a:schemeClr val="tx1"/>
                </a:solidFill>
              </a:rPr>
              <a:t>The air </a:t>
            </a:r>
            <a:r>
              <a:rPr lang="it-IT" dirty="0" err="1">
                <a:solidFill>
                  <a:schemeClr val="tx1"/>
                </a:solidFill>
              </a:rPr>
              <a:t>stream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increases</a:t>
            </a:r>
            <a:r>
              <a:rPr lang="it-IT" dirty="0">
                <a:solidFill>
                  <a:schemeClr val="tx1"/>
                </a:solidFill>
              </a:rPr>
              <a:t> the corona </a:t>
            </a:r>
            <a:r>
              <a:rPr lang="it-IT" dirty="0" err="1">
                <a:solidFill>
                  <a:schemeClr val="tx1"/>
                </a:solidFill>
              </a:rPr>
              <a:t>discharge</a:t>
            </a:r>
            <a:r>
              <a:rPr lang="it-IT" dirty="0">
                <a:solidFill>
                  <a:schemeClr val="tx1"/>
                </a:solidFill>
              </a:rPr>
              <a:t> on the </a:t>
            </a:r>
            <a:r>
              <a:rPr lang="it-IT" dirty="0" err="1">
                <a:solidFill>
                  <a:schemeClr val="tx1"/>
                </a:solidFill>
              </a:rPr>
              <a:t>electrode</a:t>
            </a:r>
            <a:r>
              <a:rPr lang="it-IT" dirty="0">
                <a:solidFill>
                  <a:schemeClr val="tx1"/>
                </a:solidFill>
              </a:rPr>
              <a:t>, </a:t>
            </a:r>
            <a:r>
              <a:rPr lang="it-IT" dirty="0" err="1">
                <a:solidFill>
                  <a:schemeClr val="tx1"/>
                </a:solidFill>
              </a:rPr>
              <a:t>because</a:t>
            </a:r>
            <a:r>
              <a:rPr lang="it-IT" dirty="0">
                <a:solidFill>
                  <a:schemeClr val="tx1"/>
                </a:solidFill>
              </a:rPr>
              <a:t> the </a:t>
            </a:r>
            <a:r>
              <a:rPr lang="it-IT" dirty="0" err="1">
                <a:solidFill>
                  <a:schemeClr val="tx1"/>
                </a:solidFill>
              </a:rPr>
              <a:t>electrones</a:t>
            </a:r>
            <a:r>
              <a:rPr lang="it-IT" dirty="0">
                <a:solidFill>
                  <a:schemeClr val="tx1"/>
                </a:solidFill>
              </a:rPr>
              <a:t> are </a:t>
            </a:r>
            <a:r>
              <a:rPr lang="it-IT" dirty="0" err="1">
                <a:solidFill>
                  <a:schemeClr val="tx1"/>
                </a:solidFill>
              </a:rPr>
              <a:t>fushed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away</a:t>
            </a:r>
            <a:r>
              <a:rPr lang="it-IT" dirty="0">
                <a:solidFill>
                  <a:schemeClr val="tx1"/>
                </a:solidFill>
              </a:rPr>
              <a:t>. </a:t>
            </a:r>
          </a:p>
          <a:p>
            <a:pPr marL="4763" indent="0" algn="just"/>
            <a:r>
              <a:rPr lang="it-IT" dirty="0" smtClean="0">
                <a:solidFill>
                  <a:schemeClr val="tx1"/>
                </a:solidFill>
              </a:rPr>
              <a:t>The </a:t>
            </a:r>
            <a:r>
              <a:rPr lang="it-IT" b="1" dirty="0" smtClean="0">
                <a:solidFill>
                  <a:schemeClr val="tx1"/>
                </a:solidFill>
              </a:rPr>
              <a:t>free </a:t>
            </a:r>
            <a:r>
              <a:rPr lang="it-IT" b="1" dirty="0" err="1" smtClean="0">
                <a:solidFill>
                  <a:schemeClr val="tx1"/>
                </a:solidFill>
              </a:rPr>
              <a:t>electrons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seeks</a:t>
            </a:r>
            <a:r>
              <a:rPr lang="it-IT" b="1" dirty="0" smtClean="0">
                <a:solidFill>
                  <a:schemeClr val="tx1"/>
                </a:solidFill>
              </a:rPr>
              <a:t> the </a:t>
            </a:r>
            <a:r>
              <a:rPr lang="it-IT" b="1" dirty="0" err="1" smtClean="0">
                <a:solidFill>
                  <a:schemeClr val="tx1"/>
                </a:solidFill>
              </a:rPr>
              <a:t>shortest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route</a:t>
            </a:r>
            <a:r>
              <a:rPr lang="it-IT" b="1" dirty="0" smtClean="0">
                <a:solidFill>
                  <a:schemeClr val="tx1"/>
                </a:solidFill>
              </a:rPr>
              <a:t> to the </a:t>
            </a:r>
            <a:r>
              <a:rPr lang="it-IT" b="1" dirty="0" err="1" smtClean="0">
                <a:solidFill>
                  <a:schemeClr val="tx1"/>
                </a:solidFill>
              </a:rPr>
              <a:t>next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grounded</a:t>
            </a:r>
            <a:r>
              <a:rPr lang="it-IT" b="1" dirty="0" smtClean="0">
                <a:solidFill>
                  <a:schemeClr val="tx1"/>
                </a:solidFill>
              </a:rPr>
              <a:t> part</a:t>
            </a:r>
            <a:r>
              <a:rPr lang="it-IT" dirty="0" smtClean="0">
                <a:solidFill>
                  <a:schemeClr val="tx1"/>
                </a:solidFill>
              </a:rPr>
              <a:t>. </a:t>
            </a:r>
            <a:r>
              <a:rPr lang="it-IT" dirty="0" err="1" smtClean="0">
                <a:solidFill>
                  <a:schemeClr val="tx1"/>
                </a:solidFill>
              </a:rPr>
              <a:t>They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contact</a:t>
            </a:r>
            <a:r>
              <a:rPr lang="it-IT" b="1" dirty="0" smtClean="0">
                <a:solidFill>
                  <a:schemeClr val="tx1"/>
                </a:solidFill>
              </a:rPr>
              <a:t> the </a:t>
            </a:r>
            <a:r>
              <a:rPr lang="it-IT" b="1" dirty="0" err="1" smtClean="0">
                <a:solidFill>
                  <a:schemeClr val="tx1"/>
                </a:solidFill>
              </a:rPr>
              <a:t>powder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particles</a:t>
            </a:r>
            <a:r>
              <a:rPr lang="it-IT" b="1" dirty="0" smtClean="0">
                <a:solidFill>
                  <a:schemeClr val="tx1"/>
                </a:solidFill>
              </a:rPr>
              <a:t> and </a:t>
            </a:r>
            <a:r>
              <a:rPr lang="it-IT" b="1" dirty="0" err="1" smtClean="0">
                <a:solidFill>
                  <a:schemeClr val="tx1"/>
                </a:solidFill>
              </a:rPr>
              <a:t>remain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adhered</a:t>
            </a:r>
            <a:r>
              <a:rPr lang="it-IT" b="1" dirty="0" smtClean="0">
                <a:solidFill>
                  <a:schemeClr val="tx1"/>
                </a:solidFill>
              </a:rPr>
              <a:t> to </a:t>
            </a:r>
            <a:r>
              <a:rPr lang="it-IT" b="1" dirty="0" err="1" smtClean="0">
                <a:solidFill>
                  <a:schemeClr val="tx1"/>
                </a:solidFill>
              </a:rPr>
              <a:t>them</a:t>
            </a:r>
            <a:r>
              <a:rPr lang="it-IT" dirty="0" smtClean="0">
                <a:solidFill>
                  <a:schemeClr val="tx1"/>
                </a:solidFill>
              </a:rPr>
              <a:t>. The </a:t>
            </a:r>
            <a:r>
              <a:rPr lang="it-IT" b="1" dirty="0" err="1" smtClean="0">
                <a:solidFill>
                  <a:schemeClr val="tx1"/>
                </a:solidFill>
              </a:rPr>
              <a:t>ionised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powder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particles</a:t>
            </a:r>
            <a:r>
              <a:rPr lang="it-IT" b="1" dirty="0" smtClean="0">
                <a:solidFill>
                  <a:schemeClr val="tx1"/>
                </a:solidFill>
              </a:rPr>
              <a:t> are </a:t>
            </a:r>
            <a:r>
              <a:rPr lang="it-IT" b="1" dirty="0" err="1" smtClean="0">
                <a:solidFill>
                  <a:schemeClr val="tx1"/>
                </a:solidFill>
              </a:rPr>
              <a:t>attracted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all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grounded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objects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like</a:t>
            </a:r>
            <a:r>
              <a:rPr lang="it-IT" b="1" dirty="0" smtClean="0">
                <a:solidFill>
                  <a:schemeClr val="tx1"/>
                </a:solidFill>
              </a:rPr>
              <a:t> the free </a:t>
            </a:r>
            <a:r>
              <a:rPr lang="it-IT" b="1" dirty="0" err="1" smtClean="0">
                <a:solidFill>
                  <a:schemeClr val="tx1"/>
                </a:solidFill>
              </a:rPr>
              <a:t>electrons</a:t>
            </a:r>
            <a:r>
              <a:rPr lang="it-IT" dirty="0" smtClean="0">
                <a:solidFill>
                  <a:schemeClr val="tx1"/>
                </a:solidFill>
              </a:rPr>
              <a:t>. </a:t>
            </a:r>
            <a:r>
              <a:rPr lang="it-IT" dirty="0">
                <a:solidFill>
                  <a:schemeClr val="tx1"/>
                </a:solidFill>
              </a:rPr>
              <a:t>The free </a:t>
            </a:r>
            <a:r>
              <a:rPr lang="it-IT" dirty="0" err="1">
                <a:solidFill>
                  <a:schemeClr val="tx1"/>
                </a:solidFill>
              </a:rPr>
              <a:t>electrons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that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don’t</a:t>
            </a:r>
            <a:r>
              <a:rPr lang="it-IT" dirty="0">
                <a:solidFill>
                  <a:schemeClr val="tx1"/>
                </a:solidFill>
              </a:rPr>
              <a:t> hit </a:t>
            </a:r>
            <a:r>
              <a:rPr lang="it-IT" dirty="0" err="1">
                <a:solidFill>
                  <a:schemeClr val="tx1"/>
                </a:solidFill>
              </a:rPr>
              <a:t>powder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particles</a:t>
            </a:r>
            <a:r>
              <a:rPr lang="it-IT" dirty="0">
                <a:solidFill>
                  <a:schemeClr val="tx1"/>
                </a:solidFill>
              </a:rPr>
              <a:t> and the </a:t>
            </a:r>
            <a:r>
              <a:rPr lang="it-IT" dirty="0" err="1">
                <a:solidFill>
                  <a:schemeClr val="tx1"/>
                </a:solidFill>
              </a:rPr>
              <a:t>ionized</a:t>
            </a:r>
            <a:r>
              <a:rPr lang="it-IT" dirty="0">
                <a:solidFill>
                  <a:schemeClr val="tx1"/>
                </a:solidFill>
              </a:rPr>
              <a:t> air are </a:t>
            </a:r>
            <a:r>
              <a:rPr lang="it-IT" dirty="0" err="1">
                <a:solidFill>
                  <a:schemeClr val="tx1"/>
                </a:solidFill>
              </a:rPr>
              <a:t>called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b="1" dirty="0" err="1">
                <a:solidFill>
                  <a:schemeClr val="tx1"/>
                </a:solidFill>
              </a:rPr>
              <a:t>space</a:t>
            </a:r>
            <a:r>
              <a:rPr lang="it-IT" b="1" dirty="0">
                <a:solidFill>
                  <a:schemeClr val="tx1"/>
                </a:solidFill>
              </a:rPr>
              <a:t> </a:t>
            </a:r>
            <a:r>
              <a:rPr lang="it-IT" b="1" dirty="0" err="1">
                <a:solidFill>
                  <a:schemeClr val="tx1"/>
                </a:solidFill>
              </a:rPr>
              <a:t>charge</a:t>
            </a:r>
            <a:r>
              <a:rPr lang="it-IT" b="1" dirty="0">
                <a:solidFill>
                  <a:schemeClr val="tx1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and </a:t>
            </a:r>
            <a:r>
              <a:rPr lang="it-IT" dirty="0" err="1">
                <a:solidFill>
                  <a:schemeClr val="tx1"/>
                </a:solidFill>
              </a:rPr>
              <a:t>have</a:t>
            </a:r>
            <a:r>
              <a:rPr lang="it-IT" dirty="0">
                <a:solidFill>
                  <a:schemeClr val="tx1"/>
                </a:solidFill>
              </a:rPr>
              <a:t> an </a:t>
            </a:r>
            <a:r>
              <a:rPr lang="it-IT" dirty="0" err="1">
                <a:solidFill>
                  <a:schemeClr val="tx1"/>
                </a:solidFill>
              </a:rPr>
              <a:t>influence</a:t>
            </a:r>
            <a:r>
              <a:rPr lang="it-IT" dirty="0">
                <a:solidFill>
                  <a:schemeClr val="tx1"/>
                </a:solidFill>
              </a:rPr>
              <a:t> on the </a:t>
            </a:r>
            <a:r>
              <a:rPr lang="it-IT" dirty="0" err="1">
                <a:solidFill>
                  <a:schemeClr val="tx1"/>
                </a:solidFill>
              </a:rPr>
              <a:t>coating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quality</a:t>
            </a:r>
            <a:r>
              <a:rPr lang="it-IT" dirty="0">
                <a:solidFill>
                  <a:schemeClr val="tx1"/>
                </a:solidFill>
              </a:rPr>
              <a:t>.</a:t>
            </a:r>
          </a:p>
          <a:p>
            <a:pPr marL="4763" lvl="0" indent="0" algn="just"/>
            <a:endParaRPr lang="it-IT" dirty="0" smtClean="0">
              <a:solidFill>
                <a:schemeClr val="tx1"/>
              </a:solidFill>
            </a:endParaRPr>
          </a:p>
          <a:p>
            <a:pPr marL="4763" lvl="0" indent="0" algn="just"/>
            <a:r>
              <a:rPr lang="it-IT" dirty="0" err="1" smtClean="0">
                <a:solidFill>
                  <a:schemeClr val="tx1"/>
                </a:solidFill>
              </a:rPr>
              <a:t>As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soon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as</a:t>
            </a:r>
            <a:r>
              <a:rPr lang="it-IT" dirty="0" smtClean="0">
                <a:solidFill>
                  <a:schemeClr val="tx1"/>
                </a:solidFill>
              </a:rPr>
              <a:t> the </a:t>
            </a:r>
            <a:r>
              <a:rPr lang="it-IT" dirty="0" err="1" smtClean="0">
                <a:solidFill>
                  <a:schemeClr val="tx1"/>
                </a:solidFill>
              </a:rPr>
              <a:t>ionized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powder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particles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meet</a:t>
            </a:r>
            <a:r>
              <a:rPr lang="it-IT" dirty="0" smtClean="0">
                <a:solidFill>
                  <a:schemeClr val="tx1"/>
                </a:solidFill>
              </a:rPr>
              <a:t> the </a:t>
            </a:r>
            <a:r>
              <a:rPr lang="it-IT" dirty="0" err="1" smtClean="0">
                <a:solidFill>
                  <a:schemeClr val="tx1"/>
                </a:solidFill>
              </a:rPr>
              <a:t>grounded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workpiece</a:t>
            </a:r>
            <a:r>
              <a:rPr lang="it-IT" dirty="0" smtClean="0">
                <a:solidFill>
                  <a:schemeClr val="tx1"/>
                </a:solidFill>
              </a:rPr>
              <a:t>, </a:t>
            </a:r>
            <a:r>
              <a:rPr lang="it-IT" b="1" dirty="0" smtClean="0">
                <a:solidFill>
                  <a:schemeClr val="tx1"/>
                </a:solidFill>
              </a:rPr>
              <a:t>a </a:t>
            </a:r>
            <a:r>
              <a:rPr lang="it-IT" b="1" dirty="0" err="1" smtClean="0">
                <a:solidFill>
                  <a:schemeClr val="tx1"/>
                </a:solidFill>
              </a:rPr>
              <a:t>counter-charge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is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created</a:t>
            </a:r>
            <a:r>
              <a:rPr lang="it-IT" b="1" dirty="0" smtClean="0">
                <a:solidFill>
                  <a:schemeClr val="tx1"/>
                </a:solidFill>
              </a:rPr>
              <a:t> on the </a:t>
            </a:r>
            <a:r>
              <a:rPr lang="it-IT" b="1" dirty="0" err="1" smtClean="0">
                <a:solidFill>
                  <a:schemeClr val="tx1"/>
                </a:solidFill>
              </a:rPr>
              <a:t>workpiece</a:t>
            </a:r>
            <a:r>
              <a:rPr lang="it-IT" dirty="0" smtClean="0">
                <a:solidFill>
                  <a:schemeClr val="tx1"/>
                </a:solidFill>
              </a:rPr>
              <a:t>. </a:t>
            </a:r>
            <a:r>
              <a:rPr lang="it-IT" dirty="0" err="1" smtClean="0">
                <a:solidFill>
                  <a:schemeClr val="tx1"/>
                </a:solidFill>
              </a:rPr>
              <a:t>Both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charges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mutually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attract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one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another</a:t>
            </a:r>
            <a:r>
              <a:rPr lang="it-IT" dirty="0" smtClean="0">
                <a:solidFill>
                  <a:schemeClr val="tx1"/>
                </a:solidFill>
              </a:rPr>
              <a:t>. </a:t>
            </a:r>
            <a:r>
              <a:rPr lang="it-IT" dirty="0" err="1" smtClean="0">
                <a:solidFill>
                  <a:schemeClr val="tx1"/>
                </a:solidFill>
              </a:rPr>
              <a:t>Because</a:t>
            </a:r>
            <a:r>
              <a:rPr lang="it-IT" dirty="0" smtClean="0">
                <a:solidFill>
                  <a:schemeClr val="tx1"/>
                </a:solidFill>
              </a:rPr>
              <a:t> the </a:t>
            </a:r>
            <a:r>
              <a:rPr lang="it-IT" dirty="0" err="1" smtClean="0">
                <a:solidFill>
                  <a:schemeClr val="tx1"/>
                </a:solidFill>
              </a:rPr>
              <a:t>powder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not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electrically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conductive</a:t>
            </a:r>
            <a:r>
              <a:rPr lang="it-IT" dirty="0" smtClean="0">
                <a:solidFill>
                  <a:schemeClr val="tx1"/>
                </a:solidFill>
              </a:rPr>
              <a:t>, </a:t>
            </a:r>
            <a:r>
              <a:rPr lang="it-IT" b="1" dirty="0" smtClean="0">
                <a:solidFill>
                  <a:schemeClr val="tx1"/>
                </a:solidFill>
              </a:rPr>
              <a:t>the </a:t>
            </a:r>
            <a:r>
              <a:rPr lang="it-IT" b="1" dirty="0" err="1" smtClean="0">
                <a:solidFill>
                  <a:schemeClr val="tx1"/>
                </a:solidFill>
              </a:rPr>
              <a:t>charge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cannot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discharge</a:t>
            </a:r>
            <a:r>
              <a:rPr lang="it-IT" b="1" dirty="0" smtClean="0">
                <a:solidFill>
                  <a:schemeClr val="tx1"/>
                </a:solidFill>
              </a:rPr>
              <a:t> and the </a:t>
            </a:r>
            <a:r>
              <a:rPr lang="it-IT" b="1" dirty="0" err="1" smtClean="0">
                <a:solidFill>
                  <a:schemeClr val="tx1"/>
                </a:solidFill>
              </a:rPr>
              <a:t>attractive</a:t>
            </a:r>
            <a:r>
              <a:rPr lang="it-IT" b="1" dirty="0" smtClean="0">
                <a:solidFill>
                  <a:schemeClr val="tx1"/>
                </a:solidFill>
              </a:rPr>
              <a:t> force </a:t>
            </a:r>
            <a:r>
              <a:rPr lang="it-IT" b="1" dirty="0" err="1" smtClean="0">
                <a:solidFill>
                  <a:schemeClr val="tx1"/>
                </a:solidFill>
              </a:rPr>
              <a:t>remain</a:t>
            </a:r>
            <a:r>
              <a:rPr lang="it-IT" b="1" dirty="0" smtClean="0">
                <a:solidFill>
                  <a:schemeClr val="tx1"/>
                </a:solidFill>
              </a:rPr>
              <a:t>, </a:t>
            </a:r>
            <a:r>
              <a:rPr lang="it-IT" b="1" dirty="0" err="1" smtClean="0">
                <a:solidFill>
                  <a:schemeClr val="tx1"/>
                </a:solidFill>
              </a:rPr>
              <a:t>ensuring</a:t>
            </a:r>
            <a:r>
              <a:rPr lang="it-IT" b="1" dirty="0" smtClean="0">
                <a:solidFill>
                  <a:schemeClr val="tx1"/>
                </a:solidFill>
              </a:rPr>
              <a:t> the first </a:t>
            </a:r>
            <a:r>
              <a:rPr lang="it-IT" b="1" dirty="0" err="1" smtClean="0">
                <a:solidFill>
                  <a:schemeClr val="tx1"/>
                </a:solidFill>
              </a:rPr>
              <a:t>adhesion</a:t>
            </a:r>
            <a:r>
              <a:rPr lang="it-IT" dirty="0" smtClean="0">
                <a:solidFill>
                  <a:schemeClr val="tx1"/>
                </a:solidFill>
              </a:rPr>
              <a:t>. The </a:t>
            </a:r>
            <a:r>
              <a:rPr lang="it-IT" dirty="0" err="1" smtClean="0">
                <a:solidFill>
                  <a:schemeClr val="tx1"/>
                </a:solidFill>
              </a:rPr>
              <a:t>discharging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current</a:t>
            </a:r>
            <a:r>
              <a:rPr lang="it-IT" dirty="0" smtClean="0">
                <a:solidFill>
                  <a:schemeClr val="tx1"/>
                </a:solidFill>
              </a:rPr>
              <a:t>, </a:t>
            </a:r>
            <a:r>
              <a:rPr lang="it-IT" dirty="0" err="1" smtClean="0">
                <a:solidFill>
                  <a:schemeClr val="tx1"/>
                </a:solidFill>
              </a:rPr>
              <a:t>consisting</a:t>
            </a:r>
            <a:r>
              <a:rPr lang="it-IT" dirty="0" smtClean="0">
                <a:solidFill>
                  <a:schemeClr val="tx1"/>
                </a:solidFill>
              </a:rPr>
              <a:t> of free </a:t>
            </a:r>
            <a:r>
              <a:rPr lang="it-IT" dirty="0" err="1" smtClean="0">
                <a:solidFill>
                  <a:schemeClr val="tx1"/>
                </a:solidFill>
              </a:rPr>
              <a:t>electrons</a:t>
            </a:r>
            <a:r>
              <a:rPr lang="it-IT" dirty="0" smtClean="0">
                <a:solidFill>
                  <a:schemeClr val="tx1"/>
                </a:solidFill>
              </a:rPr>
              <a:t>, air </a:t>
            </a:r>
            <a:r>
              <a:rPr lang="it-IT" dirty="0" err="1" smtClean="0">
                <a:solidFill>
                  <a:schemeClr val="tx1"/>
                </a:solidFill>
              </a:rPr>
              <a:t>ions</a:t>
            </a:r>
            <a:r>
              <a:rPr lang="it-IT" dirty="0" smtClean="0">
                <a:solidFill>
                  <a:schemeClr val="tx1"/>
                </a:solidFill>
              </a:rPr>
              <a:t>, and the </a:t>
            </a:r>
            <a:r>
              <a:rPr lang="it-IT" dirty="0" err="1" smtClean="0">
                <a:solidFill>
                  <a:schemeClr val="tx1"/>
                </a:solidFill>
              </a:rPr>
              <a:t>influence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current</a:t>
            </a:r>
            <a:r>
              <a:rPr lang="it-IT" dirty="0" smtClean="0">
                <a:solidFill>
                  <a:schemeClr val="tx1"/>
                </a:solidFill>
              </a:rPr>
              <a:t> of the </a:t>
            </a:r>
            <a:r>
              <a:rPr lang="it-IT" dirty="0" err="1" smtClean="0">
                <a:solidFill>
                  <a:schemeClr val="tx1"/>
                </a:solidFill>
              </a:rPr>
              <a:t>counter-charge</a:t>
            </a:r>
            <a:r>
              <a:rPr lang="it-IT" dirty="0" smtClean="0">
                <a:solidFill>
                  <a:schemeClr val="tx1"/>
                </a:solidFill>
              </a:rPr>
              <a:t>, </a:t>
            </a:r>
            <a:r>
              <a:rPr lang="it-IT" dirty="0" err="1" smtClean="0">
                <a:solidFill>
                  <a:schemeClr val="tx1"/>
                </a:solidFill>
              </a:rPr>
              <a:t>flows</a:t>
            </a:r>
            <a:r>
              <a:rPr lang="it-IT" dirty="0" smtClean="0">
                <a:solidFill>
                  <a:schemeClr val="tx1"/>
                </a:solidFill>
              </a:rPr>
              <a:t> from the </a:t>
            </a:r>
            <a:r>
              <a:rPr lang="it-IT" dirty="0" err="1" smtClean="0">
                <a:solidFill>
                  <a:schemeClr val="tx1"/>
                </a:solidFill>
              </a:rPr>
              <a:t>grounded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workpiece</a:t>
            </a:r>
            <a:r>
              <a:rPr lang="it-IT" dirty="0" smtClean="0">
                <a:solidFill>
                  <a:schemeClr val="tx1"/>
                </a:solidFill>
              </a:rPr>
              <a:t>. </a:t>
            </a:r>
          </a:p>
          <a:p>
            <a:pPr marL="4763" lvl="0" indent="0" algn="just"/>
            <a:endParaRPr lang="it-IT" dirty="0">
              <a:solidFill>
                <a:schemeClr val="tx1"/>
              </a:solidFill>
            </a:endParaRPr>
          </a:p>
          <a:p>
            <a:pPr marL="4763" lvl="0" indent="0" algn="just"/>
            <a:r>
              <a:rPr lang="it-IT" dirty="0" smtClean="0">
                <a:solidFill>
                  <a:schemeClr val="tx1"/>
                </a:solidFill>
              </a:rPr>
              <a:t>The </a:t>
            </a:r>
            <a:r>
              <a:rPr lang="it-IT" dirty="0" err="1" smtClean="0">
                <a:solidFill>
                  <a:schemeClr val="tx1"/>
                </a:solidFill>
              </a:rPr>
              <a:t>charged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powder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pushed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towards</a:t>
            </a:r>
            <a:r>
              <a:rPr lang="it-IT" dirty="0" smtClean="0">
                <a:solidFill>
                  <a:schemeClr val="tx1"/>
                </a:solidFill>
              </a:rPr>
              <a:t> the </a:t>
            </a:r>
            <a:r>
              <a:rPr lang="it-IT" dirty="0" err="1" smtClean="0">
                <a:solidFill>
                  <a:schemeClr val="tx1"/>
                </a:solidFill>
              </a:rPr>
              <a:t>grounded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workpiece</a:t>
            </a:r>
            <a:r>
              <a:rPr lang="it-IT" dirty="0" smtClean="0">
                <a:solidFill>
                  <a:schemeClr val="tx1"/>
                </a:solidFill>
              </a:rPr>
              <a:t> by </a:t>
            </a:r>
            <a:r>
              <a:rPr lang="it-IT" b="1" dirty="0" err="1" smtClean="0">
                <a:solidFill>
                  <a:schemeClr val="tx1"/>
                </a:solidFill>
              </a:rPr>
              <a:t>only</a:t>
            </a:r>
            <a:r>
              <a:rPr lang="it-IT" b="1" dirty="0" smtClean="0">
                <a:solidFill>
                  <a:schemeClr val="tx1"/>
                </a:solidFill>
              </a:rPr>
              <a:t> the </a:t>
            </a:r>
            <a:r>
              <a:rPr lang="it-IT" b="1" dirty="0" err="1" smtClean="0">
                <a:solidFill>
                  <a:schemeClr val="tx1"/>
                </a:solidFill>
              </a:rPr>
              <a:t>electric</a:t>
            </a:r>
            <a:r>
              <a:rPr lang="it-IT" b="1" dirty="0" smtClean="0">
                <a:solidFill>
                  <a:schemeClr val="tx1"/>
                </a:solidFill>
              </a:rPr>
              <a:t> force </a:t>
            </a:r>
            <a:r>
              <a:rPr lang="it-IT" b="1" dirty="0" err="1" smtClean="0">
                <a:solidFill>
                  <a:schemeClr val="tx1"/>
                </a:solidFill>
              </a:rPr>
              <a:t>equal</a:t>
            </a:r>
            <a:r>
              <a:rPr lang="it-IT" b="1" dirty="0" smtClean="0">
                <a:solidFill>
                  <a:schemeClr val="tx1"/>
                </a:solidFill>
              </a:rPr>
              <a:t> to the </a:t>
            </a:r>
            <a:r>
              <a:rPr lang="it-IT" b="1" dirty="0" err="1" smtClean="0">
                <a:solidFill>
                  <a:schemeClr val="tx1"/>
                </a:solidFill>
              </a:rPr>
              <a:t>charge</a:t>
            </a:r>
            <a:r>
              <a:rPr lang="it-IT" b="1" dirty="0" smtClean="0">
                <a:solidFill>
                  <a:schemeClr val="tx1"/>
                </a:solidFill>
              </a:rPr>
              <a:t> of the </a:t>
            </a:r>
            <a:r>
              <a:rPr lang="it-IT" b="1" dirty="0" err="1" smtClean="0">
                <a:solidFill>
                  <a:schemeClr val="tx1"/>
                </a:solidFill>
              </a:rPr>
              <a:t>particle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  <a:endParaRPr lang="it-IT" dirty="0" smtClean="0"/>
          </a:p>
          <a:p>
            <a:pPr marL="4763" lvl="0" indent="0" algn="just"/>
            <a:endParaRPr lang="it-IT" dirty="0"/>
          </a:p>
          <a:p>
            <a:pPr marL="4763" lvl="0" indent="0" algn="just"/>
            <a:endParaRPr lang="it-IT" dirty="0" smtClean="0"/>
          </a:p>
        </p:txBody>
      </p:sp>
      <p:sp>
        <p:nvSpPr>
          <p:cNvPr id="685" name="Google Shape;685;p23"/>
          <p:cNvSpPr txBox="1">
            <a:spLocks noGrp="1"/>
          </p:cNvSpPr>
          <p:nvPr>
            <p:ph type="sldNum" idx="12"/>
          </p:nvPr>
        </p:nvSpPr>
        <p:spPr>
          <a:xfrm>
            <a:off x="1064800" y="49635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5</a:t>
            </a:fld>
            <a:endParaRPr/>
          </a:p>
        </p:txBody>
      </p:sp>
      <p:pic>
        <p:nvPicPr>
          <p:cNvPr id="5122" name="Picture 2" descr="https://www.appropedia.org/w/images/c/cb/TriboCoronaFi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649" y="1246239"/>
            <a:ext cx="1773227" cy="130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4061" y="2629439"/>
            <a:ext cx="1195790" cy="1326579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5648" y="4260736"/>
            <a:ext cx="1113383" cy="79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228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23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</a:pPr>
            <a:r>
              <a:rPr lang="it-IT" dirty="0" smtClean="0"/>
              <a:t>EPC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 smtClean="0">
                <a:solidFill>
                  <a:srgbClr val="009EE0"/>
                </a:solidFill>
              </a:rPr>
              <a:t>Electrostatic</a:t>
            </a:r>
            <a:r>
              <a:rPr lang="it-IT" dirty="0" smtClean="0">
                <a:solidFill>
                  <a:srgbClr val="009EE0"/>
                </a:solidFill>
              </a:rPr>
              <a:t> Spray </a:t>
            </a:r>
            <a:r>
              <a:rPr lang="it-IT" dirty="0" err="1" smtClean="0">
                <a:solidFill>
                  <a:srgbClr val="009EE0"/>
                </a:solidFill>
              </a:rPr>
              <a:t>Process</a:t>
            </a:r>
            <a:endParaRPr dirty="0"/>
          </a:p>
        </p:txBody>
      </p:sp>
      <p:sp>
        <p:nvSpPr>
          <p:cNvPr id="684" name="Google Shape;684;p23"/>
          <p:cNvSpPr txBox="1">
            <a:spLocks noGrp="1"/>
          </p:cNvSpPr>
          <p:nvPr>
            <p:ph type="body" idx="1"/>
          </p:nvPr>
        </p:nvSpPr>
        <p:spPr>
          <a:xfrm>
            <a:off x="252000" y="1583999"/>
            <a:ext cx="399234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763" lvl="0" indent="0"/>
            <a:r>
              <a:rPr lang="it-IT" dirty="0" smtClean="0">
                <a:solidFill>
                  <a:schemeClr val="tx1"/>
                </a:solidFill>
              </a:rPr>
              <a:t>The </a:t>
            </a:r>
            <a:r>
              <a:rPr lang="it-IT" b="1" dirty="0" smtClean="0">
                <a:solidFill>
                  <a:schemeClr val="tx1"/>
                </a:solidFill>
              </a:rPr>
              <a:t>dry </a:t>
            </a:r>
            <a:r>
              <a:rPr lang="it-IT" b="1" dirty="0" err="1" smtClean="0">
                <a:solidFill>
                  <a:schemeClr val="tx1"/>
                </a:solidFill>
              </a:rPr>
              <a:t>coating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powder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filled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into</a:t>
            </a:r>
            <a:r>
              <a:rPr lang="it-IT" dirty="0" smtClean="0">
                <a:solidFill>
                  <a:schemeClr val="tx1"/>
                </a:solidFill>
              </a:rPr>
              <a:t> a </a:t>
            </a:r>
            <a:r>
              <a:rPr lang="it-IT" b="1" dirty="0" err="1" smtClean="0">
                <a:solidFill>
                  <a:schemeClr val="tx1"/>
                </a:solidFill>
              </a:rPr>
              <a:t>powder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hopper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i="1" dirty="0" smtClean="0">
                <a:solidFill>
                  <a:schemeClr val="tx1"/>
                </a:solidFill>
              </a:rPr>
              <a:t>(1)</a:t>
            </a:r>
            <a:r>
              <a:rPr lang="it-IT" dirty="0" smtClean="0">
                <a:solidFill>
                  <a:schemeClr val="tx1"/>
                </a:solidFill>
              </a:rPr>
              <a:t>, </a:t>
            </a:r>
            <a:r>
              <a:rPr lang="it-IT" b="1" dirty="0" err="1" smtClean="0">
                <a:solidFill>
                  <a:schemeClr val="tx1"/>
                </a:solidFill>
              </a:rPr>
              <a:t>fluidized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i="1" dirty="0" smtClean="0">
                <a:solidFill>
                  <a:schemeClr val="tx1"/>
                </a:solidFill>
              </a:rPr>
              <a:t>(2)</a:t>
            </a:r>
            <a:r>
              <a:rPr lang="it-IT" dirty="0" smtClean="0">
                <a:solidFill>
                  <a:schemeClr val="tx1"/>
                </a:solidFill>
              </a:rPr>
              <a:t> and </a:t>
            </a:r>
            <a:r>
              <a:rPr lang="it-IT" dirty="0" err="1" smtClean="0">
                <a:solidFill>
                  <a:schemeClr val="tx1"/>
                </a:solidFill>
              </a:rPr>
              <a:t>conveyed</a:t>
            </a:r>
            <a:r>
              <a:rPr lang="it-IT" dirty="0" smtClean="0">
                <a:solidFill>
                  <a:schemeClr val="tx1"/>
                </a:solidFill>
              </a:rPr>
              <a:t> by </a:t>
            </a:r>
            <a:r>
              <a:rPr lang="it-IT" dirty="0" err="1" smtClean="0">
                <a:solidFill>
                  <a:schemeClr val="tx1"/>
                </a:solidFill>
              </a:rPr>
              <a:t>means</a:t>
            </a:r>
            <a:r>
              <a:rPr lang="it-IT" dirty="0" smtClean="0">
                <a:solidFill>
                  <a:schemeClr val="tx1"/>
                </a:solidFill>
              </a:rPr>
              <a:t> of </a:t>
            </a:r>
            <a:r>
              <a:rPr lang="it-IT" dirty="0" err="1" smtClean="0">
                <a:solidFill>
                  <a:schemeClr val="tx1"/>
                </a:solidFill>
              </a:rPr>
              <a:t>compressed</a:t>
            </a:r>
            <a:r>
              <a:rPr lang="it-IT" dirty="0" smtClean="0">
                <a:solidFill>
                  <a:schemeClr val="tx1"/>
                </a:solidFill>
              </a:rPr>
              <a:t> air to the </a:t>
            </a:r>
            <a:r>
              <a:rPr lang="it-IT" b="1" dirty="0" smtClean="0">
                <a:solidFill>
                  <a:schemeClr val="tx1"/>
                </a:solidFill>
              </a:rPr>
              <a:t>spray </a:t>
            </a:r>
            <a:r>
              <a:rPr lang="it-IT" b="1" dirty="0" err="1" smtClean="0">
                <a:solidFill>
                  <a:schemeClr val="tx1"/>
                </a:solidFill>
              </a:rPr>
              <a:t>gun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i="1" dirty="0" smtClean="0">
                <a:solidFill>
                  <a:schemeClr val="tx1"/>
                </a:solidFill>
              </a:rPr>
              <a:t>(3)</a:t>
            </a:r>
            <a:r>
              <a:rPr lang="it-IT" dirty="0" smtClean="0">
                <a:solidFill>
                  <a:schemeClr val="tx1"/>
                </a:solidFill>
              </a:rPr>
              <a:t>. </a:t>
            </a:r>
            <a:r>
              <a:rPr lang="it-IT" dirty="0" err="1" smtClean="0">
                <a:solidFill>
                  <a:schemeClr val="tx1"/>
                </a:solidFill>
              </a:rPr>
              <a:t>One</a:t>
            </a:r>
            <a:r>
              <a:rPr lang="it-IT" dirty="0" smtClean="0">
                <a:solidFill>
                  <a:schemeClr val="tx1"/>
                </a:solidFill>
              </a:rPr>
              <a:t> or more </a:t>
            </a:r>
            <a:r>
              <a:rPr lang="it-IT" dirty="0" err="1" smtClean="0">
                <a:solidFill>
                  <a:schemeClr val="tx1"/>
                </a:solidFill>
              </a:rPr>
              <a:t>electrodes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i="1" dirty="0" smtClean="0">
                <a:solidFill>
                  <a:schemeClr val="tx1"/>
                </a:solidFill>
              </a:rPr>
              <a:t>(4)</a:t>
            </a:r>
            <a:r>
              <a:rPr lang="it-IT" b="1" i="1" dirty="0" smtClean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on the front of the </a:t>
            </a:r>
            <a:r>
              <a:rPr lang="it-IT" dirty="0" err="1" smtClean="0">
                <a:solidFill>
                  <a:schemeClr val="tx1"/>
                </a:solidFill>
              </a:rPr>
              <a:t>powder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gun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charges</a:t>
            </a:r>
            <a:r>
              <a:rPr lang="it-IT" b="1" dirty="0" smtClean="0">
                <a:solidFill>
                  <a:schemeClr val="tx1"/>
                </a:solidFill>
              </a:rPr>
              <a:t> the </a:t>
            </a:r>
            <a:r>
              <a:rPr lang="it-IT" b="1" dirty="0" err="1" smtClean="0">
                <a:solidFill>
                  <a:schemeClr val="tx1"/>
                </a:solidFill>
              </a:rPr>
              <a:t>powder</a:t>
            </a:r>
            <a:r>
              <a:rPr lang="it-IT" dirty="0" smtClean="0">
                <a:solidFill>
                  <a:schemeClr val="tx1"/>
                </a:solidFill>
              </a:rPr>
              <a:t> to high </a:t>
            </a:r>
            <a:r>
              <a:rPr lang="it-IT" dirty="0" err="1" smtClean="0">
                <a:solidFill>
                  <a:schemeClr val="tx1"/>
                </a:solidFill>
              </a:rPr>
              <a:t>voltages</a:t>
            </a:r>
            <a:r>
              <a:rPr lang="it-IT" dirty="0" smtClean="0">
                <a:solidFill>
                  <a:schemeClr val="tx1"/>
                </a:solidFill>
              </a:rPr>
              <a:t> (</a:t>
            </a:r>
            <a:r>
              <a:rPr lang="it-IT" dirty="0" err="1" smtClean="0">
                <a:solidFill>
                  <a:schemeClr val="tx1"/>
                </a:solidFill>
              </a:rPr>
              <a:t>tens</a:t>
            </a:r>
            <a:r>
              <a:rPr lang="it-IT" dirty="0" smtClean="0">
                <a:solidFill>
                  <a:schemeClr val="tx1"/>
                </a:solidFill>
              </a:rPr>
              <a:t> to </a:t>
            </a:r>
            <a:r>
              <a:rPr lang="it-IT" dirty="0" err="1" smtClean="0">
                <a:solidFill>
                  <a:schemeClr val="tx1"/>
                </a:solidFill>
              </a:rPr>
              <a:t>hundreds</a:t>
            </a:r>
            <a:r>
              <a:rPr lang="it-IT" dirty="0" smtClean="0">
                <a:solidFill>
                  <a:schemeClr val="tx1"/>
                </a:solidFill>
              </a:rPr>
              <a:t> of </a:t>
            </a:r>
            <a:r>
              <a:rPr lang="it-IT" dirty="0" err="1" smtClean="0">
                <a:solidFill>
                  <a:schemeClr val="tx1"/>
                </a:solidFill>
              </a:rPr>
              <a:t>kV</a:t>
            </a:r>
            <a:r>
              <a:rPr lang="it-IT" dirty="0" smtClean="0">
                <a:solidFill>
                  <a:schemeClr val="tx1"/>
                </a:solidFill>
              </a:rPr>
              <a:t>)  </a:t>
            </a:r>
            <a:r>
              <a:rPr lang="it-IT" dirty="0" err="1" smtClean="0">
                <a:solidFill>
                  <a:schemeClr val="tx1"/>
                </a:solidFill>
              </a:rPr>
              <a:t>when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sprayed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i="1" dirty="0" smtClean="0">
                <a:solidFill>
                  <a:schemeClr val="tx1"/>
                </a:solidFill>
              </a:rPr>
              <a:t>(5 – </a:t>
            </a:r>
            <a:r>
              <a:rPr lang="it-IT" i="1" dirty="0" err="1" smtClean="0">
                <a:solidFill>
                  <a:schemeClr val="tx1"/>
                </a:solidFill>
              </a:rPr>
              <a:t>system</a:t>
            </a:r>
            <a:r>
              <a:rPr lang="it-IT" i="1" dirty="0" smtClean="0">
                <a:solidFill>
                  <a:schemeClr val="tx1"/>
                </a:solidFill>
              </a:rPr>
              <a:t> controller)</a:t>
            </a:r>
            <a:r>
              <a:rPr lang="it-IT" dirty="0" smtClean="0">
                <a:solidFill>
                  <a:schemeClr val="tx1"/>
                </a:solidFill>
              </a:rPr>
              <a:t>. An </a:t>
            </a:r>
            <a:r>
              <a:rPr lang="it-IT" dirty="0" err="1" smtClean="0">
                <a:solidFill>
                  <a:schemeClr val="tx1"/>
                </a:solidFill>
              </a:rPr>
              <a:t>electric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field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created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between</a:t>
            </a:r>
            <a:r>
              <a:rPr lang="it-IT" dirty="0" smtClean="0">
                <a:solidFill>
                  <a:schemeClr val="tx1"/>
                </a:solidFill>
              </a:rPr>
              <a:t> the </a:t>
            </a:r>
            <a:r>
              <a:rPr lang="it-IT" dirty="0" err="1" smtClean="0">
                <a:solidFill>
                  <a:schemeClr val="tx1"/>
                </a:solidFill>
              </a:rPr>
              <a:t>powder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gun</a:t>
            </a:r>
            <a:r>
              <a:rPr lang="it-IT" dirty="0" smtClean="0">
                <a:solidFill>
                  <a:schemeClr val="tx1"/>
                </a:solidFill>
              </a:rPr>
              <a:t> and the </a:t>
            </a:r>
            <a:r>
              <a:rPr lang="it-IT" dirty="0" err="1" smtClean="0">
                <a:solidFill>
                  <a:schemeClr val="tx1"/>
                </a:solidFill>
              </a:rPr>
              <a:t>grounded</a:t>
            </a:r>
            <a:r>
              <a:rPr lang="it-IT" dirty="0" smtClean="0">
                <a:solidFill>
                  <a:schemeClr val="tx1"/>
                </a:solidFill>
              </a:rPr>
              <a:t> work-</a:t>
            </a:r>
            <a:r>
              <a:rPr lang="it-IT" dirty="0" err="1" smtClean="0">
                <a:solidFill>
                  <a:schemeClr val="tx1"/>
                </a:solidFill>
              </a:rPr>
              <a:t>piece</a:t>
            </a:r>
            <a:r>
              <a:rPr lang="it-IT" dirty="0" smtClean="0">
                <a:solidFill>
                  <a:schemeClr val="tx1"/>
                </a:solidFill>
              </a:rPr>
              <a:t>. The </a:t>
            </a:r>
            <a:r>
              <a:rPr lang="it-IT" b="1" dirty="0" err="1" smtClean="0">
                <a:solidFill>
                  <a:schemeClr val="tx1"/>
                </a:solidFill>
              </a:rPr>
              <a:t>powder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particles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follow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these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electric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field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lines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and </a:t>
            </a:r>
            <a:r>
              <a:rPr lang="it-IT" dirty="0" err="1" smtClean="0">
                <a:solidFill>
                  <a:schemeClr val="tx1"/>
                </a:solidFill>
              </a:rPr>
              <a:t>remain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adhered</a:t>
            </a:r>
            <a:r>
              <a:rPr lang="it-IT" dirty="0" smtClean="0">
                <a:solidFill>
                  <a:schemeClr val="tx1"/>
                </a:solidFill>
              </a:rPr>
              <a:t> to the </a:t>
            </a:r>
            <a:r>
              <a:rPr lang="it-IT" dirty="0" err="1" smtClean="0">
                <a:solidFill>
                  <a:schemeClr val="tx1"/>
                </a:solidFill>
              </a:rPr>
              <a:t>object</a:t>
            </a:r>
            <a:r>
              <a:rPr lang="it-IT" dirty="0" smtClean="0">
                <a:solidFill>
                  <a:schemeClr val="tx1"/>
                </a:solidFill>
              </a:rPr>
              <a:t> due to </a:t>
            </a:r>
            <a:r>
              <a:rPr lang="it-IT" dirty="0" err="1" smtClean="0">
                <a:solidFill>
                  <a:schemeClr val="tx1"/>
                </a:solidFill>
              </a:rPr>
              <a:t>its</a:t>
            </a:r>
            <a:r>
              <a:rPr lang="it-IT" dirty="0" smtClean="0">
                <a:solidFill>
                  <a:schemeClr val="tx1"/>
                </a:solidFill>
              </a:rPr>
              <a:t> the </a:t>
            </a:r>
            <a:r>
              <a:rPr lang="it-IT" dirty="0" err="1" smtClean="0">
                <a:solidFill>
                  <a:schemeClr val="tx1"/>
                </a:solidFill>
              </a:rPr>
              <a:t>residual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charge</a:t>
            </a:r>
            <a:r>
              <a:rPr lang="it-IT" dirty="0" smtClean="0">
                <a:solidFill>
                  <a:schemeClr val="tx1"/>
                </a:solidFill>
              </a:rPr>
              <a:t>; the </a:t>
            </a:r>
            <a:r>
              <a:rPr lang="it-IT" dirty="0" err="1" smtClean="0">
                <a:solidFill>
                  <a:schemeClr val="tx1"/>
                </a:solidFill>
              </a:rPr>
              <a:t>curing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step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induces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particles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melting</a:t>
            </a:r>
            <a:r>
              <a:rPr lang="it-IT" dirty="0" smtClean="0">
                <a:solidFill>
                  <a:schemeClr val="tx1"/>
                </a:solidFill>
              </a:rPr>
              <a:t> to create a </a:t>
            </a:r>
            <a:r>
              <a:rPr lang="it-IT" dirty="0" err="1" smtClean="0">
                <a:solidFill>
                  <a:schemeClr val="tx1"/>
                </a:solidFill>
              </a:rPr>
              <a:t>continous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coating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layer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  <a:endParaRPr lang="it-IT" dirty="0"/>
          </a:p>
          <a:p>
            <a:pPr marL="4763" lvl="0" indent="0"/>
            <a:endParaRPr lang="it-IT" dirty="0" smtClean="0"/>
          </a:p>
          <a:p>
            <a:pPr marL="4763" lvl="0" indent="0"/>
            <a:endParaRPr lang="it-IT" dirty="0"/>
          </a:p>
          <a:p>
            <a:pPr marL="4763" lvl="0" indent="0"/>
            <a:endParaRPr lang="it-IT" dirty="0" smtClean="0"/>
          </a:p>
        </p:txBody>
      </p:sp>
      <p:sp>
        <p:nvSpPr>
          <p:cNvPr id="685" name="Google Shape;685;p23"/>
          <p:cNvSpPr txBox="1">
            <a:spLocks noGrp="1"/>
          </p:cNvSpPr>
          <p:nvPr>
            <p:ph type="sldNum" idx="12"/>
          </p:nvPr>
        </p:nvSpPr>
        <p:spPr>
          <a:xfrm>
            <a:off x="252000" y="4788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6</a:t>
            </a:fld>
            <a:endParaRPr/>
          </a:p>
        </p:txBody>
      </p:sp>
      <p:grpSp>
        <p:nvGrpSpPr>
          <p:cNvPr id="6" name="Gruppo 5"/>
          <p:cNvGrpSpPr/>
          <p:nvPr/>
        </p:nvGrpSpPr>
        <p:grpSpPr>
          <a:xfrm>
            <a:off x="4766146" y="1079839"/>
            <a:ext cx="2815754" cy="3384857"/>
            <a:chOff x="5009986" y="962999"/>
            <a:chExt cx="2815754" cy="3384857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09986" y="1005210"/>
              <a:ext cx="2815754" cy="3342646"/>
            </a:xfrm>
            <a:prstGeom prst="rect">
              <a:avLst/>
            </a:prstGeom>
          </p:spPr>
        </p:pic>
        <p:sp>
          <p:nvSpPr>
            <p:cNvPr id="5" name="Rettangolo 4"/>
            <p:cNvSpPr/>
            <p:nvPr/>
          </p:nvSpPr>
          <p:spPr>
            <a:xfrm>
              <a:off x="6507480" y="4018280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1</a:t>
              </a:r>
              <a:endParaRPr lang="en-US" dirty="0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6883400" y="3169920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2</a:t>
              </a:r>
              <a:endParaRPr lang="en-US" dirty="0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5095240" y="962999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3</a:t>
              </a:r>
              <a:endParaRPr lang="en-US" dirty="0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6842760" y="962999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4</a:t>
              </a:r>
              <a:endParaRPr lang="en-US" dirty="0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5295120" y="2915999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5</a:t>
              </a:r>
              <a:endParaRPr lang="en-US" dirty="0"/>
            </a:p>
          </p:txBody>
        </p:sp>
      </p:grpSp>
      <p:pic>
        <p:nvPicPr>
          <p:cNvPr id="14" name="Immagin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4720" y="3318564"/>
            <a:ext cx="1565105" cy="15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78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23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</a:pPr>
            <a:r>
              <a:rPr lang="it-IT" dirty="0" smtClean="0"/>
              <a:t>EPC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 smtClean="0">
                <a:solidFill>
                  <a:srgbClr val="009EE0"/>
                </a:solidFill>
              </a:rPr>
              <a:t>Electrostatic</a:t>
            </a:r>
            <a:r>
              <a:rPr lang="it-IT" dirty="0" smtClean="0">
                <a:solidFill>
                  <a:srgbClr val="009EE0"/>
                </a:solidFill>
              </a:rPr>
              <a:t> Spray </a:t>
            </a:r>
            <a:r>
              <a:rPr lang="it-IT" dirty="0" err="1" smtClean="0">
                <a:solidFill>
                  <a:srgbClr val="009EE0"/>
                </a:solidFill>
              </a:rPr>
              <a:t>Process</a:t>
            </a:r>
            <a:endParaRPr dirty="0"/>
          </a:p>
        </p:txBody>
      </p:sp>
      <p:sp>
        <p:nvSpPr>
          <p:cNvPr id="685" name="Google Shape;685;p23"/>
          <p:cNvSpPr txBox="1">
            <a:spLocks noGrp="1"/>
          </p:cNvSpPr>
          <p:nvPr>
            <p:ph type="sldNum" idx="12"/>
          </p:nvPr>
        </p:nvSpPr>
        <p:spPr>
          <a:xfrm>
            <a:off x="252000" y="4788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it-IT"/>
              <a:t>page </a:t>
            </a:r>
            <a:fld id="{00000000-1234-1234-1234-123412341234}" type="slidenum">
              <a:rPr lang="it-IT"/>
              <a:t>7</a:t>
            </a:fld>
            <a:endParaRPr/>
          </a:p>
        </p:txBody>
      </p:sp>
      <p:grpSp>
        <p:nvGrpSpPr>
          <p:cNvPr id="6" name="Gruppo 5"/>
          <p:cNvGrpSpPr/>
          <p:nvPr/>
        </p:nvGrpSpPr>
        <p:grpSpPr>
          <a:xfrm>
            <a:off x="1321906" y="1252559"/>
            <a:ext cx="2815754" cy="3384857"/>
            <a:chOff x="5009986" y="962999"/>
            <a:chExt cx="2815754" cy="3384857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09986" y="1005210"/>
              <a:ext cx="2815754" cy="3342646"/>
            </a:xfrm>
            <a:prstGeom prst="rect">
              <a:avLst/>
            </a:prstGeom>
          </p:spPr>
        </p:pic>
        <p:sp>
          <p:nvSpPr>
            <p:cNvPr id="5" name="Rettangolo 4"/>
            <p:cNvSpPr/>
            <p:nvPr/>
          </p:nvSpPr>
          <p:spPr>
            <a:xfrm>
              <a:off x="6507480" y="4018280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1</a:t>
              </a:r>
              <a:endParaRPr lang="en-US" dirty="0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6883400" y="3169920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2</a:t>
              </a:r>
              <a:endParaRPr lang="en-US" dirty="0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5095240" y="962999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3</a:t>
              </a:r>
              <a:endParaRPr lang="en-US" dirty="0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6842760" y="962999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4</a:t>
              </a:r>
              <a:endParaRPr lang="en-US" dirty="0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5295120" y="2915999"/>
              <a:ext cx="288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5</a:t>
              </a:r>
              <a:endParaRPr lang="en-US" dirty="0"/>
            </a:p>
          </p:txBody>
        </p:sp>
      </p:grpSp>
      <p:pic>
        <p:nvPicPr>
          <p:cNvPr id="14" name="Immagin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597" y="1540559"/>
            <a:ext cx="3224060" cy="3157922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5293940" y="3449320"/>
            <a:ext cx="288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en-US" dirty="0"/>
          </a:p>
        </p:txBody>
      </p:sp>
      <p:sp>
        <p:nvSpPr>
          <p:cNvPr id="16" name="Rettangolo 15"/>
          <p:cNvSpPr/>
          <p:nvPr/>
        </p:nvSpPr>
        <p:spPr>
          <a:xfrm>
            <a:off x="7195040" y="1406478"/>
            <a:ext cx="288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5</a:t>
            </a:r>
            <a:endParaRPr lang="en-US" dirty="0"/>
          </a:p>
        </p:txBody>
      </p:sp>
      <p:sp>
        <p:nvSpPr>
          <p:cNvPr id="17" name="Rettangolo 16"/>
          <p:cNvSpPr/>
          <p:nvPr/>
        </p:nvSpPr>
        <p:spPr>
          <a:xfrm>
            <a:off x="5373270" y="1684559"/>
            <a:ext cx="288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2</a:t>
            </a:r>
            <a:endParaRPr lang="en-US" dirty="0"/>
          </a:p>
        </p:txBody>
      </p:sp>
      <p:sp>
        <p:nvSpPr>
          <p:cNvPr id="18" name="Rettangolo 17"/>
          <p:cNvSpPr/>
          <p:nvPr/>
        </p:nvSpPr>
        <p:spPr>
          <a:xfrm>
            <a:off x="8261657" y="2075519"/>
            <a:ext cx="288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3</a:t>
            </a:r>
            <a:endParaRPr lang="en-US" dirty="0"/>
          </a:p>
        </p:txBody>
      </p:sp>
      <p:sp>
        <p:nvSpPr>
          <p:cNvPr id="19" name="Rettangolo 18"/>
          <p:cNvSpPr/>
          <p:nvPr/>
        </p:nvSpPr>
        <p:spPr>
          <a:xfrm>
            <a:off x="8255204" y="3079878"/>
            <a:ext cx="288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720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EPC</a:t>
            </a:r>
            <a:br>
              <a:rPr lang="it-IT" dirty="0"/>
            </a:br>
            <a:r>
              <a:rPr lang="it-IT" dirty="0">
                <a:solidFill>
                  <a:srgbClr val="009EE0"/>
                </a:solidFill>
              </a:rPr>
              <a:t>The </a:t>
            </a:r>
            <a:r>
              <a:rPr lang="it-IT" dirty="0" err="1">
                <a:solidFill>
                  <a:srgbClr val="009EE0"/>
                </a:solidFill>
              </a:rPr>
              <a:t>coating</a:t>
            </a:r>
            <a:r>
              <a:rPr lang="it-IT" dirty="0">
                <a:solidFill>
                  <a:srgbClr val="009EE0"/>
                </a:solidFill>
              </a:rPr>
              <a:t> </a:t>
            </a:r>
            <a:r>
              <a:rPr lang="it-IT" dirty="0" err="1">
                <a:solidFill>
                  <a:srgbClr val="009EE0"/>
                </a:solidFill>
              </a:rPr>
              <a:t>Plant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mtClean="0"/>
              <a:t>page </a:t>
            </a:r>
            <a:fld id="{00000000-1234-1234-1234-123412341234}" type="slidenum">
              <a:rPr lang="it-IT" smtClean="0"/>
              <a:t>8</a:t>
            </a:fld>
            <a:endParaRPr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908550" y="1282828"/>
            <a:ext cx="5695450" cy="685800"/>
          </a:xfrm>
        </p:spPr>
        <p:txBody>
          <a:bodyPr/>
          <a:lstStyle/>
          <a:p>
            <a:r>
              <a:rPr lang="it-IT" dirty="0" smtClean="0">
                <a:solidFill>
                  <a:schemeClr val="bg2"/>
                </a:solidFill>
              </a:rPr>
              <a:t>PRE-TREATMENT</a:t>
            </a:r>
          </a:p>
          <a:p>
            <a:r>
              <a:rPr lang="en-US" dirty="0"/>
              <a:t>Before the </a:t>
            </a:r>
            <a:r>
              <a:rPr lang="en-US" dirty="0" err="1"/>
              <a:t>workpieces</a:t>
            </a:r>
            <a:r>
              <a:rPr lang="en-US" dirty="0"/>
              <a:t> can be coated, they must be freed of all contamination such </a:t>
            </a:r>
            <a:r>
              <a:rPr lang="en-US" dirty="0" smtClean="0"/>
              <a:t>as</a:t>
            </a:r>
          </a:p>
          <a:p>
            <a:r>
              <a:rPr lang="en-US" dirty="0" smtClean="0"/>
              <a:t>grease</a:t>
            </a:r>
            <a:r>
              <a:rPr lang="en-US" dirty="0"/>
              <a:t>, oil, dust, etc</a:t>
            </a:r>
            <a:r>
              <a:rPr lang="en-US" dirty="0" smtClean="0"/>
              <a:t>. </a:t>
            </a:r>
            <a:r>
              <a:rPr lang="it-IT" dirty="0" smtClean="0"/>
              <a:t>In </a:t>
            </a:r>
            <a:r>
              <a:rPr lang="it-IT" dirty="0" err="1" smtClean="0"/>
              <a:t>function</a:t>
            </a:r>
            <a:r>
              <a:rPr lang="it-IT" dirty="0" smtClean="0"/>
              <a:t> of </a:t>
            </a:r>
            <a:r>
              <a:rPr lang="it-IT" dirty="0" err="1" smtClean="0"/>
              <a:t>type</a:t>
            </a:r>
            <a:r>
              <a:rPr lang="it-IT" dirty="0" smtClean="0"/>
              <a:t> of </a:t>
            </a:r>
            <a:r>
              <a:rPr lang="it-IT" dirty="0" err="1" smtClean="0"/>
              <a:t>pre</a:t>
            </a:r>
            <a:r>
              <a:rPr lang="it-IT" dirty="0" smtClean="0"/>
              <a:t>-treatment, </a:t>
            </a:r>
            <a:r>
              <a:rPr lang="it-IT" dirty="0" err="1" smtClean="0"/>
              <a:t>suitable</a:t>
            </a:r>
            <a:r>
              <a:rPr lang="it-IT" dirty="0" smtClean="0"/>
              <a:t> </a:t>
            </a:r>
            <a:r>
              <a:rPr lang="it-IT" dirty="0" err="1" smtClean="0"/>
              <a:t>capability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needed</a:t>
            </a:r>
            <a:r>
              <a:rPr lang="it-IT" dirty="0" smtClean="0"/>
              <a:t>.</a:t>
            </a:r>
          </a:p>
          <a:p>
            <a:r>
              <a:rPr lang="it-IT" dirty="0" err="1" smtClean="0"/>
              <a:t>Examples</a:t>
            </a:r>
            <a:r>
              <a:rPr lang="it-IT" dirty="0" smtClean="0"/>
              <a:t> are </a:t>
            </a:r>
            <a:r>
              <a:rPr lang="it-IT" dirty="0" err="1" smtClean="0"/>
              <a:t>chemical</a:t>
            </a:r>
            <a:r>
              <a:rPr lang="it-IT" dirty="0" smtClean="0"/>
              <a:t> </a:t>
            </a:r>
            <a:r>
              <a:rPr lang="it-IT" dirty="0" err="1" smtClean="0"/>
              <a:t>etching</a:t>
            </a:r>
            <a:r>
              <a:rPr lang="it-IT" dirty="0" smtClean="0"/>
              <a:t>, </a:t>
            </a:r>
            <a:r>
              <a:rPr lang="it-IT" dirty="0" err="1" smtClean="0"/>
              <a:t>sandblasting</a:t>
            </a:r>
            <a:r>
              <a:rPr lang="it-IT" dirty="0" smtClean="0"/>
              <a:t>, </a:t>
            </a:r>
            <a:r>
              <a:rPr lang="it-IT" dirty="0" err="1" smtClean="0"/>
              <a:t>degreasing</a:t>
            </a:r>
            <a:r>
              <a:rPr lang="it-IT" dirty="0" smtClean="0"/>
              <a:t>…</a:t>
            </a:r>
            <a:endParaRPr lang="en-US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idx="2"/>
          </p:nvPr>
        </p:nvSpPr>
        <p:spPr>
          <a:xfrm>
            <a:off x="908550" y="2047017"/>
            <a:ext cx="5695450" cy="685800"/>
          </a:xfrm>
        </p:spPr>
        <p:txBody>
          <a:bodyPr/>
          <a:lstStyle/>
          <a:p>
            <a:r>
              <a:rPr lang="it-IT" dirty="0" smtClean="0">
                <a:solidFill>
                  <a:schemeClr val="accent4"/>
                </a:solidFill>
              </a:rPr>
              <a:t>THE ELECTROSTATIC CHARGING POWDER SPRAY</a:t>
            </a:r>
          </a:p>
          <a:p>
            <a:r>
              <a:rPr lang="it-IT" dirty="0" smtClean="0"/>
              <a:t>Standard </a:t>
            </a:r>
            <a:r>
              <a:rPr lang="it-IT" dirty="0" err="1" smtClean="0"/>
              <a:t>version</a:t>
            </a:r>
            <a:r>
              <a:rPr lang="it-IT" dirty="0" smtClean="0"/>
              <a:t> of the </a:t>
            </a:r>
            <a:r>
              <a:rPr lang="it-IT" dirty="0" err="1" smtClean="0"/>
              <a:t>electrostatic</a:t>
            </a:r>
            <a:r>
              <a:rPr lang="it-IT" dirty="0" smtClean="0"/>
              <a:t> </a:t>
            </a:r>
            <a:r>
              <a:rPr lang="it-IT" dirty="0" err="1" smtClean="0"/>
              <a:t>equipment</a:t>
            </a:r>
            <a:r>
              <a:rPr lang="it-IT" dirty="0" smtClean="0"/>
              <a:t> </a:t>
            </a:r>
            <a:r>
              <a:rPr lang="it-IT" dirty="0" err="1" smtClean="0"/>
              <a:t>always</a:t>
            </a:r>
            <a:r>
              <a:rPr lang="it-IT" dirty="0" smtClean="0"/>
              <a:t> </a:t>
            </a:r>
            <a:r>
              <a:rPr lang="it-IT" dirty="0" err="1" smtClean="0"/>
              <a:t>consist</a:t>
            </a:r>
            <a:r>
              <a:rPr lang="it-IT" dirty="0" smtClean="0"/>
              <a:t> of control </a:t>
            </a:r>
            <a:r>
              <a:rPr lang="it-IT" dirty="0" err="1" smtClean="0"/>
              <a:t>unit</a:t>
            </a:r>
            <a:r>
              <a:rPr lang="it-IT" dirty="0" smtClean="0"/>
              <a:t>, a</a:t>
            </a:r>
          </a:p>
          <a:p>
            <a:r>
              <a:rPr lang="it-IT" dirty="0" err="1" smtClean="0"/>
              <a:t>powder</a:t>
            </a:r>
            <a:r>
              <a:rPr lang="it-IT" dirty="0" smtClean="0"/>
              <a:t> container and a </a:t>
            </a:r>
            <a:r>
              <a:rPr lang="it-IT" dirty="0" err="1" smtClean="0"/>
              <a:t>powder</a:t>
            </a:r>
            <a:r>
              <a:rPr lang="it-IT" dirty="0" smtClean="0"/>
              <a:t> </a:t>
            </a:r>
            <a:r>
              <a:rPr lang="it-IT" dirty="0" err="1" smtClean="0"/>
              <a:t>gun</a:t>
            </a:r>
            <a:r>
              <a:rPr lang="it-IT" dirty="0" smtClean="0"/>
              <a:t>, </a:t>
            </a:r>
            <a:r>
              <a:rPr lang="it-IT" dirty="0" err="1" smtClean="0"/>
              <a:t>that</a:t>
            </a:r>
            <a:r>
              <a:rPr lang="it-IT" dirty="0" smtClean="0"/>
              <a:t> can be </a:t>
            </a:r>
            <a:r>
              <a:rPr lang="it-IT" dirty="0" err="1" smtClean="0"/>
              <a:t>fitted</a:t>
            </a:r>
            <a:r>
              <a:rPr lang="it-IT" dirty="0" smtClean="0"/>
              <a:t> with a </a:t>
            </a:r>
            <a:r>
              <a:rPr lang="it-IT" dirty="0" err="1" smtClean="0"/>
              <a:t>number</a:t>
            </a:r>
            <a:r>
              <a:rPr lang="it-IT" dirty="0" smtClean="0"/>
              <a:t> of </a:t>
            </a:r>
            <a:r>
              <a:rPr lang="it-IT" dirty="0" err="1" smtClean="0"/>
              <a:t>different</a:t>
            </a:r>
            <a:endParaRPr lang="it-IT" dirty="0"/>
          </a:p>
          <a:p>
            <a:r>
              <a:rPr lang="it-IT" dirty="0" err="1" smtClean="0"/>
              <a:t>nozzles</a:t>
            </a:r>
            <a:r>
              <a:rPr lang="it-IT" dirty="0" smtClean="0"/>
              <a:t> </a:t>
            </a:r>
            <a:r>
              <a:rPr lang="it-IT" dirty="0" err="1" smtClean="0"/>
              <a:t>according</a:t>
            </a:r>
            <a:r>
              <a:rPr lang="it-IT" dirty="0" smtClean="0"/>
              <a:t> to the </a:t>
            </a:r>
            <a:r>
              <a:rPr lang="it-IT" dirty="0" err="1" smtClean="0"/>
              <a:t>application</a:t>
            </a:r>
            <a:r>
              <a:rPr lang="it-IT" dirty="0" smtClean="0"/>
              <a:t>.</a:t>
            </a:r>
            <a:endParaRPr lang="en-US" dirty="0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908550" y="2811206"/>
            <a:ext cx="5695450" cy="685800"/>
          </a:xfrm>
        </p:spPr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THE POWER CIRCUIT</a:t>
            </a:r>
          </a:p>
          <a:p>
            <a:r>
              <a:rPr lang="it-IT" dirty="0" err="1" smtClean="0"/>
              <a:t>Even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the </a:t>
            </a:r>
            <a:r>
              <a:rPr lang="it-IT" dirty="0" err="1" smtClean="0"/>
              <a:t>powder</a:t>
            </a:r>
            <a:r>
              <a:rPr lang="it-IT" dirty="0" smtClean="0"/>
              <a:t> </a:t>
            </a:r>
            <a:r>
              <a:rPr lang="it-IT" dirty="0" err="1" smtClean="0"/>
              <a:t>particles</a:t>
            </a:r>
            <a:r>
              <a:rPr lang="it-IT" dirty="0" smtClean="0"/>
              <a:t> are </a:t>
            </a:r>
            <a:r>
              <a:rPr lang="it-IT" dirty="0" err="1" smtClean="0"/>
              <a:t>properly</a:t>
            </a:r>
            <a:r>
              <a:rPr lang="it-IT" dirty="0" smtClean="0"/>
              <a:t> </a:t>
            </a:r>
            <a:r>
              <a:rPr lang="it-IT" dirty="0" err="1" smtClean="0"/>
              <a:t>charged</a:t>
            </a:r>
            <a:r>
              <a:rPr lang="it-IT" dirty="0" smtClean="0"/>
              <a:t>, </a:t>
            </a:r>
            <a:r>
              <a:rPr lang="it-IT" dirty="0" err="1" smtClean="0"/>
              <a:t>may</a:t>
            </a:r>
            <a:r>
              <a:rPr lang="it-IT" dirty="0" smtClean="0"/>
              <a:t> miss </a:t>
            </a:r>
            <a:r>
              <a:rPr lang="it-IT" dirty="0" err="1" smtClean="0"/>
              <a:t>thier</a:t>
            </a:r>
            <a:r>
              <a:rPr lang="it-IT" dirty="0" smtClean="0"/>
              <a:t> target. The</a:t>
            </a:r>
          </a:p>
          <a:p>
            <a:r>
              <a:rPr lang="it-IT" dirty="0" err="1" smtClean="0"/>
              <a:t>workpiece</a:t>
            </a:r>
            <a:r>
              <a:rPr lang="it-IT" dirty="0" smtClean="0"/>
              <a:t>. Spray </a:t>
            </a:r>
            <a:r>
              <a:rPr lang="it-IT" dirty="0" err="1" smtClean="0"/>
              <a:t>booths</a:t>
            </a:r>
            <a:r>
              <a:rPr lang="it-IT" dirty="0" smtClean="0"/>
              <a:t> are operate to confine the extra </a:t>
            </a:r>
            <a:r>
              <a:rPr lang="it-IT" dirty="0" err="1" smtClean="0"/>
              <a:t>powder</a:t>
            </a:r>
            <a:r>
              <a:rPr lang="it-IT" dirty="0" smtClean="0"/>
              <a:t>. </a:t>
            </a:r>
            <a:r>
              <a:rPr lang="it-IT" dirty="0" err="1" smtClean="0"/>
              <a:t>Cabin</a:t>
            </a:r>
            <a:r>
              <a:rPr lang="it-IT" dirty="0" smtClean="0"/>
              <a:t> with </a:t>
            </a:r>
            <a:r>
              <a:rPr lang="it-IT" dirty="0" err="1" smtClean="0"/>
              <a:t>powder</a:t>
            </a:r>
            <a:r>
              <a:rPr lang="it-IT" dirty="0" smtClean="0"/>
              <a:t> </a:t>
            </a:r>
          </a:p>
          <a:p>
            <a:r>
              <a:rPr lang="it-IT" dirty="0" err="1"/>
              <a:t>c</a:t>
            </a:r>
            <a:r>
              <a:rPr lang="it-IT" dirty="0" err="1" smtClean="0"/>
              <a:t>ircuit</a:t>
            </a:r>
            <a:r>
              <a:rPr lang="it-IT" dirty="0" smtClean="0"/>
              <a:t> </a:t>
            </a:r>
            <a:r>
              <a:rPr lang="it-IT" dirty="0" err="1" smtClean="0"/>
              <a:t>allow</a:t>
            </a:r>
            <a:r>
              <a:rPr lang="it-IT" dirty="0" smtClean="0"/>
              <a:t> to </a:t>
            </a:r>
            <a:r>
              <a:rPr lang="it-IT" dirty="0" err="1" smtClean="0"/>
              <a:t>recover</a:t>
            </a:r>
            <a:r>
              <a:rPr lang="it-IT" dirty="0" smtClean="0"/>
              <a:t> and </a:t>
            </a:r>
            <a:r>
              <a:rPr lang="it-IT" dirty="0" err="1" smtClean="0"/>
              <a:t>reuse</a:t>
            </a:r>
            <a:r>
              <a:rPr lang="it-IT" dirty="0" smtClean="0"/>
              <a:t> the </a:t>
            </a:r>
            <a:r>
              <a:rPr lang="it-IT" dirty="0" err="1" smtClean="0"/>
              <a:t>overspray</a:t>
            </a:r>
            <a:r>
              <a:rPr lang="it-IT" dirty="0" smtClean="0"/>
              <a:t>, for high </a:t>
            </a:r>
            <a:r>
              <a:rPr lang="it-IT" dirty="0" err="1" smtClean="0"/>
              <a:t>sustainable</a:t>
            </a:r>
            <a:r>
              <a:rPr lang="it-IT" dirty="0" smtClean="0"/>
              <a:t> </a:t>
            </a:r>
            <a:r>
              <a:rPr lang="it-IT" dirty="0" err="1" smtClean="0"/>
              <a:t>process</a:t>
            </a:r>
            <a:r>
              <a:rPr lang="it-IT" dirty="0" smtClean="0"/>
              <a:t>.</a:t>
            </a:r>
            <a:endParaRPr lang="en-US" dirty="0"/>
          </a:p>
        </p:txBody>
      </p:sp>
      <p:sp>
        <p:nvSpPr>
          <p:cNvPr id="13" name="Segnaposto testo 12"/>
          <p:cNvSpPr>
            <a:spLocks noGrp="1"/>
          </p:cNvSpPr>
          <p:nvPr>
            <p:ph type="body" idx="4"/>
          </p:nvPr>
        </p:nvSpPr>
        <p:spPr>
          <a:xfrm>
            <a:off x="908550" y="3575396"/>
            <a:ext cx="5695450" cy="685800"/>
          </a:xfrm>
        </p:spPr>
        <p:txBody>
          <a:bodyPr/>
          <a:lstStyle/>
          <a:p>
            <a:r>
              <a:rPr lang="it-IT" dirty="0" smtClean="0"/>
              <a:t>THE OVEN</a:t>
            </a:r>
          </a:p>
          <a:p>
            <a:r>
              <a:rPr lang="it-IT" dirty="0" err="1" smtClean="0"/>
              <a:t>After</a:t>
            </a:r>
            <a:r>
              <a:rPr lang="it-IT" dirty="0" smtClean="0"/>
              <a:t> the spray </a:t>
            </a:r>
            <a:r>
              <a:rPr lang="it-IT" dirty="0" err="1" smtClean="0"/>
              <a:t>application</a:t>
            </a:r>
            <a:r>
              <a:rPr lang="it-IT" dirty="0" smtClean="0"/>
              <a:t>, the </a:t>
            </a:r>
            <a:r>
              <a:rPr lang="it-IT" dirty="0" err="1" smtClean="0"/>
              <a:t>powder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to be </a:t>
            </a:r>
            <a:r>
              <a:rPr lang="it-IT" dirty="0" err="1" smtClean="0"/>
              <a:t>cured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a </a:t>
            </a:r>
            <a:r>
              <a:rPr lang="it-IT" dirty="0" err="1" smtClean="0"/>
              <a:t>oven</a:t>
            </a:r>
            <a:r>
              <a:rPr lang="it-IT" dirty="0" smtClean="0"/>
              <a:t>, with no delay to</a:t>
            </a:r>
          </a:p>
          <a:p>
            <a:r>
              <a:rPr lang="it-IT" dirty="0" err="1" smtClean="0"/>
              <a:t>avoid</a:t>
            </a:r>
            <a:r>
              <a:rPr lang="it-IT" dirty="0" smtClean="0"/>
              <a:t> </a:t>
            </a:r>
            <a:r>
              <a:rPr lang="it-IT" dirty="0" err="1" smtClean="0"/>
              <a:t>lose</a:t>
            </a:r>
            <a:r>
              <a:rPr lang="it-IT" dirty="0" smtClean="0"/>
              <a:t> of </a:t>
            </a:r>
            <a:r>
              <a:rPr lang="it-IT" dirty="0" err="1" smtClean="0"/>
              <a:t>powder</a:t>
            </a:r>
            <a:r>
              <a:rPr lang="it-IT" dirty="0" smtClean="0"/>
              <a:t> due to </a:t>
            </a:r>
            <a:r>
              <a:rPr lang="it-IT" dirty="0" err="1" smtClean="0"/>
              <a:t>discharge</a:t>
            </a:r>
            <a:r>
              <a:rPr lang="it-IT" dirty="0" smtClean="0"/>
              <a:t> </a:t>
            </a:r>
            <a:r>
              <a:rPr lang="it-IT" dirty="0" err="1" smtClean="0"/>
              <a:t>phenomena</a:t>
            </a:r>
            <a:r>
              <a:rPr lang="it-IT" dirty="0" smtClean="0"/>
              <a:t>. The </a:t>
            </a:r>
            <a:r>
              <a:rPr lang="it-IT" dirty="0" err="1" smtClean="0"/>
              <a:t>final</a:t>
            </a:r>
            <a:r>
              <a:rPr lang="it-IT" dirty="0" smtClean="0"/>
              <a:t> </a:t>
            </a:r>
            <a:r>
              <a:rPr lang="it-IT" dirty="0" err="1" smtClean="0"/>
              <a:t>coating</a:t>
            </a:r>
            <a:r>
              <a:rPr lang="it-IT" dirty="0" smtClean="0"/>
              <a:t> </a:t>
            </a:r>
            <a:r>
              <a:rPr lang="it-IT" dirty="0" err="1" smtClean="0"/>
              <a:t>finish</a:t>
            </a:r>
            <a:r>
              <a:rPr lang="it-IT" dirty="0" smtClean="0"/>
              <a:t> </a:t>
            </a:r>
            <a:r>
              <a:rPr lang="it-IT" dirty="0" err="1" smtClean="0"/>
              <a:t>depends</a:t>
            </a:r>
            <a:endParaRPr lang="it-IT" dirty="0"/>
          </a:p>
          <a:p>
            <a:r>
              <a:rPr lang="it-IT" dirty="0" smtClean="0"/>
              <a:t>on the </a:t>
            </a:r>
            <a:r>
              <a:rPr lang="it-IT" dirty="0" err="1" smtClean="0"/>
              <a:t>accuracy</a:t>
            </a:r>
            <a:r>
              <a:rPr lang="it-IT" dirty="0" smtClean="0"/>
              <a:t> of the </a:t>
            </a:r>
            <a:r>
              <a:rPr lang="it-IT" dirty="0" err="1" smtClean="0"/>
              <a:t>thermal</a:t>
            </a:r>
            <a:r>
              <a:rPr lang="it-IT" dirty="0" smtClean="0"/>
              <a:t> treatment.</a:t>
            </a:r>
            <a:endParaRPr lang="en-US" dirty="0"/>
          </a:p>
        </p:txBody>
      </p:sp>
      <p:pic>
        <p:nvPicPr>
          <p:cNvPr id="3080" name="Picture 8" descr="https://www.gemapowdercoating.com/fileadmin/images/Slider_Pictures/ClassicLine-with-blue-wheel-sprayin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5" r="61992"/>
          <a:stretch/>
        </p:blipFill>
        <p:spPr bwMode="auto">
          <a:xfrm>
            <a:off x="6475342" y="1473201"/>
            <a:ext cx="2609620" cy="267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697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27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it-IT"/>
              <a:t>Thank you.</a:t>
            </a:r>
            <a:endParaRPr/>
          </a:p>
        </p:txBody>
      </p:sp>
      <p:sp>
        <p:nvSpPr>
          <p:cNvPr id="780" name="Google Shape;780;p27"/>
          <p:cNvSpPr txBox="1">
            <a:spLocks noGrp="1"/>
          </p:cNvSpPr>
          <p:nvPr>
            <p:ph type="body" idx="4294967295"/>
          </p:nvPr>
        </p:nvSpPr>
        <p:spPr>
          <a:xfrm>
            <a:off x="252000" y="3919950"/>
            <a:ext cx="4068000" cy="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it-IT">
                <a:solidFill>
                  <a:srgbClr val="FFFFFF"/>
                </a:solidFill>
              </a:rPr>
              <a:t>Follow us on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lvay Theme">
  <a:themeElements>
    <a:clrScheme name="UNA Colours">
      <a:dk1>
        <a:srgbClr val="26294D"/>
      </a:dk1>
      <a:lt1>
        <a:srgbClr val="FFFFFF"/>
      </a:lt1>
      <a:dk2>
        <a:srgbClr val="009EE0"/>
      </a:dk2>
      <a:lt2>
        <a:srgbClr val="EDEDED"/>
      </a:lt2>
      <a:accent1>
        <a:srgbClr val="2BA78B"/>
      </a:accent1>
      <a:accent2>
        <a:srgbClr val="8870AA"/>
      </a:accent2>
      <a:accent3>
        <a:srgbClr val="FFDE14"/>
      </a:accent3>
      <a:accent4>
        <a:srgbClr val="E3747E"/>
      </a:accent4>
      <a:accent5>
        <a:srgbClr val="68C6E2"/>
      </a:accent5>
      <a:accent6>
        <a:srgbClr val="F59B3F"/>
      </a:accent6>
      <a:hlink>
        <a:srgbClr val="009EE0"/>
      </a:hlink>
      <a:folHlink>
        <a:srgbClr val="009EE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5348</TotalTime>
  <Words>663</Words>
  <Application>Microsoft Office PowerPoint</Application>
  <PresentationFormat>Presentazione su schermo (16:9)</PresentationFormat>
  <Paragraphs>101</Paragraphs>
  <Slides>9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2" baseType="lpstr">
      <vt:lpstr>Arial</vt:lpstr>
      <vt:lpstr>Avenir</vt:lpstr>
      <vt:lpstr>Solvay Theme</vt:lpstr>
      <vt:lpstr>Electrostatic Powder Coating</vt:lpstr>
      <vt:lpstr>EPC Overview</vt:lpstr>
      <vt:lpstr>EPC The basic principle</vt:lpstr>
      <vt:lpstr>EPC The Powder charging step</vt:lpstr>
      <vt:lpstr>EPC The Electrostatic Charging Phenomena</vt:lpstr>
      <vt:lpstr>EPC Electrostatic Spray Process</vt:lpstr>
      <vt:lpstr>EPC Electrostatic Spray Process</vt:lpstr>
      <vt:lpstr>EPC The coating Plant</vt:lpstr>
      <vt:lpstr>Thank you.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</dc:title>
  <dc:creator>Patuzzo, Emilia</dc:creator>
  <cp:lastModifiedBy>Colombo, Roberta</cp:lastModifiedBy>
  <cp:revision>27</cp:revision>
  <dcterms:modified xsi:type="dcterms:W3CDTF">2022-02-27T10:21:08Z</dcterms:modified>
</cp:coreProperties>
</file>