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handoutMasterIdLst>
    <p:handoutMasterId r:id="rId82"/>
  </p:handoutMasterIdLst>
  <p:sldIdLst>
    <p:sldId id="256" r:id="rId2"/>
    <p:sldId id="263" r:id="rId3"/>
    <p:sldId id="272" r:id="rId4"/>
    <p:sldId id="273" r:id="rId5"/>
    <p:sldId id="274" r:id="rId6"/>
    <p:sldId id="281" r:id="rId7"/>
    <p:sldId id="278" r:id="rId8"/>
    <p:sldId id="280" r:id="rId9"/>
    <p:sldId id="302" r:id="rId10"/>
    <p:sldId id="333" r:id="rId11"/>
    <p:sldId id="275" r:id="rId12"/>
    <p:sldId id="276" r:id="rId13"/>
    <p:sldId id="277" r:id="rId14"/>
    <p:sldId id="285" r:id="rId15"/>
    <p:sldId id="308" r:id="rId16"/>
    <p:sldId id="297" r:id="rId17"/>
    <p:sldId id="279" r:id="rId18"/>
    <p:sldId id="282" r:id="rId19"/>
    <p:sldId id="283" r:id="rId20"/>
    <p:sldId id="284" r:id="rId21"/>
    <p:sldId id="286" r:id="rId22"/>
    <p:sldId id="287" r:id="rId23"/>
    <p:sldId id="288" r:id="rId24"/>
    <p:sldId id="289" r:id="rId25"/>
    <p:sldId id="290" r:id="rId26"/>
    <p:sldId id="291" r:id="rId27"/>
    <p:sldId id="292" r:id="rId28"/>
    <p:sldId id="293" r:id="rId29"/>
    <p:sldId id="294" r:id="rId30"/>
    <p:sldId id="295" r:id="rId31"/>
    <p:sldId id="298" r:id="rId32"/>
    <p:sldId id="296" r:id="rId33"/>
    <p:sldId id="299" r:id="rId34"/>
    <p:sldId id="300" r:id="rId35"/>
    <p:sldId id="301" r:id="rId36"/>
    <p:sldId id="303" r:id="rId37"/>
    <p:sldId id="304" r:id="rId38"/>
    <p:sldId id="305" r:id="rId39"/>
    <p:sldId id="306" r:id="rId40"/>
    <p:sldId id="307" r:id="rId41"/>
    <p:sldId id="309" r:id="rId42"/>
    <p:sldId id="310" r:id="rId43"/>
    <p:sldId id="326" r:id="rId44"/>
    <p:sldId id="313" r:id="rId45"/>
    <p:sldId id="311" r:id="rId46"/>
    <p:sldId id="312" r:id="rId47"/>
    <p:sldId id="317" r:id="rId48"/>
    <p:sldId id="314" r:id="rId49"/>
    <p:sldId id="315" r:id="rId50"/>
    <p:sldId id="316" r:id="rId51"/>
    <p:sldId id="318" r:id="rId52"/>
    <p:sldId id="319" r:id="rId53"/>
    <p:sldId id="320" r:id="rId54"/>
    <p:sldId id="321" r:id="rId55"/>
    <p:sldId id="322" r:id="rId56"/>
    <p:sldId id="323" r:id="rId57"/>
    <p:sldId id="324" r:id="rId58"/>
    <p:sldId id="327" r:id="rId59"/>
    <p:sldId id="328" r:id="rId60"/>
    <p:sldId id="348" r:id="rId61"/>
    <p:sldId id="329" r:id="rId62"/>
    <p:sldId id="330" r:id="rId63"/>
    <p:sldId id="332" r:id="rId64"/>
    <p:sldId id="331" r:id="rId65"/>
    <p:sldId id="334" r:id="rId66"/>
    <p:sldId id="335" r:id="rId67"/>
    <p:sldId id="336" r:id="rId68"/>
    <p:sldId id="337" r:id="rId69"/>
    <p:sldId id="338" r:id="rId70"/>
    <p:sldId id="340" r:id="rId71"/>
    <p:sldId id="341" r:id="rId72"/>
    <p:sldId id="343" r:id="rId73"/>
    <p:sldId id="342" r:id="rId74"/>
    <p:sldId id="344" r:id="rId75"/>
    <p:sldId id="339" r:id="rId76"/>
    <p:sldId id="345" r:id="rId77"/>
    <p:sldId id="346" r:id="rId78"/>
    <p:sldId id="347" r:id="rId79"/>
    <p:sldId id="264" r:id="rId80"/>
  </p:sldIdLst>
  <p:sldSz cx="9144000" cy="6858000" type="screen4x3"/>
  <p:notesSz cx="6858000" cy="9926638"/>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D8313"/>
    <a:srgbClr val="FF9966"/>
    <a:srgbClr val="000000"/>
    <a:srgbClr val="FF00FF"/>
    <a:srgbClr val="8AD557"/>
    <a:srgbClr val="937853"/>
    <a:srgbClr val="FFFFCC"/>
    <a:srgbClr val="003087"/>
    <a:srgbClr val="FF7C80"/>
    <a:srgbClr val="0096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81748" autoAdjust="0"/>
  </p:normalViewPr>
  <p:slideViewPr>
    <p:cSldViewPr snapToGrid="0">
      <p:cViewPr>
        <p:scale>
          <a:sx n="110" d="100"/>
          <a:sy n="110" d="100"/>
        </p:scale>
        <p:origin x="-2502" y="-2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146" y="-96"/>
      </p:cViewPr>
      <p:guideLst>
        <p:guide orient="horz" pos="3127"/>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handoutMaster" Target="handoutMasters/handout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6332"/>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96332"/>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69EFF9DA-CD91-4CFA-B8BA-AE37F2AFA659}" type="datetimeFigureOut">
              <a:rPr lang="en-US"/>
              <a:pPr>
                <a:defRPr/>
              </a:pPr>
              <a:t>1/5/2016</a:t>
            </a:fld>
            <a:endParaRPr lang="en-US"/>
          </a:p>
        </p:txBody>
      </p:sp>
      <p:sp>
        <p:nvSpPr>
          <p:cNvPr id="4" name="Footer Placeholder 3"/>
          <p:cNvSpPr>
            <a:spLocks noGrp="1"/>
          </p:cNvSpPr>
          <p:nvPr>
            <p:ph type="ftr" sz="quarter" idx="2"/>
          </p:nvPr>
        </p:nvSpPr>
        <p:spPr>
          <a:xfrm>
            <a:off x="0" y="9428583"/>
            <a:ext cx="2971800" cy="496332"/>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9428583"/>
            <a:ext cx="2971800" cy="496332"/>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A8D5D04-2DC0-4D89-BDE6-67F5014241C0}" type="slidenum">
              <a:rPr lang="en-US"/>
              <a:pPr>
                <a:defRPr/>
              </a:pPr>
              <a:t>‹N°›</a:t>
            </a:fld>
            <a:endParaRPr lang="en-US"/>
          </a:p>
        </p:txBody>
      </p:sp>
    </p:spTree>
    <p:extLst>
      <p:ext uri="{BB962C8B-B14F-4D97-AF65-F5344CB8AC3E}">
        <p14:creationId xmlns:p14="http://schemas.microsoft.com/office/powerpoint/2010/main" val="37809871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6332"/>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96332"/>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85FAA121-6992-4D7E-8C87-B32F67EAC662}" type="datetimeFigureOut">
              <a:rPr lang="en-US"/>
              <a:pPr>
                <a:defRPr/>
              </a:pPr>
              <a:t>1/5/2016</a:t>
            </a:fld>
            <a:endParaRPr lang="en-US"/>
          </a:p>
        </p:txBody>
      </p:sp>
      <p:sp>
        <p:nvSpPr>
          <p:cNvPr id="4" name="Slide Image Placeholder 3"/>
          <p:cNvSpPr>
            <a:spLocks noGrp="1" noRot="1" noChangeAspect="1"/>
          </p:cNvSpPr>
          <p:nvPr>
            <p:ph type="sldImg" idx="2"/>
          </p:nvPr>
        </p:nvSpPr>
        <p:spPr>
          <a:xfrm>
            <a:off x="947738"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715153"/>
            <a:ext cx="548640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71800" cy="496332"/>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9428583"/>
            <a:ext cx="2971800" cy="496332"/>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7F4BCEAE-93DE-4F7C-A2A2-49D8007DFB2F}" type="slidenum">
              <a:rPr lang="en-US"/>
              <a:pPr>
                <a:defRPr/>
              </a:pPr>
              <a:t>‹N°›</a:t>
            </a:fld>
            <a:endParaRPr lang="en-US"/>
          </a:p>
        </p:txBody>
      </p:sp>
    </p:spTree>
    <p:extLst>
      <p:ext uri="{BB962C8B-B14F-4D97-AF65-F5344CB8AC3E}">
        <p14:creationId xmlns:p14="http://schemas.microsoft.com/office/powerpoint/2010/main" val="9642720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r-FR" smtClean="0">
                <a:latin typeface="Arial" pitchFamily="34" charset="0"/>
                <a:ea typeface="MS PGothic" pitchFamily="34" charset="-128"/>
              </a:rPr>
              <a:t>Current situation and needs to be achieved descriptions should be done in business language, not in technical language. </a:t>
            </a:r>
          </a:p>
          <a:p>
            <a:r>
              <a:rPr lang="en-US" altLang="fr-FR" smtClean="0">
                <a:latin typeface="Arial" pitchFamily="34" charset="0"/>
                <a:ea typeface="MS PGothic" pitchFamily="34" charset="-128"/>
              </a:rPr>
              <a:t>The Business Managers are the target when doing a Business Case. They are familiar with Operational and Financial concepts and want to know the benefits expected from the project. </a:t>
            </a:r>
          </a:p>
          <a:p>
            <a:r>
              <a:rPr lang="en-US" altLang="fr-FR" smtClean="0">
                <a:latin typeface="Arial" pitchFamily="34" charset="0"/>
                <a:ea typeface="MS PGothic" pitchFamily="34" charset="-128"/>
              </a:rPr>
              <a:t>Acronyms and technical terms not of common knowledge should be avoided. If this can’t be avoided, they should be carefully explained, but without technical details.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938" name="Shape 249"/>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ctr" anchorCtr="0" compatLnSpc="1">
            <a:prstTxWarp prst="textNoShape">
              <a:avLst/>
            </a:prstTxWarp>
          </a:bodyPr>
          <a:lstStyle/>
          <a:p>
            <a:endParaRPr lang="fr-FR" altLang="fr-FR" smtClean="0"/>
          </a:p>
        </p:txBody>
      </p:sp>
      <p:sp>
        <p:nvSpPr>
          <p:cNvPr id="39939" name="Shape 250"/>
          <p:cNvSpPr>
            <a:spLocks noGrp="1" noRot="1" noChangeAspect="1" noTextEdit="1"/>
          </p:cNvSpPr>
          <p:nvPr>
            <p:ph type="sldImg" idx="2"/>
          </p:nvPr>
        </p:nvSpPr>
        <p:spPr bwMode="auto">
          <a:custGeom>
            <a:avLst/>
            <a:gdLst>
              <a:gd name="T0" fmla="*/ 0 w 120000"/>
              <a:gd name="T1" fmla="*/ 0 h 120000"/>
              <a:gd name="T2" fmla="*/ 174193200 w 120000"/>
              <a:gd name="T3" fmla="*/ 0 h 120000"/>
              <a:gd name="T4" fmla="*/ 174193200 w 120000"/>
              <a:gd name="T5" fmla="*/ 97983675 h 120000"/>
              <a:gd name="T6" fmla="*/ 0 w 120000"/>
              <a:gd name="T7" fmla="*/ 97983675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0962" name="Shape 30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ctr" anchorCtr="0" compatLnSpc="1">
            <a:prstTxWarp prst="textNoShape">
              <a:avLst/>
            </a:prstTxWarp>
          </a:bodyPr>
          <a:lstStyle/>
          <a:p>
            <a:endParaRPr lang="fr-FR" altLang="fr-FR" smtClean="0"/>
          </a:p>
        </p:txBody>
      </p:sp>
      <p:sp>
        <p:nvSpPr>
          <p:cNvPr id="40963" name="Shape 303"/>
          <p:cNvSpPr>
            <a:spLocks noGrp="1" noRot="1" noChangeAspect="1" noTextEdit="1"/>
          </p:cNvSpPr>
          <p:nvPr>
            <p:ph type="sldImg" idx="2"/>
          </p:nvPr>
        </p:nvSpPr>
        <p:spPr bwMode="auto">
          <a:custGeom>
            <a:avLst/>
            <a:gdLst>
              <a:gd name="T0" fmla="*/ 0 w 120000"/>
              <a:gd name="T1" fmla="*/ 0 h 120000"/>
              <a:gd name="T2" fmla="*/ 174193200 w 120000"/>
              <a:gd name="T3" fmla="*/ 0 h 120000"/>
              <a:gd name="T4" fmla="*/ 174193200 w 120000"/>
              <a:gd name="T5" fmla="*/ 97983675 h 120000"/>
              <a:gd name="T6" fmla="*/ 0 w 120000"/>
              <a:gd name="T7" fmla="*/ 97983675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1986" name="Shape 98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ctr" anchorCtr="0" compatLnSpc="1">
            <a:prstTxWarp prst="textNoShape">
              <a:avLst/>
            </a:prstTxWarp>
          </a:bodyPr>
          <a:lstStyle/>
          <a:p>
            <a:endParaRPr lang="fr-FR" altLang="fr-FR" smtClean="0"/>
          </a:p>
        </p:txBody>
      </p:sp>
      <p:sp>
        <p:nvSpPr>
          <p:cNvPr id="41987" name="Shape 984"/>
          <p:cNvSpPr>
            <a:spLocks noGrp="1" noRot="1" noChangeAspect="1" noTextEdit="1"/>
          </p:cNvSpPr>
          <p:nvPr>
            <p:ph type="sldImg" idx="2"/>
          </p:nvPr>
        </p:nvSpPr>
        <p:spPr bwMode="auto">
          <a:custGeom>
            <a:avLst/>
            <a:gdLst>
              <a:gd name="T0" fmla="*/ 0 w 120000"/>
              <a:gd name="T1" fmla="*/ 0 h 120000"/>
              <a:gd name="T2" fmla="*/ 174193200 w 120000"/>
              <a:gd name="T3" fmla="*/ 0 h 120000"/>
              <a:gd name="T4" fmla="*/ 174193200 w 120000"/>
              <a:gd name="T5" fmla="*/ 97983675 h 120000"/>
              <a:gd name="T6" fmla="*/ 0 w 120000"/>
              <a:gd name="T7" fmla="*/ 97983675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F4BCEAE-93DE-4F7C-A2A2-49D8007DFB2F}" type="slidenum">
              <a:rPr lang="en-US" smtClean="0"/>
              <a:pPr>
                <a:defRPr/>
              </a:pPr>
              <a:t>28</a:t>
            </a:fld>
            <a:endParaRPr lang="en-US"/>
          </a:p>
        </p:txBody>
      </p:sp>
    </p:spTree>
    <p:extLst>
      <p:ext uri="{BB962C8B-B14F-4D97-AF65-F5344CB8AC3E}">
        <p14:creationId xmlns:p14="http://schemas.microsoft.com/office/powerpoint/2010/main" val="744450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F4BCEAE-93DE-4F7C-A2A2-49D8007DFB2F}" type="slidenum">
              <a:rPr lang="en-US" smtClean="0"/>
              <a:pPr>
                <a:defRPr/>
              </a:pPr>
              <a:t>29</a:t>
            </a:fld>
            <a:endParaRPr lang="en-US"/>
          </a:p>
        </p:txBody>
      </p:sp>
    </p:spTree>
    <p:extLst>
      <p:ext uri="{BB962C8B-B14F-4D97-AF65-F5344CB8AC3E}">
        <p14:creationId xmlns:p14="http://schemas.microsoft.com/office/powerpoint/2010/main" val="7444502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userDrawn="1"/>
        </p:nvSpPr>
        <p:spPr>
          <a:xfrm>
            <a:off x="6875463" y="0"/>
            <a:ext cx="2268537" cy="4121150"/>
          </a:xfrm>
          <a:prstGeom prst="rect">
            <a:avLst/>
          </a:prstGeom>
          <a:solidFill>
            <a:schemeClr val="bg1"/>
          </a:solidFill>
          <a:ln w="25400" cap="flat" cmpd="sng" algn="ctr">
            <a:noFill/>
            <a:prstDash val="solid"/>
          </a:ln>
          <a:effectLst/>
        </p:spPr>
        <p:txBody>
          <a:bodyPr anchor="ctr"/>
          <a:lstStyle/>
          <a:p>
            <a:pPr algn="ctr" fontAlgn="auto">
              <a:spcBef>
                <a:spcPts val="0"/>
              </a:spcBef>
              <a:spcAft>
                <a:spcPts val="0"/>
              </a:spcAft>
              <a:defRPr/>
            </a:pPr>
            <a:endParaRPr lang="en-US" kern="0">
              <a:solidFill>
                <a:srgbClr val="FFFFFF"/>
              </a:solidFill>
              <a:latin typeface="Arial"/>
            </a:endParaRPr>
          </a:p>
        </p:txBody>
      </p:sp>
      <p:pic>
        <p:nvPicPr>
          <p:cNvPr id="5" name="Picture 17"/>
          <p:cNvPicPr>
            <a:picLocks noChangeAspect="1" noChangeArrowheads="1"/>
          </p:cNvPicPr>
          <p:nvPr userDrawn="1"/>
        </p:nvPicPr>
        <p:blipFill>
          <a:blip r:embed="rId2" cstate="print">
            <a:lum bright="-10000" contrast="10000"/>
          </a:blip>
          <a:srcRect t="6279"/>
          <a:stretch>
            <a:fillRect/>
          </a:stretch>
        </p:blipFill>
        <p:spPr bwMode="auto">
          <a:xfrm>
            <a:off x="0" y="0"/>
            <a:ext cx="6875463" cy="6858000"/>
          </a:xfrm>
          <a:prstGeom prst="rect">
            <a:avLst/>
          </a:prstGeom>
          <a:noFill/>
          <a:ln w="9525">
            <a:noFill/>
            <a:miter lim="800000"/>
            <a:headEnd/>
            <a:tailEnd/>
          </a:ln>
        </p:spPr>
      </p:pic>
      <p:sp>
        <p:nvSpPr>
          <p:cNvPr id="6" name="Rectangle 5"/>
          <p:cNvSpPr/>
          <p:nvPr userDrawn="1"/>
        </p:nvSpPr>
        <p:spPr>
          <a:xfrm>
            <a:off x="0" y="2736850"/>
            <a:ext cx="9144000" cy="4121150"/>
          </a:xfrm>
          <a:prstGeom prst="rect">
            <a:avLst/>
          </a:prstGeom>
          <a:solidFill>
            <a:srgbClr val="009EE0">
              <a:alpha val="50000"/>
            </a:srgbClr>
          </a:solidFill>
          <a:ln w="25400" cap="flat" cmpd="sng" algn="ctr">
            <a:noFill/>
            <a:prstDash val="solid"/>
          </a:ln>
          <a:effectLst/>
        </p:spPr>
        <p:txBody>
          <a:bodyPr anchor="ctr"/>
          <a:lstStyle/>
          <a:p>
            <a:pPr algn="ctr" fontAlgn="auto">
              <a:spcBef>
                <a:spcPts val="0"/>
              </a:spcBef>
              <a:spcAft>
                <a:spcPts val="0"/>
              </a:spcAft>
              <a:defRPr/>
            </a:pPr>
            <a:endParaRPr lang="en-US" kern="0">
              <a:solidFill>
                <a:srgbClr val="FFFFFF"/>
              </a:solidFill>
              <a:latin typeface="Arial"/>
            </a:endParaRPr>
          </a:p>
        </p:txBody>
      </p:sp>
      <p:sp>
        <p:nvSpPr>
          <p:cNvPr id="7" name="Rectangle 6"/>
          <p:cNvSpPr/>
          <p:nvPr userDrawn="1"/>
        </p:nvSpPr>
        <p:spPr>
          <a:xfrm>
            <a:off x="6875463" y="2736850"/>
            <a:ext cx="2268537" cy="4121150"/>
          </a:xfrm>
          <a:prstGeom prst="rect">
            <a:avLst/>
          </a:prstGeom>
          <a:solidFill>
            <a:schemeClr val="tx2"/>
          </a:solidFill>
          <a:ln w="25400" cap="flat" cmpd="sng" algn="ctr">
            <a:noFill/>
            <a:prstDash val="solid"/>
          </a:ln>
          <a:effectLst/>
        </p:spPr>
        <p:txBody>
          <a:bodyPr anchor="ctr"/>
          <a:lstStyle/>
          <a:p>
            <a:pPr algn="ctr" fontAlgn="auto">
              <a:spcBef>
                <a:spcPts val="0"/>
              </a:spcBef>
              <a:spcAft>
                <a:spcPts val="0"/>
              </a:spcAft>
              <a:defRPr/>
            </a:pPr>
            <a:endParaRPr lang="en-US" kern="0">
              <a:solidFill>
                <a:srgbClr val="FFFFFF"/>
              </a:solidFill>
              <a:latin typeface="Arial"/>
            </a:endParaRPr>
          </a:p>
        </p:txBody>
      </p:sp>
      <p:pic>
        <p:nvPicPr>
          <p:cNvPr id="8" name="Picture 18"/>
          <p:cNvPicPr>
            <a:picLocks noChangeAspect="1" noChangeArrowheads="1"/>
          </p:cNvPicPr>
          <p:nvPr userDrawn="1"/>
        </p:nvPicPr>
        <p:blipFill>
          <a:blip r:embed="rId3" cstate="print"/>
          <a:srcRect/>
          <a:stretch>
            <a:fillRect/>
          </a:stretch>
        </p:blipFill>
        <p:spPr bwMode="auto">
          <a:xfrm>
            <a:off x="7404100" y="577850"/>
            <a:ext cx="1206500" cy="1593850"/>
          </a:xfrm>
          <a:prstGeom prst="rect">
            <a:avLst/>
          </a:prstGeom>
          <a:noFill/>
          <a:ln w="9525">
            <a:noFill/>
            <a:miter lim="800000"/>
            <a:headEnd/>
            <a:tailEnd/>
          </a:ln>
        </p:spPr>
      </p:pic>
      <p:sp>
        <p:nvSpPr>
          <p:cNvPr id="2" name="Title 1"/>
          <p:cNvSpPr>
            <a:spLocks noGrp="1"/>
          </p:cNvSpPr>
          <p:nvPr>
            <p:ph type="ctrTitle"/>
          </p:nvPr>
        </p:nvSpPr>
        <p:spPr>
          <a:xfrm>
            <a:off x="745760" y="2833141"/>
            <a:ext cx="6044784" cy="1858780"/>
          </a:xfrm>
        </p:spPr>
        <p:txBody>
          <a:bodyPr>
            <a:normAutofit/>
          </a:bodyPr>
          <a:lstStyle>
            <a:lvl1pPr algn="r">
              <a:lnSpc>
                <a:spcPct val="90000"/>
              </a:lnSpc>
              <a:defRPr lang="en-US" sz="4000" b="1" dirty="0">
                <a:solidFill>
                  <a:schemeClr val="bg1"/>
                </a:solidFill>
                <a:latin typeface="+mj-lt"/>
                <a:ea typeface="+mj-ea"/>
                <a:cs typeface="+mj-cs"/>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64498" y="4536375"/>
            <a:ext cx="6026046" cy="1354760"/>
          </a:xfrm>
        </p:spPr>
        <p:txBody>
          <a:bodyPr>
            <a:normAutofit/>
          </a:bodyPr>
          <a:lstStyle>
            <a:lvl1pPr marL="0" indent="0" algn="r">
              <a:lnSpc>
                <a:spcPct val="90000"/>
              </a:lnSpc>
              <a:buNone/>
              <a:defRPr lang="en-US" sz="2600" dirty="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Date Placeholder 3"/>
          <p:cNvSpPr>
            <a:spLocks noGrp="1"/>
          </p:cNvSpPr>
          <p:nvPr>
            <p:ph type="dt" sz="half" idx="10"/>
          </p:nvPr>
        </p:nvSpPr>
        <p:spPr>
          <a:xfrm>
            <a:off x="187325" y="6356350"/>
            <a:ext cx="2133600" cy="365125"/>
          </a:xfrm>
        </p:spPr>
        <p:txBody>
          <a:bodyPr/>
          <a:lstStyle>
            <a:lvl1pPr>
              <a:defRPr sz="1000">
                <a:solidFill>
                  <a:schemeClr val="bg1"/>
                </a:solidFill>
              </a:defRPr>
            </a:lvl1pPr>
          </a:lstStyle>
          <a:p>
            <a:pPr>
              <a:defRPr/>
            </a:pPr>
            <a:fld id="{BA38761E-BB7C-4C8D-9E22-4B4E400DDA0E}" type="datetime1">
              <a:rPr lang="fr-FR"/>
              <a:pPr>
                <a:defRPr/>
              </a:pPr>
              <a:t>05/01/2016</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B8C663D1-5E43-4E07-993F-065F76DD46DE}" type="datetime1">
              <a:rPr lang="fr-FR"/>
              <a:pPr>
                <a:defRPr/>
              </a:pPr>
              <a:t>05/01/2016</a:t>
            </a:fld>
            <a:endParaRPr/>
          </a:p>
        </p:txBody>
      </p:sp>
      <p:sp>
        <p:nvSpPr>
          <p:cNvPr id="6" name="Footer Placeholder 5"/>
          <p:cNvSpPr>
            <a:spLocks noGrp="1"/>
          </p:cNvSpPr>
          <p:nvPr>
            <p:ph type="ftr" sz="quarter" idx="11"/>
          </p:nvPr>
        </p:nvSpPr>
        <p:spPr/>
        <p:txBody>
          <a:bodyPr/>
          <a:lstStyle>
            <a:lvl1pPr>
              <a:defRPr/>
            </a:lvl1pPr>
          </a:lstStyle>
          <a:p>
            <a:pPr>
              <a:defRPr/>
            </a:pPr>
            <a:r>
              <a:rPr lang="en-US" dirty="0" smtClean="0"/>
              <a:t>COLMAR – Training Material</a:t>
            </a:r>
            <a:endParaRPr lang="en-US" dirty="0"/>
          </a:p>
        </p:txBody>
      </p:sp>
      <p:sp>
        <p:nvSpPr>
          <p:cNvPr id="7" name="Slide Number Placeholder 6"/>
          <p:cNvSpPr>
            <a:spLocks noGrp="1"/>
          </p:cNvSpPr>
          <p:nvPr>
            <p:ph type="sldNum" sz="quarter" idx="12"/>
          </p:nvPr>
        </p:nvSpPr>
        <p:spPr/>
        <p:txBody>
          <a:bodyPr/>
          <a:lstStyle>
            <a:lvl1pPr>
              <a:defRPr/>
            </a:lvl1pPr>
          </a:lstStyle>
          <a:p>
            <a:pPr>
              <a:defRPr/>
            </a:pPr>
            <a:fld id="{FF051090-B055-4CDD-A3D2-C5910D8CF415}" type="slidenum">
              <a:rPr/>
              <a:pPr>
                <a:defRPr/>
              </a:pPr>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5B77CB48-B7A1-4341-BA09-87BCCE00F775}" type="datetime1">
              <a:rPr lang="fr-FR"/>
              <a:pPr>
                <a:defRPr/>
              </a:pPr>
              <a:t>05/01/2016</a:t>
            </a:fld>
            <a:endParaRPr/>
          </a:p>
        </p:txBody>
      </p:sp>
      <p:sp>
        <p:nvSpPr>
          <p:cNvPr id="6" name="Footer Placeholder 5"/>
          <p:cNvSpPr>
            <a:spLocks noGrp="1"/>
          </p:cNvSpPr>
          <p:nvPr>
            <p:ph type="ftr" sz="quarter" idx="11"/>
          </p:nvPr>
        </p:nvSpPr>
        <p:spPr/>
        <p:txBody>
          <a:bodyPr/>
          <a:lstStyle>
            <a:lvl1pPr>
              <a:defRPr/>
            </a:lvl1pPr>
          </a:lstStyle>
          <a:p>
            <a:pPr>
              <a:defRPr/>
            </a:pPr>
            <a:r>
              <a:rPr lang="en-US" dirty="0" smtClean="0"/>
              <a:t>COLMAR – Training Material</a:t>
            </a:r>
            <a:endParaRPr lang="en-US" dirty="0"/>
          </a:p>
        </p:txBody>
      </p:sp>
      <p:sp>
        <p:nvSpPr>
          <p:cNvPr id="7" name="Slide Number Placeholder 6"/>
          <p:cNvSpPr>
            <a:spLocks noGrp="1"/>
          </p:cNvSpPr>
          <p:nvPr>
            <p:ph type="sldNum" sz="quarter" idx="12"/>
          </p:nvPr>
        </p:nvSpPr>
        <p:spPr/>
        <p:txBody>
          <a:bodyPr/>
          <a:lstStyle>
            <a:lvl1pPr>
              <a:defRPr/>
            </a:lvl1pPr>
          </a:lstStyle>
          <a:p>
            <a:pPr>
              <a:defRPr/>
            </a:pPr>
            <a:fld id="{911384BE-9AE9-478D-AACB-0FE061A2B0A6}" type="slidenum">
              <a:rPr/>
              <a:pPr>
                <a:defRPr/>
              </a:pPr>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7FB064D-4B73-4092-8105-875C9A1DCF12}" type="datetime1">
              <a:rPr lang="fr-FR"/>
              <a:pPr>
                <a:defRPr/>
              </a:pPr>
              <a:t>05/01/2016</a:t>
            </a:fld>
            <a:endParaRPr/>
          </a:p>
        </p:txBody>
      </p:sp>
      <p:sp>
        <p:nvSpPr>
          <p:cNvPr id="5" name="Footer Placeholder 4"/>
          <p:cNvSpPr>
            <a:spLocks noGrp="1"/>
          </p:cNvSpPr>
          <p:nvPr>
            <p:ph type="ftr" sz="quarter" idx="11"/>
          </p:nvPr>
        </p:nvSpPr>
        <p:spPr/>
        <p:txBody>
          <a:bodyPr/>
          <a:lstStyle>
            <a:lvl1pPr>
              <a:defRPr/>
            </a:lvl1p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9BD727C-7EF0-43A2-BCEB-E5EE5FF11EDE}" type="slidenum">
              <a:rPr/>
              <a:pPr>
                <a:defRPr/>
              </a:pPr>
              <a:t>‹N°›</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72BAD3E-6A64-41F0-A8C6-0944C9C591F0}" type="datetime1">
              <a:rPr lang="fr-FR"/>
              <a:pPr>
                <a:defRPr/>
              </a:pPr>
              <a:t>05/01/2016</a:t>
            </a:fld>
            <a:endParaRPr/>
          </a:p>
        </p:txBody>
      </p:sp>
      <p:sp>
        <p:nvSpPr>
          <p:cNvPr id="5" name="Footer Placeholder 4"/>
          <p:cNvSpPr>
            <a:spLocks noGrp="1"/>
          </p:cNvSpPr>
          <p:nvPr>
            <p:ph type="ftr" sz="quarter" idx="11"/>
          </p:nvPr>
        </p:nvSpPr>
        <p:spPr/>
        <p:txBody>
          <a:bodyPr/>
          <a:lstStyle>
            <a:lvl1pPr>
              <a:defRPr/>
            </a:lvl1p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AFC5BD4-DC8D-44F9-9780-A8803EF2D480}" type="slidenum">
              <a:rPr/>
              <a:pPr>
                <a:defRPr/>
              </a:pPr>
              <a:t>‹N°›</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sp>
        <p:nvSpPr>
          <p:cNvPr id="2" name="Rectangle 1"/>
          <p:cNvSpPr/>
          <p:nvPr userDrawn="1"/>
        </p:nvSpPr>
        <p:spPr>
          <a:xfrm>
            <a:off x="0" y="1887538"/>
            <a:ext cx="9144000" cy="4970462"/>
          </a:xfrm>
          <a:prstGeom prst="rect">
            <a:avLst/>
          </a:prstGeom>
          <a:solidFill>
            <a:srgbClr val="BDC7C8">
              <a:alpha val="23137"/>
            </a:srgbClr>
          </a:solidFill>
          <a:ln w="25400" cap="flat" cmpd="sng" algn="ctr">
            <a:noFill/>
            <a:prstDash val="solid"/>
          </a:ln>
          <a:effectLst/>
        </p:spPr>
        <p:txBody>
          <a:bodyPr anchor="ctr"/>
          <a:lstStyle/>
          <a:p>
            <a:pPr algn="ctr" fontAlgn="auto">
              <a:spcBef>
                <a:spcPts val="0"/>
              </a:spcBef>
              <a:spcAft>
                <a:spcPts val="0"/>
              </a:spcAft>
              <a:defRPr/>
            </a:pPr>
            <a:endParaRPr lang="en-US" kern="0">
              <a:solidFill>
                <a:srgbClr val="FFFFFF"/>
              </a:solidFill>
              <a:latin typeface="Arial"/>
            </a:endParaRPr>
          </a:p>
        </p:txBody>
      </p:sp>
      <p:sp>
        <p:nvSpPr>
          <p:cNvPr id="3" name="Rectangle 2"/>
          <p:cNvSpPr/>
          <p:nvPr userDrawn="1"/>
        </p:nvSpPr>
        <p:spPr>
          <a:xfrm>
            <a:off x="8813800" y="0"/>
            <a:ext cx="330200" cy="6858000"/>
          </a:xfrm>
          <a:prstGeom prst="rect">
            <a:avLst/>
          </a:prstGeom>
          <a:solidFill>
            <a:srgbClr val="009EE0"/>
          </a:solidFill>
          <a:ln w="25400" cap="flat" cmpd="sng" algn="ctr">
            <a:noFill/>
            <a:prstDash val="solid"/>
          </a:ln>
          <a:effectLst/>
        </p:spPr>
        <p:txBody>
          <a:bodyPr anchor="ctr"/>
          <a:lstStyle/>
          <a:p>
            <a:pPr algn="ctr" fontAlgn="auto">
              <a:spcBef>
                <a:spcPts val="0"/>
              </a:spcBef>
              <a:spcAft>
                <a:spcPts val="0"/>
              </a:spcAft>
              <a:defRPr/>
            </a:pPr>
            <a:endParaRPr lang="en-US" kern="0">
              <a:solidFill>
                <a:srgbClr val="FFFFFF"/>
              </a:solidFill>
              <a:latin typeface="Arial"/>
            </a:endParaRPr>
          </a:p>
        </p:txBody>
      </p:sp>
      <p:pic>
        <p:nvPicPr>
          <p:cNvPr id="4" name="Picture 18"/>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6596063" y="4333875"/>
            <a:ext cx="1479550" cy="1955800"/>
          </a:xfrm>
          <a:prstGeom prst="rect">
            <a:avLst/>
          </a:prstGeom>
          <a:noFill/>
          <a:ln w="9525">
            <a:noFill/>
            <a:miter lim="800000"/>
            <a:headEnd/>
            <a:tailEnd/>
          </a:ln>
        </p:spPr>
      </p:pic>
      <p:sp>
        <p:nvSpPr>
          <p:cNvPr id="5" name="Rectangle 14"/>
          <p:cNvSpPr txBox="1">
            <a:spLocks noChangeArrowheads="1"/>
          </p:cNvSpPr>
          <p:nvPr userDrawn="1"/>
        </p:nvSpPr>
        <p:spPr bwMode="auto">
          <a:xfrm>
            <a:off x="441325" y="5805488"/>
            <a:ext cx="2386013" cy="604837"/>
          </a:xfrm>
          <a:prstGeom prst="rect">
            <a:avLst/>
          </a:prstGeom>
          <a:noFill/>
          <a:ln w="9525">
            <a:noFill/>
            <a:miter lim="800000"/>
            <a:headEnd/>
            <a:tailEnd/>
          </a:ln>
          <a:effectLst/>
        </p:spPr>
        <p:txBody>
          <a:bodyPr/>
          <a:lstStyle>
            <a:lvl1pPr>
              <a:defRPr sz="2000"/>
            </a:lvl1pPr>
          </a:lstStyle>
          <a:p>
            <a:pPr fontAlgn="auto">
              <a:lnSpc>
                <a:spcPct val="95000"/>
              </a:lnSpc>
              <a:spcAft>
                <a:spcPts val="0"/>
              </a:spcAft>
              <a:defRPr/>
            </a:pPr>
            <a:r>
              <a:rPr lang="fr-FR" b="1" dirty="0" smtClean="0">
                <a:solidFill>
                  <a:srgbClr val="009EE0"/>
                </a:solidFill>
                <a:latin typeface="+mj-lt"/>
                <a:ea typeface="+mj-ea"/>
                <a:cs typeface="+mj-cs"/>
              </a:rPr>
              <a:t>www.solvay.com</a:t>
            </a:r>
          </a:p>
        </p:txBody>
      </p:sp>
      <p:sp>
        <p:nvSpPr>
          <p:cNvPr id="6" name="Rectangle 5"/>
          <p:cNvSpPr/>
          <p:nvPr userDrawn="1"/>
        </p:nvSpPr>
        <p:spPr>
          <a:xfrm>
            <a:off x="8813800" y="1885950"/>
            <a:ext cx="330200" cy="4972050"/>
          </a:xfrm>
          <a:prstGeom prst="rect">
            <a:avLst/>
          </a:prstGeom>
          <a:solidFill>
            <a:srgbClr val="0096D2"/>
          </a:solidFill>
          <a:ln w="25400" cap="flat" cmpd="sng" algn="ctr">
            <a:noFill/>
            <a:prstDash val="solid"/>
          </a:ln>
          <a:effectLst/>
        </p:spPr>
        <p:txBody>
          <a:bodyPr anchor="ctr"/>
          <a:lstStyle/>
          <a:p>
            <a:pPr algn="ctr" fontAlgn="auto">
              <a:spcBef>
                <a:spcPts val="0"/>
              </a:spcBef>
              <a:spcAft>
                <a:spcPts val="0"/>
              </a:spcAft>
              <a:defRPr/>
            </a:pPr>
            <a:endParaRPr lang="en-US" kern="0">
              <a:solidFill>
                <a:srgbClr val="FFFFFF"/>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rgbClr val="000000"/>
                </a:solidFill>
              </a:defRPr>
            </a:lvl1pPr>
          </a:lstStyle>
          <a:p>
            <a:pPr>
              <a:defRPr/>
            </a:pPr>
            <a:fld id="{72D6AB5D-754A-4E48-A734-27C887DD82DB}" type="datetime1">
              <a:rPr lang="fr-FR"/>
              <a:pPr>
                <a:defRPr/>
              </a:pPr>
              <a:t>05/01/2016</a:t>
            </a:fld>
            <a:endParaRPr/>
          </a:p>
        </p:txBody>
      </p:sp>
      <p:sp>
        <p:nvSpPr>
          <p:cNvPr id="5" name="Footer Placeholder 4"/>
          <p:cNvSpPr>
            <a:spLocks noGrp="1"/>
          </p:cNvSpPr>
          <p:nvPr>
            <p:ph type="ftr" sz="quarter" idx="11"/>
          </p:nvPr>
        </p:nvSpPr>
        <p:spPr/>
        <p:txBody>
          <a:bodyPr/>
          <a:lstStyle>
            <a:lvl1pPr>
              <a:defRPr>
                <a:solidFill>
                  <a:srgbClr val="000000"/>
                </a:solidFill>
              </a:defRPr>
            </a:lvl1pPr>
          </a:lstStyle>
          <a:p>
            <a:pPr>
              <a:defRPr/>
            </a:pPr>
            <a:r>
              <a:rPr lang="en-US" dirty="0" smtClean="0"/>
              <a:t>COLMAR - Training Material</a:t>
            </a:r>
            <a:endParaRPr dirty="0"/>
          </a:p>
        </p:txBody>
      </p:sp>
      <p:sp>
        <p:nvSpPr>
          <p:cNvPr id="6" name="Slide Number Placeholder 5"/>
          <p:cNvSpPr>
            <a:spLocks noGrp="1"/>
          </p:cNvSpPr>
          <p:nvPr>
            <p:ph type="sldNum" sz="quarter" idx="12"/>
          </p:nvPr>
        </p:nvSpPr>
        <p:spPr/>
        <p:txBody>
          <a:bodyPr/>
          <a:lstStyle>
            <a:lvl1pPr>
              <a:defRPr>
                <a:solidFill>
                  <a:srgbClr val="000000"/>
                </a:solidFill>
              </a:defRPr>
            </a:lvl1pPr>
          </a:lstStyle>
          <a:p>
            <a:pPr>
              <a:defRPr/>
            </a:pPr>
            <a:fld id="{943A3464-CC20-40F2-A1A5-C57919E4AA72}" type="slidenum">
              <a:rPr/>
              <a:pPr>
                <a:defRPr/>
              </a:pP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 Subtitle">
    <p:spTree>
      <p:nvGrpSpPr>
        <p:cNvPr id="1" name=""/>
        <p:cNvGrpSpPr/>
        <p:nvPr/>
      </p:nvGrpSpPr>
      <p:grpSpPr>
        <a:xfrm>
          <a:off x="0" y="0"/>
          <a:ext cx="0" cy="0"/>
          <a:chOff x="0" y="0"/>
          <a:chExt cx="0" cy="0"/>
        </a:xfrm>
      </p:grpSpPr>
      <p:sp>
        <p:nvSpPr>
          <p:cNvPr id="2" name="Title 1"/>
          <p:cNvSpPr>
            <a:spLocks noGrp="1"/>
          </p:cNvSpPr>
          <p:nvPr>
            <p:ph type="title"/>
          </p:nvPr>
        </p:nvSpPr>
        <p:spPr>
          <a:xfrm>
            <a:off x="187378" y="149900"/>
            <a:ext cx="8229600" cy="1073258"/>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ext Placeholder 7"/>
          <p:cNvSpPr>
            <a:spLocks noGrp="1"/>
          </p:cNvSpPr>
          <p:nvPr>
            <p:ph type="body" sz="quarter" idx="13"/>
          </p:nvPr>
        </p:nvSpPr>
        <p:spPr>
          <a:xfrm>
            <a:off x="187378" y="1175946"/>
            <a:ext cx="8229600" cy="392113"/>
          </a:xfrm>
        </p:spPr>
        <p:txBody>
          <a:bodyPr/>
          <a:lstStyle>
            <a:lvl1pPr>
              <a:buNone/>
              <a:defRPr sz="2000" b="1">
                <a:solidFill>
                  <a:schemeClr val="bg1">
                    <a:lumMod val="50000"/>
                  </a:schemeClr>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5" name="Date Placeholder 3"/>
          <p:cNvSpPr>
            <a:spLocks noGrp="1"/>
          </p:cNvSpPr>
          <p:nvPr>
            <p:ph type="dt" sz="half" idx="14"/>
          </p:nvPr>
        </p:nvSpPr>
        <p:spPr/>
        <p:txBody>
          <a:bodyPr/>
          <a:lstStyle>
            <a:lvl1pPr>
              <a:defRPr>
                <a:solidFill>
                  <a:srgbClr val="000000"/>
                </a:solidFill>
              </a:defRPr>
            </a:lvl1pPr>
          </a:lstStyle>
          <a:p>
            <a:pPr>
              <a:defRPr/>
            </a:pPr>
            <a:fld id="{AAB6324E-232B-409D-8CD1-F8705C545D92}" type="datetime1">
              <a:rPr lang="fr-FR"/>
              <a:pPr>
                <a:defRPr/>
              </a:pPr>
              <a:t>05/01/2016</a:t>
            </a:fld>
            <a:endParaRPr/>
          </a:p>
        </p:txBody>
      </p:sp>
      <p:sp>
        <p:nvSpPr>
          <p:cNvPr id="6" name="Footer Placeholder 4"/>
          <p:cNvSpPr>
            <a:spLocks noGrp="1"/>
          </p:cNvSpPr>
          <p:nvPr>
            <p:ph type="ftr" sz="quarter" idx="15"/>
          </p:nvPr>
        </p:nvSpPr>
        <p:spPr/>
        <p:txBody>
          <a:bodyPr/>
          <a:lstStyle>
            <a:lvl1pPr>
              <a:defRPr>
                <a:solidFill>
                  <a:srgbClr val="000000"/>
                </a:solidFill>
              </a:defRPr>
            </a:lvl1pPr>
          </a:lstStyle>
          <a:p>
            <a:pPr>
              <a:defRPr/>
            </a:pPr>
            <a:r>
              <a:rPr lang="en-US" dirty="0" smtClean="0"/>
              <a:t>COLMAR - Training Material</a:t>
            </a:r>
            <a:endParaRPr dirty="0"/>
          </a:p>
        </p:txBody>
      </p:sp>
      <p:sp>
        <p:nvSpPr>
          <p:cNvPr id="7" name="Slide Number Placeholder 5"/>
          <p:cNvSpPr>
            <a:spLocks noGrp="1"/>
          </p:cNvSpPr>
          <p:nvPr>
            <p:ph type="sldNum" sz="quarter" idx="16"/>
          </p:nvPr>
        </p:nvSpPr>
        <p:spPr/>
        <p:txBody>
          <a:bodyPr/>
          <a:lstStyle>
            <a:lvl1pPr>
              <a:defRPr>
                <a:solidFill>
                  <a:srgbClr val="000000"/>
                </a:solidFill>
              </a:defRPr>
            </a:lvl1pPr>
          </a:lstStyle>
          <a:p>
            <a:pPr>
              <a:defRPr/>
            </a:pPr>
            <a:fld id="{34F1653E-7157-45F8-B0BD-FB336AD5C3FE}" type="slidenum">
              <a:rPr/>
              <a:pPr>
                <a:defRPr/>
              </a:pP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 Subtitle">
    <p:spTree>
      <p:nvGrpSpPr>
        <p:cNvPr id="1" name=""/>
        <p:cNvGrpSpPr/>
        <p:nvPr/>
      </p:nvGrpSpPr>
      <p:grpSpPr>
        <a:xfrm>
          <a:off x="0" y="0"/>
          <a:ext cx="0" cy="0"/>
          <a:chOff x="0" y="0"/>
          <a:chExt cx="0" cy="0"/>
        </a:xfrm>
      </p:grpSpPr>
      <p:sp>
        <p:nvSpPr>
          <p:cNvPr id="2" name="Title 1"/>
          <p:cNvSpPr>
            <a:spLocks noGrp="1"/>
          </p:cNvSpPr>
          <p:nvPr>
            <p:ph type="title"/>
          </p:nvPr>
        </p:nvSpPr>
        <p:spPr>
          <a:xfrm>
            <a:off x="187378" y="149900"/>
            <a:ext cx="8229600" cy="1073258"/>
          </a:xfrm>
        </p:spPr>
        <p:txBody>
          <a:bodyPr/>
          <a:lstStyle/>
          <a:p>
            <a:r>
              <a:rPr lang="en-US" dirty="0" smtClean="0"/>
              <a:t>Click to edit Master title style</a:t>
            </a:r>
            <a:endParaRPr lang="en-US" dirty="0"/>
          </a:p>
        </p:txBody>
      </p:sp>
      <p:sp>
        <p:nvSpPr>
          <p:cNvPr id="8" name="Text Placeholder 7"/>
          <p:cNvSpPr>
            <a:spLocks noGrp="1"/>
          </p:cNvSpPr>
          <p:nvPr>
            <p:ph type="body" sz="quarter" idx="13"/>
          </p:nvPr>
        </p:nvSpPr>
        <p:spPr>
          <a:xfrm>
            <a:off x="187378" y="1175946"/>
            <a:ext cx="8229600" cy="392113"/>
          </a:xfrm>
        </p:spPr>
        <p:txBody>
          <a:bodyPr/>
          <a:lstStyle>
            <a:lvl1pPr>
              <a:buNone/>
              <a:defRPr sz="2000" b="1">
                <a:solidFill>
                  <a:schemeClr val="bg1">
                    <a:lumMod val="50000"/>
                  </a:schemeClr>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4" name="Date Placeholder 3"/>
          <p:cNvSpPr>
            <a:spLocks noGrp="1"/>
          </p:cNvSpPr>
          <p:nvPr>
            <p:ph type="dt" sz="half" idx="14"/>
          </p:nvPr>
        </p:nvSpPr>
        <p:spPr/>
        <p:txBody>
          <a:bodyPr/>
          <a:lstStyle>
            <a:lvl1pPr>
              <a:defRPr>
                <a:solidFill>
                  <a:srgbClr val="000000"/>
                </a:solidFill>
              </a:defRPr>
            </a:lvl1pPr>
          </a:lstStyle>
          <a:p>
            <a:pPr>
              <a:defRPr/>
            </a:pPr>
            <a:fld id="{3CA02FB3-93F4-4090-B3A2-42F547AB74BF}" type="datetime1">
              <a:rPr lang="fr-FR"/>
              <a:pPr>
                <a:defRPr/>
              </a:pPr>
              <a:t>05/01/2016</a:t>
            </a:fld>
            <a:endParaRPr/>
          </a:p>
        </p:txBody>
      </p:sp>
      <p:sp>
        <p:nvSpPr>
          <p:cNvPr id="5" name="Footer Placeholder 4"/>
          <p:cNvSpPr>
            <a:spLocks noGrp="1"/>
          </p:cNvSpPr>
          <p:nvPr>
            <p:ph type="ftr" sz="quarter" idx="15"/>
          </p:nvPr>
        </p:nvSpPr>
        <p:spPr/>
        <p:txBody>
          <a:bodyPr/>
          <a:lstStyle>
            <a:lvl1pPr>
              <a:defRPr>
                <a:solidFill>
                  <a:srgbClr val="000000"/>
                </a:solidFill>
              </a:defRPr>
            </a:lvl1pPr>
          </a:lstStyle>
          <a:p>
            <a:pPr>
              <a:defRPr/>
            </a:pPr>
            <a:r>
              <a:rPr lang="en-US" dirty="0" smtClean="0"/>
              <a:t>COLMAR - Training Material</a:t>
            </a:r>
            <a:endParaRPr dirty="0"/>
          </a:p>
        </p:txBody>
      </p:sp>
      <p:sp>
        <p:nvSpPr>
          <p:cNvPr id="6" name="Slide Number Placeholder 5"/>
          <p:cNvSpPr>
            <a:spLocks noGrp="1"/>
          </p:cNvSpPr>
          <p:nvPr>
            <p:ph type="sldNum" sz="quarter" idx="16"/>
          </p:nvPr>
        </p:nvSpPr>
        <p:spPr/>
        <p:txBody>
          <a:bodyPr/>
          <a:lstStyle>
            <a:lvl1pPr>
              <a:defRPr>
                <a:solidFill>
                  <a:srgbClr val="000000"/>
                </a:solidFill>
              </a:defRPr>
            </a:lvl1pPr>
          </a:lstStyle>
          <a:p>
            <a:pPr>
              <a:defRPr/>
            </a:pPr>
            <a:fld id="{F8E4BAD5-4811-4656-A388-697DA5F4944B}" type="slidenum">
              <a:rPr/>
              <a:pPr>
                <a:defRPr/>
              </a:pP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lum bright="-10000" contrast="10000"/>
          </a:blip>
          <a:srcRect t="6279"/>
          <a:stretch>
            <a:fillRect/>
          </a:stretch>
        </p:blipFill>
        <p:spPr bwMode="auto">
          <a:xfrm>
            <a:off x="0" y="0"/>
            <a:ext cx="6875463" cy="6858000"/>
          </a:xfrm>
          <a:prstGeom prst="rect">
            <a:avLst/>
          </a:prstGeom>
          <a:noFill/>
          <a:ln w="9525">
            <a:noFill/>
            <a:miter lim="800000"/>
            <a:headEnd/>
            <a:tailEnd/>
          </a:ln>
        </p:spPr>
      </p:pic>
      <p:sp>
        <p:nvSpPr>
          <p:cNvPr id="5" name="Rectangle 4"/>
          <p:cNvSpPr/>
          <p:nvPr userDrawn="1"/>
        </p:nvSpPr>
        <p:spPr>
          <a:xfrm>
            <a:off x="0" y="0"/>
            <a:ext cx="6888163" cy="6858000"/>
          </a:xfrm>
          <a:prstGeom prst="rect">
            <a:avLst/>
          </a:prstGeom>
          <a:solidFill>
            <a:srgbClr val="009EE0">
              <a:alpha val="50000"/>
            </a:srgbClr>
          </a:solidFill>
          <a:ln w="25400" cap="flat" cmpd="sng" algn="ctr">
            <a:noFill/>
            <a:prstDash val="solid"/>
          </a:ln>
          <a:effectLst/>
        </p:spPr>
        <p:txBody>
          <a:bodyPr anchor="ctr"/>
          <a:lstStyle/>
          <a:p>
            <a:pPr algn="ctr" fontAlgn="auto">
              <a:spcBef>
                <a:spcPts val="0"/>
              </a:spcBef>
              <a:spcAft>
                <a:spcPts val="0"/>
              </a:spcAft>
              <a:defRPr/>
            </a:pPr>
            <a:endParaRPr lang="en-US" kern="0">
              <a:solidFill>
                <a:srgbClr val="FFFFFF"/>
              </a:solidFill>
              <a:latin typeface="Arial"/>
            </a:endParaRPr>
          </a:p>
        </p:txBody>
      </p:sp>
      <p:sp>
        <p:nvSpPr>
          <p:cNvPr id="6" name="Rectangle 5"/>
          <p:cNvSpPr/>
          <p:nvPr userDrawn="1"/>
        </p:nvSpPr>
        <p:spPr>
          <a:xfrm>
            <a:off x="0" y="6116638"/>
            <a:ext cx="9144000" cy="741362"/>
          </a:xfrm>
          <a:prstGeom prst="rect">
            <a:avLst/>
          </a:prstGeom>
          <a:solidFill>
            <a:srgbClr val="BDC7C8">
              <a:alpha val="23137"/>
            </a:srgbClr>
          </a:solidFill>
          <a:ln w="25400" cap="flat" cmpd="sng" algn="ctr">
            <a:noFill/>
            <a:prstDash val="solid"/>
          </a:ln>
          <a:effectLst/>
        </p:spPr>
        <p:txBody>
          <a:bodyPr anchor="ctr"/>
          <a:lstStyle/>
          <a:p>
            <a:pPr algn="ctr" fontAlgn="auto">
              <a:spcBef>
                <a:spcPts val="0"/>
              </a:spcBef>
              <a:spcAft>
                <a:spcPts val="0"/>
              </a:spcAft>
              <a:defRPr/>
            </a:pPr>
            <a:endParaRPr lang="en-US" kern="0">
              <a:solidFill>
                <a:srgbClr val="FFFFFF"/>
              </a:solidFill>
              <a:latin typeface="Arial"/>
            </a:endParaRPr>
          </a:p>
        </p:txBody>
      </p:sp>
      <p:sp>
        <p:nvSpPr>
          <p:cNvPr id="7" name="Rectangle 6"/>
          <p:cNvSpPr/>
          <p:nvPr userDrawn="1"/>
        </p:nvSpPr>
        <p:spPr>
          <a:xfrm>
            <a:off x="6875463" y="0"/>
            <a:ext cx="2268537" cy="6858000"/>
          </a:xfrm>
          <a:prstGeom prst="rect">
            <a:avLst/>
          </a:prstGeom>
          <a:solidFill>
            <a:schemeClr val="bg1"/>
          </a:solidFill>
          <a:ln w="25400" cap="flat" cmpd="sng" algn="ctr">
            <a:noFill/>
            <a:prstDash val="solid"/>
          </a:ln>
          <a:effectLst/>
        </p:spPr>
        <p:txBody>
          <a:bodyPr anchor="ctr"/>
          <a:lstStyle/>
          <a:p>
            <a:pPr algn="ctr" fontAlgn="auto">
              <a:spcBef>
                <a:spcPts val="0"/>
              </a:spcBef>
              <a:spcAft>
                <a:spcPts val="0"/>
              </a:spcAft>
              <a:defRPr/>
            </a:pPr>
            <a:endParaRPr lang="en-US" kern="0">
              <a:solidFill>
                <a:srgbClr val="FFFFFF"/>
              </a:solidFill>
              <a:latin typeface="Arial"/>
            </a:endParaRPr>
          </a:p>
        </p:txBody>
      </p:sp>
      <p:pic>
        <p:nvPicPr>
          <p:cNvPr id="8" name="Picture 18"/>
          <p:cNvPicPr>
            <a:picLocks noChangeAspect="1" noChangeArrowheads="1"/>
          </p:cNvPicPr>
          <p:nvPr userDrawn="1"/>
        </p:nvPicPr>
        <p:blipFill>
          <a:blip r:embed="rId3" cstate="print"/>
          <a:srcRect/>
          <a:stretch>
            <a:fillRect/>
          </a:stretch>
        </p:blipFill>
        <p:spPr bwMode="auto">
          <a:xfrm>
            <a:off x="7404100" y="577850"/>
            <a:ext cx="1206500" cy="1593850"/>
          </a:xfrm>
          <a:prstGeom prst="rect">
            <a:avLst/>
          </a:prstGeom>
          <a:noFill/>
          <a:ln w="9525">
            <a:noFill/>
            <a:miter lim="800000"/>
            <a:headEnd/>
            <a:tailEnd/>
          </a:ln>
        </p:spPr>
      </p:pic>
      <p:sp>
        <p:nvSpPr>
          <p:cNvPr id="9" name="Line 9"/>
          <p:cNvSpPr>
            <a:spLocks noChangeShapeType="1"/>
          </p:cNvSpPr>
          <p:nvPr userDrawn="1"/>
        </p:nvSpPr>
        <p:spPr bwMode="auto">
          <a:xfrm>
            <a:off x="827088" y="6237288"/>
            <a:ext cx="0" cy="431800"/>
          </a:xfrm>
          <a:prstGeom prst="line">
            <a:avLst/>
          </a:prstGeom>
          <a:noFill/>
          <a:ln w="9525">
            <a:solidFill>
              <a:schemeClr val="bg1"/>
            </a:solidFill>
            <a:round/>
            <a:headEnd/>
            <a:tailEn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449181" y="725548"/>
            <a:ext cx="6343505" cy="628238"/>
          </a:xfrm>
        </p:spPr>
        <p:txBody>
          <a:bodyPr>
            <a:normAutofit/>
          </a:bodyPr>
          <a:lstStyle>
            <a:lvl1pPr marL="514350" indent="-514350" algn="l">
              <a:spcBef>
                <a:spcPts val="1800"/>
              </a:spcBef>
              <a:buFont typeface="+mj-lt"/>
              <a:buNone/>
              <a:defRPr sz="2800" b="1" cap="none">
                <a:solidFill>
                  <a:schemeClr val="bg1"/>
                </a:solidFill>
              </a:defRPr>
            </a:lvl1pPr>
          </a:lstStyle>
          <a:p>
            <a:r>
              <a:rPr lang="en-US" smtClean="0"/>
              <a:t>Click to edit Master title style</a:t>
            </a:r>
            <a:endParaRPr lang="en-US" dirty="0"/>
          </a:p>
        </p:txBody>
      </p:sp>
      <p:sp>
        <p:nvSpPr>
          <p:cNvPr id="17" name="Text Placeholder 16"/>
          <p:cNvSpPr>
            <a:spLocks noGrp="1"/>
          </p:cNvSpPr>
          <p:nvPr>
            <p:ph type="body" sz="quarter" idx="13"/>
          </p:nvPr>
        </p:nvSpPr>
        <p:spPr>
          <a:xfrm>
            <a:off x="451035" y="1626507"/>
            <a:ext cx="6353525" cy="4168651"/>
          </a:xfrm>
        </p:spPr>
        <p:txBody>
          <a:bodyPr>
            <a:noAutofit/>
          </a:bodyPr>
          <a:lstStyle>
            <a:lvl1pPr marL="457200" indent="-457200">
              <a:buClr>
                <a:schemeClr val="bg1"/>
              </a:buClr>
              <a:buFont typeface="+mj-lt"/>
              <a:buAutoNum type="arabicPeriod"/>
              <a:defRPr sz="2400" b="1">
                <a:solidFill>
                  <a:schemeClr val="bg1"/>
                </a:solidFill>
              </a:defRPr>
            </a:lvl1pPr>
            <a:lvl2pPr marL="452438" indent="-3175">
              <a:buClr>
                <a:schemeClr val="bg1"/>
              </a:buClr>
              <a:buFont typeface="+mj-lt"/>
              <a:buNone/>
              <a:defRPr sz="2400" b="1">
                <a:solidFill>
                  <a:schemeClr val="bg1"/>
                </a:solidFill>
              </a:defRPr>
            </a:lvl2pPr>
            <a:lvl3pPr marL="452438" indent="-3175">
              <a:buClr>
                <a:schemeClr val="bg1"/>
              </a:buClr>
              <a:buFont typeface="+mj-lt"/>
              <a:buNone/>
              <a:defRPr sz="2000" b="1">
                <a:solidFill>
                  <a:schemeClr val="bg1"/>
                </a:solidFill>
              </a:defRPr>
            </a:lvl3pPr>
            <a:lvl4pPr marL="452438" indent="-3175">
              <a:buClr>
                <a:schemeClr val="bg1"/>
              </a:buClr>
              <a:buFont typeface="+mj-lt"/>
              <a:buNone/>
              <a:defRPr sz="1800" b="1">
                <a:solidFill>
                  <a:schemeClr val="bg1"/>
                </a:solidFill>
              </a:defRPr>
            </a:lvl4pPr>
            <a:lvl5pPr marL="452438" indent="-3175">
              <a:buClr>
                <a:schemeClr val="bg1"/>
              </a:buClr>
              <a:buFont typeface="+mj-lt"/>
              <a:buNone/>
              <a:defRPr sz="1800" b="1">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Date Placeholder 3"/>
          <p:cNvSpPr>
            <a:spLocks noGrp="1"/>
          </p:cNvSpPr>
          <p:nvPr>
            <p:ph type="dt" sz="half" idx="14"/>
          </p:nvPr>
        </p:nvSpPr>
        <p:spPr/>
        <p:txBody>
          <a:bodyPr/>
          <a:lstStyle>
            <a:lvl1pPr>
              <a:defRPr>
                <a:solidFill>
                  <a:schemeClr val="bg1"/>
                </a:solidFill>
              </a:defRPr>
            </a:lvl1pPr>
          </a:lstStyle>
          <a:p>
            <a:pPr>
              <a:defRPr/>
            </a:pPr>
            <a:fld id="{704D7A69-0CEB-4966-A9EE-71C8E3309EE2}" type="datetime1">
              <a:rPr lang="fr-FR"/>
              <a:pPr>
                <a:defRPr/>
              </a:pPr>
              <a:t>05/01/2016</a:t>
            </a:fld>
            <a:endParaRPr/>
          </a:p>
        </p:txBody>
      </p:sp>
      <p:sp>
        <p:nvSpPr>
          <p:cNvPr id="11" name="Footer Placeholder 4"/>
          <p:cNvSpPr>
            <a:spLocks noGrp="1"/>
          </p:cNvSpPr>
          <p:nvPr>
            <p:ph type="ftr" sz="quarter" idx="15"/>
          </p:nvPr>
        </p:nvSpPr>
        <p:spPr/>
        <p:txBody>
          <a:bodyPr/>
          <a:lstStyle>
            <a:lvl1pPr>
              <a:defRPr>
                <a:solidFill>
                  <a:schemeClr val="bg1"/>
                </a:solidFill>
              </a:defRPr>
            </a:lvl1pPr>
          </a:lstStyle>
          <a:p>
            <a:pPr>
              <a:defRPr/>
            </a:pPr>
            <a:r>
              <a:rPr lang="en-US" dirty="0" smtClean="0"/>
              <a:t>COLMAR – Training Material</a:t>
            </a:r>
            <a:endParaRPr lang="en-US" dirty="0"/>
          </a:p>
        </p:txBody>
      </p:sp>
      <p:sp>
        <p:nvSpPr>
          <p:cNvPr id="12" name="Slide Number Placeholder 5"/>
          <p:cNvSpPr>
            <a:spLocks noGrp="1"/>
          </p:cNvSpPr>
          <p:nvPr>
            <p:ph type="sldNum" sz="quarter" idx="16"/>
          </p:nvPr>
        </p:nvSpPr>
        <p:spPr/>
        <p:txBody>
          <a:bodyPr/>
          <a:lstStyle>
            <a:lvl1pPr>
              <a:defRPr>
                <a:solidFill>
                  <a:schemeClr val="bg1"/>
                </a:solidFill>
              </a:defRPr>
            </a:lvl1pPr>
          </a:lstStyle>
          <a:p>
            <a:pPr>
              <a:defRPr/>
            </a:pPr>
            <a:fld id="{061A4606-78D0-430A-8D34-4E02B77676FE}" type="slidenum">
              <a:rPr/>
              <a:pPr>
                <a:defRPr/>
              </a:pP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87378" y="149900"/>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87378" y="1600201"/>
            <a:ext cx="4038600" cy="4266210"/>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266210"/>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C55CB58B-097F-435A-8BE1-67A6C3929538}" type="datetime1">
              <a:rPr lang="fr-FR"/>
              <a:pPr>
                <a:defRPr/>
              </a:pPr>
              <a:t>05/01/2016</a:t>
            </a:fld>
            <a:endParaRPr/>
          </a:p>
        </p:txBody>
      </p:sp>
      <p:sp>
        <p:nvSpPr>
          <p:cNvPr id="6" name="Footer Placeholder 5"/>
          <p:cNvSpPr>
            <a:spLocks noGrp="1"/>
          </p:cNvSpPr>
          <p:nvPr>
            <p:ph type="ftr" sz="quarter" idx="11"/>
          </p:nvPr>
        </p:nvSpPr>
        <p:spPr/>
        <p:txBody>
          <a:bodyPr/>
          <a:lstStyle>
            <a:lvl1pPr>
              <a:defRPr/>
            </a:lvl1pPr>
          </a:lstStyle>
          <a:p>
            <a:pPr>
              <a:defRPr/>
            </a:pPr>
            <a:r>
              <a:rPr lang="en-US" dirty="0" smtClean="0"/>
              <a:t>COLMAR – Training Material</a:t>
            </a:r>
            <a:endParaRPr lang="en-US" dirty="0"/>
          </a:p>
        </p:txBody>
      </p:sp>
      <p:sp>
        <p:nvSpPr>
          <p:cNvPr id="7" name="Slide Number Placeholder 6"/>
          <p:cNvSpPr>
            <a:spLocks noGrp="1"/>
          </p:cNvSpPr>
          <p:nvPr>
            <p:ph type="sldNum" sz="quarter" idx="12"/>
          </p:nvPr>
        </p:nvSpPr>
        <p:spPr/>
        <p:txBody>
          <a:bodyPr/>
          <a:lstStyle>
            <a:lvl1pPr>
              <a:defRPr/>
            </a:lvl1pPr>
          </a:lstStyle>
          <a:p>
            <a:pPr>
              <a:defRPr/>
            </a:pPr>
            <a:fld id="{3FECBFF9-DA1F-4C63-8ADF-B9B0EC36036E}" type="slidenum">
              <a:rPr/>
              <a:pPr>
                <a:defRPr/>
              </a:pP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ntent + Header">
    <p:spTree>
      <p:nvGrpSpPr>
        <p:cNvPr id="1" name=""/>
        <p:cNvGrpSpPr/>
        <p:nvPr/>
      </p:nvGrpSpPr>
      <p:grpSpPr>
        <a:xfrm>
          <a:off x="0" y="0"/>
          <a:ext cx="0" cy="0"/>
          <a:chOff x="0" y="0"/>
          <a:chExt cx="0" cy="0"/>
        </a:xfrm>
      </p:grpSpPr>
      <p:sp>
        <p:nvSpPr>
          <p:cNvPr id="2" name="Title 1"/>
          <p:cNvSpPr>
            <a:spLocks noGrp="1"/>
          </p:cNvSpPr>
          <p:nvPr>
            <p:ph type="title"/>
          </p:nvPr>
        </p:nvSpPr>
        <p:spPr>
          <a:xfrm>
            <a:off x="187378" y="149900"/>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87378" y="1600201"/>
            <a:ext cx="4038600" cy="4266210"/>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266210"/>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ext Placeholder 7"/>
          <p:cNvSpPr>
            <a:spLocks noGrp="1"/>
          </p:cNvSpPr>
          <p:nvPr>
            <p:ph type="body" sz="quarter" idx="13"/>
          </p:nvPr>
        </p:nvSpPr>
        <p:spPr>
          <a:xfrm>
            <a:off x="187378" y="1175946"/>
            <a:ext cx="4040238" cy="392113"/>
          </a:xfrm>
        </p:spPr>
        <p:txBody>
          <a:bodyPr/>
          <a:lstStyle>
            <a:lvl1pPr>
              <a:buNone/>
              <a:defRPr sz="2000" b="1">
                <a:solidFill>
                  <a:schemeClr val="bg1">
                    <a:lumMod val="50000"/>
                  </a:schemeClr>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9" name="Text Placeholder 7"/>
          <p:cNvSpPr>
            <a:spLocks noGrp="1"/>
          </p:cNvSpPr>
          <p:nvPr>
            <p:ph type="body" sz="quarter" idx="14"/>
          </p:nvPr>
        </p:nvSpPr>
        <p:spPr>
          <a:xfrm>
            <a:off x="4640625" y="1175946"/>
            <a:ext cx="4040238" cy="392113"/>
          </a:xfrm>
        </p:spPr>
        <p:txBody>
          <a:bodyPr/>
          <a:lstStyle>
            <a:lvl1pPr>
              <a:buNone/>
              <a:defRPr sz="2000" b="1">
                <a:solidFill>
                  <a:schemeClr val="bg1">
                    <a:lumMod val="50000"/>
                  </a:schemeClr>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7" name="Date Placeholder 4"/>
          <p:cNvSpPr>
            <a:spLocks noGrp="1"/>
          </p:cNvSpPr>
          <p:nvPr>
            <p:ph type="dt" sz="half" idx="15"/>
          </p:nvPr>
        </p:nvSpPr>
        <p:spPr/>
        <p:txBody>
          <a:bodyPr/>
          <a:lstStyle>
            <a:lvl1pPr>
              <a:defRPr/>
            </a:lvl1pPr>
          </a:lstStyle>
          <a:p>
            <a:pPr>
              <a:defRPr/>
            </a:pPr>
            <a:fld id="{F89DDA67-9617-41DB-A7B4-37597B4E5818}" type="datetime1">
              <a:rPr lang="fr-FR"/>
              <a:pPr>
                <a:defRPr/>
              </a:pPr>
              <a:t>05/01/2016</a:t>
            </a:fld>
            <a:endParaRPr/>
          </a:p>
        </p:txBody>
      </p:sp>
      <p:sp>
        <p:nvSpPr>
          <p:cNvPr id="10" name="Footer Placeholder 5"/>
          <p:cNvSpPr>
            <a:spLocks noGrp="1"/>
          </p:cNvSpPr>
          <p:nvPr>
            <p:ph type="ftr" sz="quarter" idx="16"/>
          </p:nvPr>
        </p:nvSpPr>
        <p:spPr/>
        <p:txBody>
          <a:bodyPr/>
          <a:lstStyle>
            <a:lvl1pPr>
              <a:defRPr/>
            </a:lvl1pPr>
          </a:lstStyle>
          <a:p>
            <a:pPr>
              <a:defRPr/>
            </a:pPr>
            <a:r>
              <a:rPr lang="en-US" dirty="0" smtClean="0"/>
              <a:t>COLMAR – Training Material</a:t>
            </a:r>
            <a:endParaRPr lang="en-US" dirty="0"/>
          </a:p>
        </p:txBody>
      </p:sp>
      <p:sp>
        <p:nvSpPr>
          <p:cNvPr id="11" name="Slide Number Placeholder 6"/>
          <p:cNvSpPr>
            <a:spLocks noGrp="1"/>
          </p:cNvSpPr>
          <p:nvPr>
            <p:ph type="sldNum" sz="quarter" idx="17"/>
          </p:nvPr>
        </p:nvSpPr>
        <p:spPr/>
        <p:txBody>
          <a:bodyPr/>
          <a:lstStyle>
            <a:lvl1pPr>
              <a:defRPr/>
            </a:lvl1pPr>
          </a:lstStyle>
          <a:p>
            <a:pPr>
              <a:defRPr/>
            </a:pPr>
            <a:fld id="{2E33527F-CE8A-42CE-AD3F-9FD80026E249}" type="slidenum">
              <a:rPr/>
              <a:pPr>
                <a:defRPr/>
              </a:pP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4310F2E0-CB5A-43C0-9B87-EA049195F096}" type="datetime1">
              <a:rPr lang="fr-FR"/>
              <a:pPr>
                <a:defRPr/>
              </a:pPr>
              <a:t>05/01/2016</a:t>
            </a:fld>
            <a:endParaRPr/>
          </a:p>
        </p:txBody>
      </p:sp>
      <p:sp>
        <p:nvSpPr>
          <p:cNvPr id="4" name="Footer Placeholder 3"/>
          <p:cNvSpPr>
            <a:spLocks noGrp="1"/>
          </p:cNvSpPr>
          <p:nvPr>
            <p:ph type="ftr" sz="quarter" idx="11"/>
          </p:nvPr>
        </p:nvSpPr>
        <p:spPr/>
        <p:txBody>
          <a:bodyPr/>
          <a:lstStyle>
            <a:lvl1pPr>
              <a:defRPr/>
            </a:lvl1pPr>
          </a:lstStyle>
          <a:p>
            <a:pPr>
              <a:defRPr/>
            </a:pPr>
            <a:r>
              <a:rPr lang="en-US" dirty="0" smtClean="0"/>
              <a:t>COLMAR – Training Material</a:t>
            </a:r>
            <a:endParaRPr lang="en-US" dirty="0"/>
          </a:p>
        </p:txBody>
      </p:sp>
      <p:sp>
        <p:nvSpPr>
          <p:cNvPr id="5" name="Slide Number Placeholder 4"/>
          <p:cNvSpPr>
            <a:spLocks noGrp="1"/>
          </p:cNvSpPr>
          <p:nvPr>
            <p:ph type="sldNum" sz="quarter" idx="12"/>
          </p:nvPr>
        </p:nvSpPr>
        <p:spPr/>
        <p:txBody>
          <a:bodyPr/>
          <a:lstStyle>
            <a:lvl1pPr>
              <a:defRPr/>
            </a:lvl1pPr>
          </a:lstStyle>
          <a:p>
            <a:pPr>
              <a:defRPr/>
            </a:pPr>
            <a:fld id="{45D1D735-DBD2-47EB-AEA8-EDDDA9A8CDDB}" type="slidenum">
              <a:rPr/>
              <a:pPr>
                <a:defRPr/>
              </a:pPr>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7618E17F-52C8-4234-86BC-26E62408B2D6}" type="datetime1">
              <a:rPr lang="fr-FR"/>
              <a:pPr>
                <a:defRPr/>
              </a:pPr>
              <a:t>05/01/2016</a:t>
            </a:fld>
            <a:endParaRPr/>
          </a:p>
        </p:txBody>
      </p:sp>
      <p:sp>
        <p:nvSpPr>
          <p:cNvPr id="3" name="Footer Placeholder 2"/>
          <p:cNvSpPr>
            <a:spLocks noGrp="1"/>
          </p:cNvSpPr>
          <p:nvPr>
            <p:ph type="ftr" sz="quarter" idx="11"/>
          </p:nvPr>
        </p:nvSpPr>
        <p:spPr/>
        <p:txBody>
          <a:bodyPr/>
          <a:lstStyle>
            <a:lvl1pPr>
              <a:defRPr/>
            </a:lvl1pPr>
          </a:lstStyle>
          <a:p>
            <a:pPr>
              <a:defRPr/>
            </a:pPr>
            <a:r>
              <a:rPr lang="en-US" dirty="0" smtClean="0"/>
              <a:t>COLMAR – Training Material</a:t>
            </a:r>
            <a:endParaRPr lang="en-US" dirty="0"/>
          </a:p>
        </p:txBody>
      </p:sp>
      <p:sp>
        <p:nvSpPr>
          <p:cNvPr id="4" name="Slide Number Placeholder 3"/>
          <p:cNvSpPr>
            <a:spLocks noGrp="1"/>
          </p:cNvSpPr>
          <p:nvPr>
            <p:ph type="sldNum" sz="quarter" idx="12"/>
          </p:nvPr>
        </p:nvSpPr>
        <p:spPr/>
        <p:txBody>
          <a:bodyPr/>
          <a:lstStyle>
            <a:lvl1pPr>
              <a:defRPr/>
            </a:lvl1pPr>
          </a:lstStyle>
          <a:p>
            <a:pPr>
              <a:defRPr/>
            </a:pPr>
            <a:fld id="{2820FA14-E4B8-4612-927E-F4059D29C561}" type="slidenum">
              <a:rPr/>
              <a:pPr>
                <a:defRPr/>
              </a:pP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9" name="Rectangle 8"/>
          <p:cNvSpPr/>
          <p:nvPr userDrawn="1"/>
        </p:nvSpPr>
        <p:spPr>
          <a:xfrm>
            <a:off x="0" y="6116638"/>
            <a:ext cx="9144000" cy="741362"/>
          </a:xfrm>
          <a:prstGeom prst="rect">
            <a:avLst/>
          </a:prstGeom>
          <a:solidFill>
            <a:srgbClr val="BDC7C8">
              <a:alpha val="23137"/>
            </a:srgbClr>
          </a:solidFill>
          <a:ln w="25400" cap="flat" cmpd="sng" algn="ctr">
            <a:noFill/>
            <a:prstDash val="solid"/>
          </a:ln>
          <a:effectLst/>
        </p:spPr>
        <p:txBody>
          <a:bodyPr anchor="ctr"/>
          <a:lstStyle/>
          <a:p>
            <a:pPr algn="ctr" fontAlgn="auto">
              <a:spcBef>
                <a:spcPts val="0"/>
              </a:spcBef>
              <a:spcAft>
                <a:spcPts val="0"/>
              </a:spcAft>
              <a:defRPr/>
            </a:pPr>
            <a:endParaRPr lang="en-US" kern="0">
              <a:solidFill>
                <a:srgbClr val="FFFFFF"/>
              </a:solidFill>
              <a:latin typeface="Arial"/>
            </a:endParaRPr>
          </a:p>
        </p:txBody>
      </p:sp>
      <p:sp>
        <p:nvSpPr>
          <p:cNvPr id="4099" name="Title Placeholder 1"/>
          <p:cNvSpPr>
            <a:spLocks noGrp="1"/>
          </p:cNvSpPr>
          <p:nvPr>
            <p:ph type="title"/>
          </p:nvPr>
        </p:nvSpPr>
        <p:spPr bwMode="auto">
          <a:xfrm>
            <a:off x="187325" y="149225"/>
            <a:ext cx="82296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4100" name="Text Placeholder 2"/>
          <p:cNvSpPr>
            <a:spLocks noGrp="1"/>
          </p:cNvSpPr>
          <p:nvPr>
            <p:ph type="body" idx="1"/>
          </p:nvPr>
        </p:nvSpPr>
        <p:spPr bwMode="auto">
          <a:xfrm>
            <a:off x="187325" y="1600200"/>
            <a:ext cx="8229600" cy="3946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827088" y="6496050"/>
            <a:ext cx="2133600" cy="252413"/>
          </a:xfrm>
          <a:prstGeom prst="rect">
            <a:avLst/>
          </a:prstGeom>
        </p:spPr>
        <p:txBody>
          <a:bodyPr vert="horz" lIns="91440" tIns="45720" rIns="91440" bIns="45720" rtlCol="0" anchor="ctr"/>
          <a:lstStyle>
            <a:lvl1pPr algn="l" fontAlgn="auto">
              <a:spcBef>
                <a:spcPts val="0"/>
              </a:spcBef>
              <a:spcAft>
                <a:spcPts val="0"/>
              </a:spcAft>
              <a:defRPr lang="en-US" sz="900" kern="1200">
                <a:solidFill>
                  <a:schemeClr val="tx1"/>
                </a:solidFill>
                <a:latin typeface="Arial" charset="0"/>
                <a:ea typeface="+mn-ea"/>
                <a:cs typeface="+mn-cs"/>
              </a:defRPr>
            </a:lvl1pPr>
          </a:lstStyle>
          <a:p>
            <a:pPr>
              <a:defRPr/>
            </a:pPr>
            <a:fld id="{6262F328-771E-4A5D-B777-F81690409860}" type="datetime1">
              <a:rPr lang="fr-FR"/>
              <a:pPr>
                <a:defRPr/>
              </a:pPr>
              <a:t>05/01/2016</a:t>
            </a:fld>
            <a:endParaRPr dirty="0"/>
          </a:p>
        </p:txBody>
      </p:sp>
      <p:sp>
        <p:nvSpPr>
          <p:cNvPr id="5" name="Footer Placeholder 4"/>
          <p:cNvSpPr>
            <a:spLocks noGrp="1"/>
          </p:cNvSpPr>
          <p:nvPr>
            <p:ph type="ftr" sz="quarter" idx="3"/>
          </p:nvPr>
        </p:nvSpPr>
        <p:spPr>
          <a:xfrm>
            <a:off x="827088" y="6154738"/>
            <a:ext cx="2895600" cy="250825"/>
          </a:xfrm>
          <a:prstGeom prst="rect">
            <a:avLst/>
          </a:prstGeom>
        </p:spPr>
        <p:txBody>
          <a:bodyPr vert="horz" lIns="91440" tIns="45720" rIns="91440" bIns="45720" rtlCol="0" anchor="ctr"/>
          <a:lstStyle>
            <a:lvl1pPr algn="l" fontAlgn="auto">
              <a:spcBef>
                <a:spcPts val="0"/>
              </a:spcBef>
              <a:spcAft>
                <a:spcPts val="0"/>
              </a:spcAft>
              <a:defRPr lang="en-US" sz="1000" kern="1200">
                <a:solidFill>
                  <a:schemeClr val="tx1"/>
                </a:solidFill>
                <a:latin typeface="Arial" charset="0"/>
                <a:ea typeface="+mn-ea"/>
                <a:cs typeface="+mn-cs"/>
              </a:defRPr>
            </a:lvl1pPr>
          </a:lstStyle>
          <a:p>
            <a:pPr>
              <a:defRPr/>
            </a:pPr>
            <a:r>
              <a:rPr lang="en-US" dirty="0" smtClean="0"/>
              <a:t>COLMAR - Training Material</a:t>
            </a:r>
            <a:endParaRPr dirty="0"/>
          </a:p>
        </p:txBody>
      </p:sp>
      <p:sp>
        <p:nvSpPr>
          <p:cNvPr id="6" name="Slide Number Placeholder 5"/>
          <p:cNvSpPr>
            <a:spLocks noGrp="1"/>
          </p:cNvSpPr>
          <p:nvPr>
            <p:ph type="sldNum" sz="quarter" idx="4"/>
          </p:nvPr>
        </p:nvSpPr>
        <p:spPr>
          <a:xfrm>
            <a:off x="225425" y="6205538"/>
            <a:ext cx="598488" cy="450850"/>
          </a:xfrm>
          <a:prstGeom prst="rect">
            <a:avLst/>
          </a:prstGeom>
        </p:spPr>
        <p:txBody>
          <a:bodyPr vert="horz" lIns="91440" tIns="45720" rIns="91440" bIns="45720" rtlCol="0" anchor="ctr"/>
          <a:lstStyle>
            <a:lvl1pPr algn="r" fontAlgn="auto">
              <a:spcBef>
                <a:spcPts val="0"/>
              </a:spcBef>
              <a:spcAft>
                <a:spcPts val="0"/>
              </a:spcAft>
              <a:defRPr lang="en-US" kern="1200">
                <a:solidFill>
                  <a:schemeClr val="tx1"/>
                </a:solidFill>
                <a:latin typeface="Arial" charset="0"/>
                <a:ea typeface="+mn-ea"/>
                <a:cs typeface="+mn-cs"/>
              </a:defRPr>
            </a:lvl1pPr>
          </a:lstStyle>
          <a:p>
            <a:pPr>
              <a:defRPr/>
            </a:pPr>
            <a:fld id="{A75CE9DE-E751-47DE-8807-CBB85A5F4B0A}" type="slidenum">
              <a:rPr/>
              <a:pPr>
                <a:defRPr/>
              </a:pPr>
              <a:t>‹N°›</a:t>
            </a:fld>
            <a:endParaRPr dirty="0"/>
          </a:p>
        </p:txBody>
      </p:sp>
      <p:sp>
        <p:nvSpPr>
          <p:cNvPr id="8" name="Rectangle 7"/>
          <p:cNvSpPr/>
          <p:nvPr userDrawn="1"/>
        </p:nvSpPr>
        <p:spPr>
          <a:xfrm>
            <a:off x="8813800" y="0"/>
            <a:ext cx="330200" cy="6858000"/>
          </a:xfrm>
          <a:prstGeom prst="rect">
            <a:avLst/>
          </a:prstGeom>
          <a:solidFill>
            <a:schemeClr val="tx2"/>
          </a:solidFill>
          <a:ln w="25400" cap="flat" cmpd="sng" algn="ctr">
            <a:noFill/>
            <a:prstDash val="solid"/>
          </a:ln>
          <a:effectLst/>
        </p:spPr>
        <p:txBody>
          <a:bodyPr anchor="ctr"/>
          <a:lstStyle/>
          <a:p>
            <a:pPr algn="ctr" fontAlgn="auto">
              <a:spcBef>
                <a:spcPts val="0"/>
              </a:spcBef>
              <a:spcAft>
                <a:spcPts val="0"/>
              </a:spcAft>
              <a:defRPr/>
            </a:pPr>
            <a:endParaRPr lang="en-US" kern="0">
              <a:solidFill>
                <a:srgbClr val="FFFFFF"/>
              </a:solidFill>
              <a:latin typeface="Arial"/>
            </a:endParaRPr>
          </a:p>
        </p:txBody>
      </p:sp>
      <p:sp>
        <p:nvSpPr>
          <p:cNvPr id="10" name="Rectangle 9"/>
          <p:cNvSpPr/>
          <p:nvPr userDrawn="1"/>
        </p:nvSpPr>
        <p:spPr>
          <a:xfrm>
            <a:off x="8813800" y="6116638"/>
            <a:ext cx="330200" cy="741362"/>
          </a:xfrm>
          <a:prstGeom prst="rect">
            <a:avLst/>
          </a:prstGeom>
          <a:solidFill>
            <a:srgbClr val="0096D2"/>
          </a:solidFill>
          <a:ln w="25400" cap="flat" cmpd="sng" algn="ctr">
            <a:noFill/>
            <a:prstDash val="solid"/>
          </a:ln>
          <a:effectLst/>
        </p:spPr>
        <p:txBody>
          <a:bodyPr anchor="ctr"/>
          <a:lstStyle/>
          <a:p>
            <a:pPr algn="ctr" fontAlgn="auto">
              <a:spcBef>
                <a:spcPts val="0"/>
              </a:spcBef>
              <a:spcAft>
                <a:spcPts val="0"/>
              </a:spcAft>
              <a:defRPr/>
            </a:pPr>
            <a:endParaRPr lang="en-US" kern="0">
              <a:solidFill>
                <a:srgbClr val="FFFFFF"/>
              </a:solidFill>
              <a:latin typeface="Arial"/>
            </a:endParaRPr>
          </a:p>
        </p:txBody>
      </p:sp>
      <p:pic>
        <p:nvPicPr>
          <p:cNvPr id="4106" name="Picture 2"/>
          <p:cNvPicPr>
            <a:picLocks noChangeAspect="1" noChangeArrowheads="1"/>
          </p:cNvPicPr>
          <p:nvPr userDrawn="1"/>
        </p:nvPicPr>
        <p:blipFill>
          <a:blip r:embed="rId16" cstate="print">
            <a:clrChange>
              <a:clrFrom>
                <a:srgbClr val="FFFFFF"/>
              </a:clrFrom>
              <a:clrTo>
                <a:srgbClr val="FFFFFF">
                  <a:alpha val="0"/>
                </a:srgbClr>
              </a:clrTo>
            </a:clrChange>
          </a:blip>
          <a:srcRect/>
          <a:stretch>
            <a:fillRect/>
          </a:stretch>
        </p:blipFill>
        <p:spPr bwMode="auto">
          <a:xfrm>
            <a:off x="6940550" y="6224588"/>
            <a:ext cx="1639888" cy="523875"/>
          </a:xfrm>
          <a:prstGeom prst="rect">
            <a:avLst/>
          </a:prstGeom>
          <a:noFill/>
          <a:ln w="9525">
            <a:noFill/>
            <a:miter lim="800000"/>
            <a:headEnd/>
            <a:tailEnd/>
          </a:ln>
        </p:spPr>
      </p:pic>
      <p:sp>
        <p:nvSpPr>
          <p:cNvPr id="12" name="Line 9"/>
          <p:cNvSpPr>
            <a:spLocks noChangeShapeType="1"/>
          </p:cNvSpPr>
          <p:nvPr userDrawn="1"/>
        </p:nvSpPr>
        <p:spPr bwMode="auto">
          <a:xfrm>
            <a:off x="827088" y="6237288"/>
            <a:ext cx="0" cy="431800"/>
          </a:xfrm>
          <a:prstGeom prst="line">
            <a:avLst/>
          </a:prstGeom>
          <a:noFill/>
          <a:ln w="9525">
            <a:solidFill>
              <a:schemeClr val="tx1"/>
            </a:solidFill>
            <a:round/>
            <a:headEnd/>
            <a:tailEn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 id="2147483869" r:id="rId12"/>
    <p:sldLayoutId id="2147483870" r:id="rId13"/>
    <p:sldLayoutId id="2147483871" r:id="rId14"/>
  </p:sldLayoutIdLst>
  <p:hf hdr="0"/>
  <p:txStyles>
    <p:titleStyle>
      <a:lvl1pPr algn="l" rtl="0" eaLnBrk="0" fontAlgn="base" hangingPunct="0">
        <a:lnSpc>
          <a:spcPct val="95000"/>
        </a:lnSpc>
        <a:spcBef>
          <a:spcPct val="0"/>
        </a:spcBef>
        <a:spcAft>
          <a:spcPct val="0"/>
        </a:spcAft>
        <a:defRPr lang="en-US" sz="2800" b="1" kern="1200" dirty="0">
          <a:solidFill>
            <a:schemeClr val="tx2"/>
          </a:solidFill>
          <a:latin typeface="+mj-lt"/>
          <a:ea typeface="+mj-ea"/>
          <a:cs typeface="+mj-cs"/>
        </a:defRPr>
      </a:lvl1pPr>
      <a:lvl2pPr algn="l" rtl="0" eaLnBrk="0" fontAlgn="base" hangingPunct="0">
        <a:lnSpc>
          <a:spcPct val="95000"/>
        </a:lnSpc>
        <a:spcBef>
          <a:spcPct val="0"/>
        </a:spcBef>
        <a:spcAft>
          <a:spcPct val="0"/>
        </a:spcAft>
        <a:defRPr sz="2800" b="1">
          <a:solidFill>
            <a:schemeClr val="tx2"/>
          </a:solidFill>
          <a:latin typeface="Arial" pitchFamily="34" charset="0"/>
        </a:defRPr>
      </a:lvl2pPr>
      <a:lvl3pPr algn="l" rtl="0" eaLnBrk="0" fontAlgn="base" hangingPunct="0">
        <a:lnSpc>
          <a:spcPct val="95000"/>
        </a:lnSpc>
        <a:spcBef>
          <a:spcPct val="0"/>
        </a:spcBef>
        <a:spcAft>
          <a:spcPct val="0"/>
        </a:spcAft>
        <a:defRPr sz="2800" b="1">
          <a:solidFill>
            <a:schemeClr val="tx2"/>
          </a:solidFill>
          <a:latin typeface="Arial" pitchFamily="34" charset="0"/>
        </a:defRPr>
      </a:lvl3pPr>
      <a:lvl4pPr algn="l" rtl="0" eaLnBrk="0" fontAlgn="base" hangingPunct="0">
        <a:lnSpc>
          <a:spcPct val="95000"/>
        </a:lnSpc>
        <a:spcBef>
          <a:spcPct val="0"/>
        </a:spcBef>
        <a:spcAft>
          <a:spcPct val="0"/>
        </a:spcAft>
        <a:defRPr sz="2800" b="1">
          <a:solidFill>
            <a:schemeClr val="tx2"/>
          </a:solidFill>
          <a:latin typeface="Arial" pitchFamily="34" charset="0"/>
        </a:defRPr>
      </a:lvl4pPr>
      <a:lvl5pPr algn="l" rtl="0" eaLnBrk="0" fontAlgn="base" hangingPunct="0">
        <a:lnSpc>
          <a:spcPct val="95000"/>
        </a:lnSpc>
        <a:spcBef>
          <a:spcPct val="0"/>
        </a:spcBef>
        <a:spcAft>
          <a:spcPct val="0"/>
        </a:spcAft>
        <a:defRPr sz="2800" b="1">
          <a:solidFill>
            <a:schemeClr val="tx2"/>
          </a:solidFill>
          <a:latin typeface="Arial" pitchFamily="34" charset="0"/>
        </a:defRPr>
      </a:lvl5pPr>
      <a:lvl6pPr marL="457200" algn="l" rtl="0" fontAlgn="base">
        <a:lnSpc>
          <a:spcPct val="95000"/>
        </a:lnSpc>
        <a:spcBef>
          <a:spcPct val="0"/>
        </a:spcBef>
        <a:spcAft>
          <a:spcPct val="0"/>
        </a:spcAft>
        <a:defRPr sz="2800" b="1">
          <a:solidFill>
            <a:srgbClr val="009EE0"/>
          </a:solidFill>
          <a:latin typeface="Arial" pitchFamily="34" charset="0"/>
        </a:defRPr>
      </a:lvl6pPr>
      <a:lvl7pPr marL="914400" algn="l" rtl="0" fontAlgn="base">
        <a:lnSpc>
          <a:spcPct val="95000"/>
        </a:lnSpc>
        <a:spcBef>
          <a:spcPct val="0"/>
        </a:spcBef>
        <a:spcAft>
          <a:spcPct val="0"/>
        </a:spcAft>
        <a:defRPr sz="2800" b="1">
          <a:solidFill>
            <a:srgbClr val="009EE0"/>
          </a:solidFill>
          <a:latin typeface="Arial" pitchFamily="34" charset="0"/>
        </a:defRPr>
      </a:lvl7pPr>
      <a:lvl8pPr marL="1371600" algn="l" rtl="0" fontAlgn="base">
        <a:lnSpc>
          <a:spcPct val="95000"/>
        </a:lnSpc>
        <a:spcBef>
          <a:spcPct val="0"/>
        </a:spcBef>
        <a:spcAft>
          <a:spcPct val="0"/>
        </a:spcAft>
        <a:defRPr sz="2800" b="1">
          <a:solidFill>
            <a:srgbClr val="009EE0"/>
          </a:solidFill>
          <a:latin typeface="Arial" pitchFamily="34" charset="0"/>
        </a:defRPr>
      </a:lvl8pPr>
      <a:lvl9pPr marL="1828800" algn="l" rtl="0" fontAlgn="base">
        <a:lnSpc>
          <a:spcPct val="95000"/>
        </a:lnSpc>
        <a:spcBef>
          <a:spcPct val="0"/>
        </a:spcBef>
        <a:spcAft>
          <a:spcPct val="0"/>
        </a:spcAft>
        <a:defRPr sz="2800" b="1">
          <a:solidFill>
            <a:srgbClr val="009EE0"/>
          </a:solidFill>
          <a:latin typeface="Arial" pitchFamily="34" charset="0"/>
        </a:defRPr>
      </a:lvl9pPr>
    </p:titleStyle>
    <p:bodyStyle>
      <a:lvl1pPr marL="269875" indent="-269875" algn="l" rtl="0" eaLnBrk="0" fontAlgn="base" hangingPunct="0">
        <a:lnSpc>
          <a:spcPct val="95000"/>
        </a:lnSpc>
        <a:spcBef>
          <a:spcPts val="1200"/>
        </a:spcBef>
        <a:spcAft>
          <a:spcPct val="0"/>
        </a:spcAft>
        <a:buClr>
          <a:schemeClr val="tx2"/>
        </a:buClr>
        <a:buFont typeface="Arial" pitchFamily="34" charset="0"/>
        <a:buChar char="•"/>
        <a:defRPr lang="en-US" sz="2200" kern="1200" dirty="0">
          <a:solidFill>
            <a:schemeClr val="tx1"/>
          </a:solidFill>
          <a:latin typeface="+mn-lt"/>
          <a:ea typeface="+mn-ea"/>
          <a:cs typeface="+mn-cs"/>
        </a:defRPr>
      </a:lvl1pPr>
      <a:lvl2pPr marL="539750" indent="-269875" algn="l" rtl="0" eaLnBrk="0" fontAlgn="base" hangingPunct="0">
        <a:lnSpc>
          <a:spcPct val="95000"/>
        </a:lnSpc>
        <a:spcBef>
          <a:spcPts val="300"/>
        </a:spcBef>
        <a:spcAft>
          <a:spcPct val="0"/>
        </a:spcAft>
        <a:buClr>
          <a:srgbClr val="009EE0"/>
        </a:buClr>
        <a:buFont typeface="Arial" pitchFamily="34" charset="0"/>
        <a:buChar char="-"/>
        <a:defRPr lang="en-US" sz="2000" kern="1200" dirty="0">
          <a:solidFill>
            <a:schemeClr val="tx1"/>
          </a:solidFill>
          <a:latin typeface="+mn-lt"/>
          <a:ea typeface="+mn-ea"/>
          <a:cs typeface="+mn-cs"/>
        </a:defRPr>
      </a:lvl2pPr>
      <a:lvl3pPr marL="809625" indent="-269875" algn="l" rtl="0" eaLnBrk="0" fontAlgn="base" hangingPunct="0">
        <a:spcBef>
          <a:spcPct val="20000"/>
        </a:spcBef>
        <a:spcAft>
          <a:spcPct val="0"/>
        </a:spcAft>
        <a:buFont typeface="Arial" pitchFamily="34" charset="0"/>
        <a:buChar char="•"/>
        <a:defRPr kern="1200">
          <a:solidFill>
            <a:schemeClr val="tx1"/>
          </a:solidFill>
          <a:latin typeface="+mn-lt"/>
          <a:ea typeface="+mn-ea"/>
          <a:cs typeface="+mn-cs"/>
        </a:defRPr>
      </a:lvl3pPr>
      <a:lvl4pPr marL="1079500" indent="-269875" algn="l" rtl="0" eaLnBrk="0" fontAlgn="base" hangingPunct="0">
        <a:spcBef>
          <a:spcPct val="20000"/>
        </a:spcBef>
        <a:spcAft>
          <a:spcPct val="0"/>
        </a:spcAft>
        <a:buFont typeface="Arial" pitchFamily="34" charset="0"/>
        <a:buChar char="–"/>
        <a:defRPr sz="1600" kern="1200">
          <a:solidFill>
            <a:schemeClr val="tx1"/>
          </a:solidFill>
          <a:latin typeface="+mn-lt"/>
          <a:ea typeface="+mn-ea"/>
          <a:cs typeface="+mn-cs"/>
        </a:defRPr>
      </a:lvl4pPr>
      <a:lvl5pPr marL="1349375" indent="-269875" algn="l" rtl="0" eaLnBrk="0" fontAlgn="base" hangingPunct="0">
        <a:spcBef>
          <a:spcPct val="20000"/>
        </a:spcBef>
        <a:spcAft>
          <a:spcPct val="0"/>
        </a:spcAft>
        <a:buFont typeface="Arial" pitchFamily="34" charset="0"/>
        <a:buChar char="»"/>
        <a:defRPr sz="16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solia.solvay.com/irj/portal/go?url=http:\\bpjsapr3.ibm.be.solvay.com:56800\irj\portal"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hyperlink" Target="https://drive.google.com/open?id=0BzdaYKzSZ_87ME5JdGJ2T1kwR3c&amp;authuser=1" TargetMode="Externa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hyperlink" Target="http://pf1sapr3.ibm.be.solvay.com:8040/sap/bc/webrfc?sap-client=050&amp;sap-language=EN&amp;_FUNCTION=WWW_GET_SELSCREEN&amp;_REPORT=ZZRETAL0&amp;_TEMPLATE_SET=ZZR2_E"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emf"/></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5.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8" Type="http://schemas.openxmlformats.org/officeDocument/2006/relationships/slide" Target="slide30.xml"/><Relationship Id="rId3" Type="http://schemas.openxmlformats.org/officeDocument/2006/relationships/slide" Target="slide24.xml"/><Relationship Id="rId7" Type="http://schemas.openxmlformats.org/officeDocument/2006/relationships/slide" Target="slide27.xm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slide" Target="slide25.xml"/><Relationship Id="rId11" Type="http://schemas.openxmlformats.org/officeDocument/2006/relationships/image" Target="../media/image22.png"/><Relationship Id="rId5" Type="http://schemas.openxmlformats.org/officeDocument/2006/relationships/slide" Target="slide26.xml"/><Relationship Id="rId10" Type="http://schemas.openxmlformats.org/officeDocument/2006/relationships/image" Target="../media/image26.png"/><Relationship Id="rId4" Type="http://schemas.openxmlformats.org/officeDocument/2006/relationships/slide" Target="slide23.xml"/><Relationship Id="rId9" Type="http://schemas.openxmlformats.org/officeDocument/2006/relationships/slide" Target="slide29.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teamsites.solvay.com/sites/DCFI-CC-GAC/BFC%20Admin/Forms/AllItems.aspx?RootFolder=/sites/DCFI-CC-GAC/BFC%20Admin/Business%20Information&amp;FolderCTID=&amp;View=%7b11525A22-C9FD-48FB-A4CA-0CC3480B2914%7d" TargetMode="External"/><Relationship Id="rId1" Type="http://schemas.openxmlformats.org/officeDocument/2006/relationships/slideLayout" Target="../slideLayouts/slideLayout2.xml"/><Relationship Id="rId5" Type="http://schemas.openxmlformats.org/officeDocument/2006/relationships/slide" Target="slide22.xml"/><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slide" Target="slide22.xml"/></Relationships>
</file>

<file path=ppt/slides/_rels/slide26.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slide" Target="slide22.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teamsites.solvay.com/sites/ICN/Controlling%20Documentation%20Base/Forms/AllItems.aspx"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teamsites.solvay.com/sites/SOLME/Site%20transformation/Forms/AllItems.aspx?RootFolder=/sites/SOLME/Site%20transformation/Standards%20-%20prepare%20%20diagnose/03.%20ABC%20Analysis%20(Sam)&amp;FolderCTID=&amp;View=%7b98F1CDAE-78CC-46D6-9FDB-2927B2EAAE4C%7d" TargetMode="External"/><Relationship Id="rId2" Type="http://schemas.openxmlformats.org/officeDocument/2006/relationships/hyperlink" Target="https://sites.google.com/a/solvay.com/solme/abc-ranking"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5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olia.solvay.com/irj/portal/go?url=http://wbpsapr3.ibm.be.solvay.com:8000/sap/bc/webdynpro/sap/zwda_inv_proj_valid?PROJECT=PRJ00491&amp;MODE=V" TargetMode="External"/><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59.xml.rels><?xml version="1.0" encoding="UTF-8" standalone="yes"?>
<Relationships xmlns="http://schemas.openxmlformats.org/package/2006/relationships"><Relationship Id="rId3" Type="http://schemas.openxmlformats.org/officeDocument/2006/relationships/hyperlink" Target="http://solia.solvay.com/irj/portal/go?url=http://wbpsapr3.ibm.be.solvay.com:8000/sap/bc/webdynpro/sap/zwda_inv_proj_valid?PROJECT=PRJ00491&amp;MODE=V" TargetMode="External"/><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6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6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3.png"/><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65.xml.rels><?xml version="1.0" encoding="UTF-8" standalone="yes"?>
<Relationships xmlns="http://schemas.openxmlformats.org/package/2006/relationships"><Relationship Id="rId3" Type="http://schemas.openxmlformats.org/officeDocument/2006/relationships/hyperlink" Target="http://www.google.com/url?sa=i&amp;rct=j&amp;q=&amp;esrc=s&amp;source=images&amp;cd=&amp;cad=rja&amp;uact=8&amp;ved=0CAcQjRw&amp;url=http://cluster.software.informer.com/download-cluster-analysis-microsoft/&amp;ei=N6_5VN-0CsWsPeu_gKgO&amp;bvm=bv.87611401,d.ZWU&amp;psig=AFQjCNGY1fxZD6EIkNxOL7dtieosdSxlNw&amp;ust=1425735839039609" TargetMode="External"/><Relationship Id="rId2" Type="http://schemas.openxmlformats.org/officeDocument/2006/relationships/hyperlink" Target="http://issp.priv.rhodia.com/issp/training/session/list.do" TargetMode="External"/><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6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6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 Id="rId4" Type="http://schemas.openxmlformats.org/officeDocument/2006/relationships/image" Target="../media/image8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hyperlink" Target="http://www.google.com/url?sa=i&amp;rct=j&amp;q=&amp;esrc=s&amp;source=images&amp;cd=&amp;cad=rja&amp;uact=8&amp;ved=0CAcQjRw&amp;url=http://cluster.software.informer.com/download-cluster-analysis-microsoft/&amp;ei=N6_5VN-0CsWsPeu_gKgO&amp;bvm=bv.87611401,d.ZWU&amp;psig=AFQjCNGY1fxZD6EIkNxOL7dtieosdSxlNw&amp;ust=1425735839039609" TargetMode="External"/><Relationship Id="rId1" Type="http://schemas.openxmlformats.org/officeDocument/2006/relationships/slideLayout" Target="../slideLayouts/slideLayout2.xml"/><Relationship Id="rId5" Type="http://schemas.openxmlformats.org/officeDocument/2006/relationships/image" Target="../media/image89.png"/><Relationship Id="rId4" Type="http://schemas.openxmlformats.org/officeDocument/2006/relationships/image" Target="../media/image88.png"/></Relationships>
</file>

<file path=ppt/slides/_rels/slide74.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hyperlink" Target="http://www.google.com/url?sa=i&amp;rct=j&amp;q=&amp;esrc=s&amp;source=images&amp;cd=&amp;cad=rja&amp;uact=8&amp;ved=0CAcQjRw&amp;url=http://cluster.software.informer.com/download-cluster-analysis-microsoft/&amp;ei=N6_5VN-0CsWsPeu_gKgO&amp;bvm=bv.87611401,d.ZWU&amp;psig=AFQjCNGY1fxZD6EIkNxOL7dtieosdSxlNw&amp;ust=1425735839039609"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a:xfrm>
            <a:off x="746125" y="2833688"/>
            <a:ext cx="6045200" cy="1858962"/>
          </a:xfrm>
        </p:spPr>
        <p:txBody>
          <a:bodyPr/>
          <a:lstStyle/>
          <a:p>
            <a:pPr eaLnBrk="1" hangingPunct="1"/>
            <a:r>
              <a:rPr lang="fr-BE" dirty="0" smtClean="0"/>
              <a:t>COLMAR</a:t>
            </a:r>
            <a:br>
              <a:rPr lang="fr-BE" dirty="0" smtClean="0"/>
            </a:br>
            <a:r>
              <a:rPr lang="fr-BE" dirty="0" smtClean="0"/>
              <a:t>Training </a:t>
            </a:r>
            <a:r>
              <a:rPr lang="fr-BE" dirty="0" err="1" smtClean="0"/>
              <a:t>Material</a:t>
            </a:r>
            <a:endParaRPr dirty="0" smtClean="0"/>
          </a:p>
        </p:txBody>
      </p:sp>
      <p:sp>
        <p:nvSpPr>
          <p:cNvPr id="19459" name="Subtitle 2"/>
          <p:cNvSpPr>
            <a:spLocks noGrp="1"/>
          </p:cNvSpPr>
          <p:nvPr>
            <p:ph type="subTitle" idx="1"/>
          </p:nvPr>
        </p:nvSpPr>
        <p:spPr>
          <a:xfrm>
            <a:off x="765175" y="4537075"/>
            <a:ext cx="6026150" cy="1354138"/>
          </a:xfrm>
        </p:spPr>
        <p:txBody>
          <a:bodyPr/>
          <a:lstStyle/>
          <a:p>
            <a:pPr eaLnBrk="1" hangingPunct="1"/>
            <a:endParaRPr dirty="0" smtClean="0"/>
          </a:p>
        </p:txBody>
      </p:sp>
      <p:sp>
        <p:nvSpPr>
          <p:cNvPr id="19460" name="Date Placeholder 4"/>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345CA8E-B129-4356-8154-C92B4CD03FB1}" type="datetime1">
              <a:rPr lang="fr-FR" smtClean="0">
                <a:latin typeface="Arial" pitchFamily="34" charset="0"/>
              </a:rPr>
              <a:pPr fontAlgn="base">
                <a:spcBef>
                  <a:spcPct val="0"/>
                </a:spcBef>
                <a:spcAft>
                  <a:spcPct val="0"/>
                </a:spcAft>
              </a:pPr>
              <a:t>05/01/2016</a:t>
            </a:fld>
            <a:endParaRPr smtClean="0">
              <a:latin typeface="Arial" pitchFamily="34" charset="0"/>
            </a:endParaRPr>
          </a:p>
        </p:txBody>
      </p:sp>
      <p:sp>
        <p:nvSpPr>
          <p:cNvPr id="6" name="Text Box 4"/>
          <p:cNvSpPr txBox="1">
            <a:spLocks noChangeArrowheads="1"/>
          </p:cNvSpPr>
          <p:nvPr/>
        </p:nvSpPr>
        <p:spPr bwMode="auto">
          <a:xfrm>
            <a:off x="7019925" y="6142845"/>
            <a:ext cx="1944688" cy="646331"/>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fr-FR" kern="0" dirty="0" err="1" smtClean="0">
                <a:solidFill>
                  <a:sysClr val="windowText" lastClr="000000"/>
                </a:solidFill>
                <a:latin typeface="+mn-lt"/>
              </a:rPr>
              <a:t>Industrial</a:t>
            </a:r>
            <a:r>
              <a:rPr lang="fr-FR" kern="0" dirty="0" smtClean="0">
                <a:solidFill>
                  <a:sysClr val="windowText" lastClr="000000"/>
                </a:solidFill>
                <a:latin typeface="+mn-lt"/>
              </a:rPr>
              <a:t> </a:t>
            </a:r>
            <a:r>
              <a:rPr lang="fr-FR" kern="0" dirty="0" err="1" smtClean="0">
                <a:solidFill>
                  <a:sysClr val="windowText" lastClr="000000"/>
                </a:solidFill>
                <a:latin typeface="+mn-lt"/>
              </a:rPr>
              <a:t>Function</a:t>
            </a:r>
            <a:r>
              <a:rPr lang="fr-FR" kern="0" dirty="0" smtClean="0">
                <a:solidFill>
                  <a:sysClr val="windowText" lastClr="000000"/>
                </a:solidFill>
                <a:latin typeface="+mn-lt"/>
              </a:rPr>
              <a:t> /SBS</a:t>
            </a:r>
            <a:endParaRPr lang="fr-FR" kern="0" dirty="0">
              <a:solidFill>
                <a:sysClr val="windowText" lastClr="000000"/>
              </a:solidFill>
              <a:latin typeface="+mn-lt"/>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Tasks – typical calendar</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10</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592764678"/>
              </p:ext>
            </p:extLst>
          </p:nvPr>
        </p:nvGraphicFramePr>
        <p:xfrm>
          <a:off x="161921" y="1295403"/>
          <a:ext cx="8486776" cy="2959553"/>
        </p:xfrm>
        <a:graphic>
          <a:graphicData uri="http://schemas.openxmlformats.org/drawingml/2006/table">
            <a:tbl>
              <a:tblPr firstRow="1" bandRow="1">
                <a:tableStyleId>{5C22544A-7EE6-4342-B048-85BDC9FD1C3A}</a:tableStyleId>
              </a:tblPr>
              <a:tblGrid>
                <a:gridCol w="1295404"/>
                <a:gridCol w="1569720"/>
                <a:gridCol w="468471"/>
                <a:gridCol w="468471"/>
                <a:gridCol w="468471"/>
                <a:gridCol w="468471"/>
                <a:gridCol w="468471"/>
                <a:gridCol w="468471"/>
                <a:gridCol w="468471"/>
                <a:gridCol w="468471"/>
                <a:gridCol w="468471"/>
                <a:gridCol w="468471"/>
                <a:gridCol w="468471"/>
                <a:gridCol w="468471"/>
              </a:tblGrid>
              <a:tr h="368753">
                <a:tc>
                  <a:txBody>
                    <a:bodyPr/>
                    <a:lstStyle/>
                    <a:p>
                      <a:r>
                        <a:rPr lang="en-US" sz="1000" dirty="0" smtClean="0"/>
                        <a:t>Task</a:t>
                      </a:r>
                      <a:endParaRPr lang="en-US" sz="1000" dirty="0"/>
                    </a:p>
                  </a:txBody>
                  <a:tcPr anchor="ctr"/>
                </a:tc>
                <a:tc>
                  <a:txBody>
                    <a:bodyPr/>
                    <a:lstStyle/>
                    <a:p>
                      <a:r>
                        <a:rPr lang="en-US" sz="1000" dirty="0" smtClean="0"/>
                        <a:t>Actor</a:t>
                      </a:r>
                      <a:endParaRPr lang="en-US" sz="1000" dirty="0"/>
                    </a:p>
                  </a:txBody>
                  <a:tcPr anchor="ctr"/>
                </a:tc>
                <a:tc>
                  <a:txBody>
                    <a:bodyPr/>
                    <a:lstStyle/>
                    <a:p>
                      <a:pPr algn="ctr"/>
                      <a:r>
                        <a:rPr lang="en-US" sz="1000" dirty="0" smtClean="0"/>
                        <a:t>J</a:t>
                      </a:r>
                      <a:endParaRPr lang="en-US" sz="1000" dirty="0"/>
                    </a:p>
                  </a:txBody>
                  <a:tcPr anchor="ctr"/>
                </a:tc>
                <a:tc>
                  <a:txBody>
                    <a:bodyPr/>
                    <a:lstStyle/>
                    <a:p>
                      <a:pPr algn="ctr"/>
                      <a:r>
                        <a:rPr lang="en-US" sz="1000" dirty="0" smtClean="0"/>
                        <a:t>F</a:t>
                      </a:r>
                      <a:endParaRPr lang="en-US" sz="1000" dirty="0"/>
                    </a:p>
                  </a:txBody>
                  <a:tcPr anchor="ctr"/>
                </a:tc>
                <a:tc>
                  <a:txBody>
                    <a:bodyPr/>
                    <a:lstStyle/>
                    <a:p>
                      <a:pPr algn="ctr"/>
                      <a:r>
                        <a:rPr lang="en-US" sz="1000" dirty="0" smtClean="0"/>
                        <a:t>M</a:t>
                      </a:r>
                      <a:endParaRPr lang="en-US" sz="1000" dirty="0"/>
                    </a:p>
                  </a:txBody>
                  <a:tcPr anchor="ctr"/>
                </a:tc>
                <a:tc>
                  <a:txBody>
                    <a:bodyPr/>
                    <a:lstStyle/>
                    <a:p>
                      <a:pPr algn="ctr"/>
                      <a:r>
                        <a:rPr lang="en-US" sz="1000" dirty="0" smtClean="0"/>
                        <a:t>A</a:t>
                      </a:r>
                      <a:endParaRPr lang="en-US" sz="1000" dirty="0"/>
                    </a:p>
                  </a:txBody>
                  <a:tcPr anchor="ctr"/>
                </a:tc>
                <a:tc>
                  <a:txBody>
                    <a:bodyPr/>
                    <a:lstStyle/>
                    <a:p>
                      <a:pPr algn="ctr"/>
                      <a:r>
                        <a:rPr lang="en-US" sz="1000" dirty="0" smtClean="0"/>
                        <a:t>M</a:t>
                      </a:r>
                      <a:endParaRPr lang="en-US" sz="1000" dirty="0"/>
                    </a:p>
                  </a:txBody>
                  <a:tcPr anchor="ctr"/>
                </a:tc>
                <a:tc>
                  <a:txBody>
                    <a:bodyPr/>
                    <a:lstStyle/>
                    <a:p>
                      <a:pPr algn="ctr"/>
                      <a:r>
                        <a:rPr lang="en-US" sz="1000" dirty="0" smtClean="0"/>
                        <a:t>J</a:t>
                      </a:r>
                      <a:endParaRPr lang="en-US" sz="1000" dirty="0"/>
                    </a:p>
                  </a:txBody>
                  <a:tcPr anchor="ctr"/>
                </a:tc>
                <a:tc>
                  <a:txBody>
                    <a:bodyPr/>
                    <a:lstStyle/>
                    <a:p>
                      <a:pPr algn="ctr"/>
                      <a:r>
                        <a:rPr lang="en-US" sz="1000" dirty="0" smtClean="0"/>
                        <a:t>J</a:t>
                      </a:r>
                      <a:endParaRPr lang="en-US" sz="1000" dirty="0"/>
                    </a:p>
                  </a:txBody>
                  <a:tcPr anchor="ctr"/>
                </a:tc>
                <a:tc>
                  <a:txBody>
                    <a:bodyPr/>
                    <a:lstStyle/>
                    <a:p>
                      <a:pPr algn="ctr"/>
                      <a:r>
                        <a:rPr lang="en-US" sz="1000" dirty="0" smtClean="0"/>
                        <a:t>A</a:t>
                      </a:r>
                      <a:endParaRPr lang="en-US" sz="1000" dirty="0"/>
                    </a:p>
                  </a:txBody>
                  <a:tcPr anchor="ctr"/>
                </a:tc>
                <a:tc>
                  <a:txBody>
                    <a:bodyPr/>
                    <a:lstStyle/>
                    <a:p>
                      <a:pPr algn="ctr"/>
                      <a:r>
                        <a:rPr lang="en-US" sz="1000" dirty="0" smtClean="0"/>
                        <a:t>S</a:t>
                      </a:r>
                      <a:endParaRPr lang="en-US" sz="1000" dirty="0"/>
                    </a:p>
                  </a:txBody>
                  <a:tcPr anchor="ctr"/>
                </a:tc>
                <a:tc>
                  <a:txBody>
                    <a:bodyPr/>
                    <a:lstStyle/>
                    <a:p>
                      <a:pPr algn="ctr"/>
                      <a:r>
                        <a:rPr lang="en-US" sz="1000" dirty="0" smtClean="0"/>
                        <a:t>O</a:t>
                      </a:r>
                      <a:endParaRPr lang="en-US" sz="1000" dirty="0"/>
                    </a:p>
                  </a:txBody>
                  <a:tcPr anchor="ctr"/>
                </a:tc>
                <a:tc>
                  <a:txBody>
                    <a:bodyPr/>
                    <a:lstStyle/>
                    <a:p>
                      <a:pPr algn="ctr"/>
                      <a:r>
                        <a:rPr lang="en-US" sz="1000" dirty="0" smtClean="0"/>
                        <a:t>N</a:t>
                      </a:r>
                      <a:endParaRPr lang="en-US" sz="1000" dirty="0"/>
                    </a:p>
                  </a:txBody>
                  <a:tcPr anchor="ctr"/>
                </a:tc>
                <a:tc>
                  <a:txBody>
                    <a:bodyPr/>
                    <a:lstStyle/>
                    <a:p>
                      <a:pPr algn="ctr"/>
                      <a:r>
                        <a:rPr lang="en-US" sz="1000" dirty="0" smtClean="0"/>
                        <a:t>D</a:t>
                      </a:r>
                      <a:endParaRPr lang="en-US" sz="1000" dirty="0"/>
                    </a:p>
                  </a:txBody>
                  <a:tcPr anchor="ctr"/>
                </a:tc>
              </a:tr>
              <a:tr h="368753">
                <a:tc>
                  <a:txBody>
                    <a:bodyPr/>
                    <a:lstStyle/>
                    <a:p>
                      <a:r>
                        <a:rPr lang="en-US" sz="1000" dirty="0" smtClean="0"/>
                        <a:t>Create</a:t>
                      </a:r>
                      <a:r>
                        <a:rPr lang="en-US" sz="1000" baseline="0" dirty="0" smtClean="0"/>
                        <a:t> projects</a:t>
                      </a:r>
                    </a:p>
                    <a:p>
                      <a:endParaRPr lang="en-US" sz="1000" dirty="0"/>
                    </a:p>
                  </a:txBody>
                  <a:tcPr anchor="ctr"/>
                </a:tc>
                <a:tc>
                  <a:txBody>
                    <a:bodyPr/>
                    <a:lstStyle/>
                    <a:p>
                      <a:r>
                        <a:rPr lang="en-US" sz="1000" dirty="0" smtClean="0"/>
                        <a:t>Site</a:t>
                      </a:r>
                      <a:r>
                        <a:rPr lang="en-US" sz="1000" baseline="0" dirty="0" smtClean="0"/>
                        <a:t> Capex Correspondent</a:t>
                      </a:r>
                      <a:endParaRPr lang="en-US" sz="1000" dirty="0"/>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r>
              <a:tr h="368753">
                <a:tc>
                  <a:txBody>
                    <a:bodyPr/>
                    <a:lstStyle/>
                    <a:p>
                      <a:r>
                        <a:rPr lang="en-US" sz="1000" dirty="0" smtClean="0"/>
                        <a:t>Complete project information (challenges, scope)</a:t>
                      </a:r>
                      <a:endParaRPr lang="en-US" sz="1000" dirty="0"/>
                    </a:p>
                  </a:txBody>
                  <a:tcPr anchor="ctr"/>
                </a:tc>
                <a:tc>
                  <a:txBody>
                    <a:bodyPr/>
                    <a:lstStyle/>
                    <a:p>
                      <a:r>
                        <a:rPr lang="en-US" sz="1000" dirty="0" smtClean="0"/>
                        <a:t>Site</a:t>
                      </a:r>
                      <a:r>
                        <a:rPr lang="en-US" sz="1000" baseline="0" dirty="0" smtClean="0"/>
                        <a:t> Capex Correspondent</a:t>
                      </a:r>
                      <a:endParaRPr lang="en-US" sz="1000" dirty="0"/>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r>
              <a:tr h="368753">
                <a:tc>
                  <a:txBody>
                    <a:bodyPr/>
                    <a:lstStyle/>
                    <a:p>
                      <a:r>
                        <a:rPr lang="en-US" sz="1000" dirty="0" smtClean="0"/>
                        <a:t>Pre</a:t>
                      </a:r>
                      <a:r>
                        <a:rPr lang="en-US" sz="1000" baseline="0" dirty="0" smtClean="0"/>
                        <a:t>-approve/reject projects (Budget decision meetings)</a:t>
                      </a:r>
                      <a:endParaRPr lang="en-US" sz="1000" dirty="0"/>
                    </a:p>
                  </a:txBody>
                  <a:tcPr anchor="ctr"/>
                </a:tc>
                <a:tc>
                  <a:txBody>
                    <a:bodyPr/>
                    <a:lstStyle/>
                    <a:p>
                      <a:r>
                        <a:rPr lang="en-US" sz="1000" dirty="0" smtClean="0"/>
                        <a:t>GBU coordinator, GBU manager</a:t>
                      </a:r>
                      <a:endParaRPr lang="en-US" sz="1000" dirty="0"/>
                    </a:p>
                  </a:txBody>
                  <a:tcPr anchor="ctr"/>
                </a:tc>
                <a:tc>
                  <a:txBody>
                    <a:bodyPr/>
                    <a:lstStyle/>
                    <a:p>
                      <a:pPr algn="ctr"/>
                      <a:endParaRPr lang="en-US" sz="1000" dirty="0">
                        <a:solidFill>
                          <a:schemeClr val="accent2">
                            <a:lumMod val="75000"/>
                          </a:schemeClr>
                        </a:solidFill>
                      </a:endParaRPr>
                    </a:p>
                  </a:txBody>
                  <a:tcPr anchor="ctr"/>
                </a:tc>
                <a:tc>
                  <a:txBody>
                    <a:bodyPr/>
                    <a:lstStyle/>
                    <a:p>
                      <a:pPr algn="ctr"/>
                      <a:endParaRPr lang="en-US" sz="1000" dirty="0">
                        <a:solidFill>
                          <a:schemeClr val="accent2">
                            <a:lumMod val="75000"/>
                          </a:schemeClr>
                        </a:solidFill>
                      </a:endParaRPr>
                    </a:p>
                  </a:txBody>
                  <a:tcPr anchor="ctr"/>
                </a:tc>
                <a:tc>
                  <a:txBody>
                    <a:bodyPr/>
                    <a:lstStyle/>
                    <a:p>
                      <a:pPr algn="ctr"/>
                      <a:endParaRPr lang="en-US" sz="1000" dirty="0">
                        <a:solidFill>
                          <a:schemeClr val="accent2">
                            <a:lumMod val="75000"/>
                          </a:schemeClr>
                        </a:solidFill>
                      </a:endParaRPr>
                    </a:p>
                  </a:txBody>
                  <a:tcPr anchor="ctr"/>
                </a:tc>
                <a:tc>
                  <a:txBody>
                    <a:bodyPr/>
                    <a:lstStyle/>
                    <a:p>
                      <a:pPr algn="ctr"/>
                      <a:endParaRPr lang="en-US" sz="1000" dirty="0">
                        <a:solidFill>
                          <a:schemeClr val="accent2">
                            <a:lumMod val="75000"/>
                          </a:schemeClr>
                        </a:solidFill>
                      </a:endParaRPr>
                    </a:p>
                  </a:txBody>
                  <a:tcPr anchor="ctr"/>
                </a:tc>
                <a:tc>
                  <a:txBody>
                    <a:bodyPr/>
                    <a:lstStyle/>
                    <a:p>
                      <a:pPr algn="ctr"/>
                      <a:endParaRPr lang="en-US" sz="1000" dirty="0">
                        <a:solidFill>
                          <a:schemeClr val="accent2">
                            <a:lumMod val="75000"/>
                          </a:schemeClr>
                        </a:solidFill>
                      </a:endParaRPr>
                    </a:p>
                  </a:txBody>
                  <a:tcPr anchor="ctr"/>
                </a:tc>
                <a:tc>
                  <a:txBody>
                    <a:bodyPr/>
                    <a:lstStyle/>
                    <a:p>
                      <a:pPr algn="ctr"/>
                      <a:endParaRPr lang="en-US" sz="1000" dirty="0">
                        <a:solidFill>
                          <a:schemeClr val="accent2">
                            <a:lumMod val="75000"/>
                          </a:schemeClr>
                        </a:solidFill>
                      </a:endParaRPr>
                    </a:p>
                  </a:txBody>
                  <a:tcPr anchor="ctr"/>
                </a:tc>
                <a:tc>
                  <a:txBody>
                    <a:bodyPr/>
                    <a:lstStyle/>
                    <a:p>
                      <a:pPr algn="ctr"/>
                      <a:endParaRPr lang="en-US" sz="1000" dirty="0">
                        <a:solidFill>
                          <a:schemeClr val="accent2">
                            <a:lumMod val="75000"/>
                          </a:schemeClr>
                        </a:solidFill>
                      </a:endParaRPr>
                    </a:p>
                  </a:txBody>
                  <a:tcPr anchor="ctr"/>
                </a:tc>
                <a:tc>
                  <a:txBody>
                    <a:bodyPr/>
                    <a:lstStyle/>
                    <a:p>
                      <a:pPr algn="ctr"/>
                      <a:endParaRPr lang="en-US" sz="1000" dirty="0">
                        <a:solidFill>
                          <a:schemeClr val="accent2">
                            <a:lumMod val="75000"/>
                          </a:schemeClr>
                        </a:solidFill>
                      </a:endParaRPr>
                    </a:p>
                  </a:txBody>
                  <a:tcPr anchor="ctr"/>
                </a:tc>
                <a:tc>
                  <a:txBody>
                    <a:bodyPr/>
                    <a:lstStyle/>
                    <a:p>
                      <a:pPr algn="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endParaRPr lang="en-US" sz="1000">
                        <a:solidFill>
                          <a:schemeClr val="accent2">
                            <a:lumMod val="75000"/>
                          </a:schemeClr>
                        </a:solidFill>
                      </a:endParaRPr>
                    </a:p>
                  </a:txBody>
                  <a:tcPr anchor="ctr"/>
                </a:tc>
                <a:tc>
                  <a:txBody>
                    <a:bodyPr/>
                    <a:lstStyle/>
                    <a:p>
                      <a:pPr algn="ctr"/>
                      <a:endParaRPr lang="en-US" sz="1000" dirty="0">
                        <a:solidFill>
                          <a:schemeClr val="accent2">
                            <a:lumMod val="75000"/>
                          </a:schemeClr>
                        </a:solidFill>
                      </a:endParaRPr>
                    </a:p>
                  </a:txBody>
                  <a:tcPr anchor="ctr"/>
                </a:tc>
              </a:tr>
              <a:tr h="368753">
                <a:tc>
                  <a:txBody>
                    <a:bodyPr/>
                    <a:lstStyle/>
                    <a:p>
                      <a:r>
                        <a:rPr lang="en-US" sz="1000" dirty="0" smtClean="0"/>
                        <a:t>Update forecasts for BFR/BSR </a:t>
                      </a:r>
                      <a:br>
                        <a:rPr lang="en-US" sz="1000" dirty="0" smtClean="0"/>
                      </a:br>
                      <a:r>
                        <a:rPr lang="en-US" sz="800" dirty="0" smtClean="0"/>
                        <a:t>(and lists of projects)</a:t>
                      </a:r>
                      <a:r>
                        <a:rPr lang="en-US" sz="1000" dirty="0" smtClean="0"/>
                        <a:t> </a:t>
                      </a:r>
                      <a:endParaRPr lang="en-US" sz="1000" dirty="0"/>
                    </a:p>
                  </a:txBody>
                  <a:tcPr anchor="ctr"/>
                </a:tc>
                <a:tc>
                  <a:txBody>
                    <a:bodyPr/>
                    <a:lstStyle/>
                    <a:p>
                      <a:r>
                        <a:rPr lang="en-US" sz="1000" dirty="0" smtClean="0"/>
                        <a:t>Forecasters</a:t>
                      </a:r>
                      <a:endParaRPr lang="en-US" sz="1000" dirty="0"/>
                    </a:p>
                  </a:txBody>
                  <a:tcPr anchor="ctr"/>
                </a:tc>
                <a:tc>
                  <a:txBody>
                    <a:bodyPr/>
                    <a:lstStyle/>
                    <a:p>
                      <a:pPr algn="ctr"/>
                      <a:endParaRPr lang="en-US" sz="1000" dirty="0">
                        <a:solidFill>
                          <a:schemeClr val="accent2">
                            <a:lumMod val="75000"/>
                          </a:schemeClr>
                        </a:solidFill>
                      </a:endParaRPr>
                    </a:p>
                  </a:txBody>
                  <a:tcPr anchor="ctr"/>
                </a:tc>
                <a:tc>
                  <a:txBody>
                    <a:bodyPr/>
                    <a:lstStyle/>
                    <a:p>
                      <a:pPr algn="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l"/>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endParaRPr lang="en-US" sz="1000">
                        <a:solidFill>
                          <a:schemeClr val="accent2">
                            <a:lumMod val="75000"/>
                          </a:schemeClr>
                        </a:solidFill>
                      </a:endParaRPr>
                    </a:p>
                  </a:txBody>
                  <a:tcPr anchor="ctr"/>
                </a:tc>
                <a:tc>
                  <a:txBody>
                    <a:bodyPr/>
                    <a:lstStyle/>
                    <a:p>
                      <a:pPr algn="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l"/>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l"/>
                      <a:endParaRPr lang="en-US" sz="1000" dirty="0">
                        <a:solidFill>
                          <a:schemeClr val="accent2">
                            <a:lumMod val="75000"/>
                          </a:schemeClr>
                        </a:solidFill>
                      </a:endParaRPr>
                    </a:p>
                  </a:txBody>
                  <a:tcPr anchor="ctr"/>
                </a:tc>
                <a:tc>
                  <a:txBody>
                    <a:bodyPr/>
                    <a:lstStyle/>
                    <a:p>
                      <a:pPr algn="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l"/>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l"/>
                      <a:endParaRPr lang="en-US" sz="1000" dirty="0">
                        <a:solidFill>
                          <a:schemeClr val="accent2">
                            <a:lumMod val="75000"/>
                          </a:schemeClr>
                        </a:solidFill>
                      </a:endParaRPr>
                    </a:p>
                  </a:txBody>
                  <a:tcPr anchor="ctr"/>
                </a:tc>
                <a:tc>
                  <a:txBody>
                    <a:bodyPr/>
                    <a:lstStyle/>
                    <a:p>
                      <a:pPr algn="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l"/>
                      <a:r>
                        <a:rPr lang="en-US" sz="1000" dirty="0" smtClean="0">
                          <a:solidFill>
                            <a:schemeClr val="accent2">
                              <a:lumMod val="75000"/>
                            </a:schemeClr>
                          </a:solidFill>
                        </a:rPr>
                        <a:t>█</a:t>
                      </a:r>
                      <a:endParaRPr lang="en-US" sz="1000" dirty="0">
                        <a:solidFill>
                          <a:schemeClr val="accent2">
                            <a:lumMod val="75000"/>
                          </a:schemeClr>
                        </a:solidFill>
                      </a:endParaRPr>
                    </a:p>
                  </a:txBody>
                  <a:tcPr anchor="ctr"/>
                </a:tc>
              </a:tr>
              <a:tr h="368753">
                <a:tc>
                  <a:txBody>
                    <a:bodyPr/>
                    <a:lstStyle/>
                    <a:p>
                      <a:r>
                        <a:rPr lang="en-US" sz="1000" dirty="0" smtClean="0"/>
                        <a:t>Project approval</a:t>
                      </a:r>
                      <a:endParaRPr lang="en-US" sz="1000" dirty="0"/>
                    </a:p>
                  </a:txBody>
                  <a:tcPr anchor="ctr"/>
                </a:tc>
                <a:tc>
                  <a:txBody>
                    <a:bodyPr/>
                    <a:lstStyle/>
                    <a:p>
                      <a:r>
                        <a:rPr lang="en-US" sz="1000" dirty="0" smtClean="0"/>
                        <a:t>Submission</a:t>
                      </a:r>
                      <a:r>
                        <a:rPr lang="en-US" sz="1000" baseline="0" dirty="0" smtClean="0"/>
                        <a:t> by Capex correspondents</a:t>
                      </a:r>
                      <a:endParaRPr lang="en-US" sz="1000" dirty="0" smtClean="0"/>
                    </a:p>
                    <a:p>
                      <a:r>
                        <a:rPr lang="en-US" sz="1000" dirty="0" smtClean="0"/>
                        <a:t>Approvers</a:t>
                      </a:r>
                      <a:endParaRPr lang="en-US" sz="1000" dirty="0"/>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c>
                  <a:txBody>
                    <a:bodyPr/>
                    <a:lstStyle/>
                    <a:p>
                      <a:pPr algn="ctr"/>
                      <a:r>
                        <a:rPr lang="en-US" sz="1000" dirty="0" smtClean="0">
                          <a:solidFill>
                            <a:schemeClr val="accent2">
                              <a:lumMod val="75000"/>
                            </a:schemeClr>
                          </a:solidFill>
                        </a:rPr>
                        <a:t>█</a:t>
                      </a:r>
                      <a:endParaRPr lang="en-US" sz="1000" dirty="0">
                        <a:solidFill>
                          <a:schemeClr val="accent2">
                            <a:lumMod val="75000"/>
                          </a:schemeClr>
                        </a:solidFill>
                      </a:endParaRPr>
                    </a:p>
                  </a:txBody>
                  <a:tcPr anchor="ctr"/>
                </a:tc>
              </a:tr>
            </a:tbl>
          </a:graphicData>
        </a:graphic>
      </p:graphicFrame>
    </p:spTree>
    <p:extLst>
      <p:ext uri="{BB962C8B-B14F-4D97-AF65-F5344CB8AC3E}">
        <p14:creationId xmlns:p14="http://schemas.microsoft.com/office/powerpoint/2010/main" val="3474353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hape 225"/>
          <p:cNvSpPr>
            <a:spLocks noGrp="1"/>
          </p:cNvSpPr>
          <p:nvPr>
            <p:ph type="title"/>
          </p:nvPr>
        </p:nvSpPr>
        <p:spPr/>
        <p:txBody>
          <a:bodyPr lIns="91425" tIns="45700" rIns="91425" bIns="45700"/>
          <a:lstStyle/>
          <a:p>
            <a:pPr>
              <a:buClr>
                <a:srgbClr val="009EE0"/>
              </a:buClr>
              <a:buSzPct val="25000"/>
            </a:pPr>
            <a:r>
              <a:rPr altLang="fr-FR" dirty="0" smtClean="0">
                <a:solidFill>
                  <a:srgbClr val="009EE0"/>
                </a:solidFill>
                <a:cs typeface="Arial" pitchFamily="34" charset="0"/>
                <a:sym typeface="Arial" pitchFamily="34" charset="0"/>
              </a:rPr>
              <a:t>Budget Forecast at different levels</a:t>
            </a:r>
          </a:p>
        </p:txBody>
      </p:sp>
      <p:sp>
        <p:nvSpPr>
          <p:cNvPr id="17411" name="Shape 226"/>
          <p:cNvSpPr>
            <a:spLocks noGrp="1"/>
          </p:cNvSpPr>
          <p:nvPr>
            <p:ph type="body" idx="1"/>
          </p:nvPr>
        </p:nvSpPr>
        <p:spPr>
          <a:xfrm>
            <a:off x="254000" y="904875"/>
            <a:ext cx="8229600" cy="584200"/>
          </a:xfrm>
        </p:spPr>
        <p:txBody>
          <a:bodyPr lIns="91425" tIns="45700" rIns="91425" bIns="45700"/>
          <a:lstStyle/>
          <a:p>
            <a:pPr>
              <a:lnSpc>
                <a:spcPct val="75000"/>
              </a:lnSpc>
              <a:spcBef>
                <a:spcPct val="0"/>
              </a:spcBef>
              <a:buClr>
                <a:srgbClr val="009EE0"/>
              </a:buClr>
              <a:buSzPct val="25000"/>
              <a:buFont typeface="Arial" pitchFamily="34" charset="0"/>
              <a:buNone/>
            </a:pPr>
            <a:r>
              <a:rPr altLang="fr-FR" sz="1700" smtClean="0">
                <a:cs typeface="Arial" pitchFamily="34" charset="0"/>
                <a:sym typeface="Arial" pitchFamily="34" charset="0"/>
              </a:rPr>
              <a:t>Usual case: one project in PS = one project in BW</a:t>
            </a:r>
          </a:p>
          <a:p>
            <a:pPr>
              <a:lnSpc>
                <a:spcPct val="75000"/>
              </a:lnSpc>
              <a:buClr>
                <a:srgbClr val="009EE0"/>
              </a:buClr>
              <a:buSzPct val="25000"/>
              <a:buFont typeface="Arial" pitchFamily="34" charset="0"/>
              <a:buNone/>
            </a:pPr>
            <a:r>
              <a:rPr altLang="fr-FR" sz="1700" smtClean="0">
                <a:cs typeface="Arial" pitchFamily="34" charset="0"/>
                <a:sym typeface="Arial" pitchFamily="34" charset="0"/>
              </a:rPr>
              <a:t>Compulsory for Normal and Strategic projects</a:t>
            </a:r>
          </a:p>
          <a:p>
            <a:pPr>
              <a:lnSpc>
                <a:spcPct val="75000"/>
              </a:lnSpc>
              <a:buClr>
                <a:srgbClr val="009EE0"/>
              </a:buClr>
              <a:buSzPct val="25000"/>
              <a:buFont typeface="Arial" pitchFamily="34" charset="0"/>
              <a:buNone/>
            </a:pPr>
            <a:r>
              <a:rPr altLang="fr-FR" sz="1700" smtClean="0">
                <a:cs typeface="Arial" pitchFamily="34" charset="0"/>
                <a:sym typeface="Arial" pitchFamily="34" charset="0"/>
              </a:rPr>
              <a:t>Possible for Current projects</a:t>
            </a:r>
          </a:p>
        </p:txBody>
      </p:sp>
      <p:sp>
        <p:nvSpPr>
          <p:cNvPr id="17412" name="Shape 227"/>
          <p:cNvSpPr txBox="1">
            <a:spLocks noChangeArrowheads="1"/>
          </p:cNvSpPr>
          <p:nvPr/>
        </p:nvSpPr>
        <p:spPr bwMode="auto">
          <a:xfrm>
            <a:off x="47625" y="2578100"/>
            <a:ext cx="3800475" cy="256381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algn="ctr" eaLnBrk="1" hangingPunct="1">
              <a:lnSpc>
                <a:spcPct val="100000"/>
              </a:lnSpc>
              <a:spcBef>
                <a:spcPct val="0"/>
              </a:spcBef>
              <a:buClr>
                <a:srgbClr val="FFFFFF"/>
              </a:buClr>
              <a:buSzPct val="25000"/>
              <a:buFont typeface="Arial" pitchFamily="34" charset="0"/>
              <a:buNone/>
            </a:pPr>
            <a:r>
              <a:rPr lang="en-US" altLang="fr-FR" sz="1800" b="1">
                <a:solidFill>
                  <a:srgbClr val="FFFFFF"/>
                </a:solidFill>
                <a:sym typeface="Arial" pitchFamily="34" charset="0"/>
              </a:rPr>
              <a:t>PS</a:t>
            </a:r>
          </a:p>
        </p:txBody>
      </p:sp>
      <p:sp>
        <p:nvSpPr>
          <p:cNvPr id="17413" name="Shape 228"/>
          <p:cNvSpPr txBox="1">
            <a:spLocks noChangeArrowheads="1"/>
          </p:cNvSpPr>
          <p:nvPr/>
        </p:nvSpPr>
        <p:spPr bwMode="auto">
          <a:xfrm>
            <a:off x="401638" y="3444875"/>
            <a:ext cx="2068512" cy="296863"/>
          </a:xfrm>
          <a:prstGeom prst="rect">
            <a:avLst/>
          </a:prstGeom>
          <a:solidFill>
            <a:srgbClr val="CC99FF"/>
          </a:solidFill>
          <a:ln w="25400" cap="rnd">
            <a:solidFill>
              <a:srgbClr val="5F98B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400">
                <a:solidFill>
                  <a:srgbClr val="000000"/>
                </a:solidFill>
                <a:sym typeface="Arial" pitchFamily="34" charset="0"/>
              </a:rPr>
              <a:t>Project Current A  </a:t>
            </a:r>
          </a:p>
        </p:txBody>
      </p:sp>
      <p:sp>
        <p:nvSpPr>
          <p:cNvPr id="17414" name="Shape 229"/>
          <p:cNvSpPr txBox="1">
            <a:spLocks noChangeArrowheads="1"/>
          </p:cNvSpPr>
          <p:nvPr/>
        </p:nvSpPr>
        <p:spPr bwMode="auto">
          <a:xfrm>
            <a:off x="557213" y="3743325"/>
            <a:ext cx="2146300" cy="282575"/>
          </a:xfrm>
          <a:prstGeom prst="rect">
            <a:avLst/>
          </a:prstGeom>
          <a:solidFill>
            <a:srgbClr val="E5E9E9"/>
          </a:solidFill>
          <a:ln w="25400" cap="rnd">
            <a:solidFill>
              <a:srgbClr val="5F98B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algn="ctr" eaLnBrk="1" hangingPunct="1">
              <a:lnSpc>
                <a:spcPct val="100000"/>
              </a:lnSpc>
              <a:spcBef>
                <a:spcPct val="0"/>
              </a:spcBef>
              <a:buClr>
                <a:srgbClr val="000000"/>
              </a:buClr>
              <a:buSzPct val="25000"/>
              <a:buFont typeface="Arial" pitchFamily="34" charset="0"/>
              <a:buNone/>
            </a:pPr>
            <a:r>
              <a:rPr lang="en-US" altLang="fr-FR" sz="1400">
                <a:solidFill>
                  <a:srgbClr val="000000"/>
                </a:solidFill>
                <a:sym typeface="Arial" pitchFamily="34" charset="0"/>
              </a:rPr>
              <a:t>WBS element – lvl 1 .</a:t>
            </a:r>
          </a:p>
        </p:txBody>
      </p:sp>
      <p:sp>
        <p:nvSpPr>
          <p:cNvPr id="17415" name="Shape 230"/>
          <p:cNvSpPr txBox="1">
            <a:spLocks noChangeArrowheads="1"/>
          </p:cNvSpPr>
          <p:nvPr/>
        </p:nvSpPr>
        <p:spPr bwMode="auto">
          <a:xfrm>
            <a:off x="3952875" y="2559050"/>
            <a:ext cx="4759325" cy="25923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algn="ctr" eaLnBrk="1" hangingPunct="1">
              <a:lnSpc>
                <a:spcPct val="100000"/>
              </a:lnSpc>
              <a:spcBef>
                <a:spcPct val="0"/>
              </a:spcBef>
              <a:buClr>
                <a:srgbClr val="FFFFFF"/>
              </a:buClr>
              <a:buSzPct val="25000"/>
              <a:buFont typeface="Arial" pitchFamily="34" charset="0"/>
              <a:buNone/>
            </a:pPr>
            <a:r>
              <a:rPr lang="en-US" altLang="fr-FR" sz="1800" b="1" dirty="0" smtClean="0">
                <a:solidFill>
                  <a:srgbClr val="FFFFFF"/>
                </a:solidFill>
                <a:sym typeface="Arial" pitchFamily="34" charset="0"/>
              </a:rPr>
              <a:t>COLMAR</a:t>
            </a:r>
            <a:endParaRPr lang="en-US" altLang="fr-FR" sz="1800" b="1" dirty="0">
              <a:solidFill>
                <a:srgbClr val="FFFFFF"/>
              </a:solidFill>
              <a:sym typeface="Arial" pitchFamily="34" charset="0"/>
            </a:endParaRPr>
          </a:p>
        </p:txBody>
      </p:sp>
      <p:sp>
        <p:nvSpPr>
          <p:cNvPr id="17416" name="Shape 231"/>
          <p:cNvSpPr txBox="1">
            <a:spLocks noChangeArrowheads="1"/>
          </p:cNvSpPr>
          <p:nvPr/>
        </p:nvSpPr>
        <p:spPr bwMode="auto">
          <a:xfrm>
            <a:off x="5581650" y="3419475"/>
            <a:ext cx="2695575" cy="914400"/>
          </a:xfrm>
          <a:prstGeom prst="rect">
            <a:avLst/>
          </a:prstGeom>
          <a:noFill/>
          <a:ln w="9525" cap="rnd">
            <a:solidFill>
              <a:srgbClr val="003087"/>
            </a:solidFill>
            <a:miter lim="800000"/>
            <a:headEnd/>
            <a:tailEnd/>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Tx/>
              <a:buFontTx/>
              <a:buNone/>
            </a:pPr>
            <a:endParaRPr lang="fr-FR" altLang="fr-FR" sz="1800"/>
          </a:p>
        </p:txBody>
      </p:sp>
      <p:sp>
        <p:nvSpPr>
          <p:cNvPr id="17417" name="Shape 232"/>
          <p:cNvSpPr txBox="1">
            <a:spLocks noChangeArrowheads="1"/>
          </p:cNvSpPr>
          <p:nvPr/>
        </p:nvSpPr>
        <p:spPr bwMode="auto">
          <a:xfrm>
            <a:off x="939800" y="4098925"/>
            <a:ext cx="2255838" cy="219075"/>
          </a:xfrm>
          <a:prstGeom prst="rect">
            <a:avLst/>
          </a:prstGeom>
          <a:solidFill>
            <a:srgbClr val="E5E9E9"/>
          </a:solidFill>
          <a:ln w="25400" cap="rnd">
            <a:solidFill>
              <a:srgbClr val="5F98B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algn="ctr" eaLnBrk="1" hangingPunct="1">
              <a:lnSpc>
                <a:spcPct val="100000"/>
              </a:lnSpc>
              <a:spcBef>
                <a:spcPct val="0"/>
              </a:spcBef>
              <a:buClr>
                <a:srgbClr val="000000"/>
              </a:buClr>
              <a:buSzPct val="25000"/>
              <a:buFont typeface="Arial" pitchFamily="34" charset="0"/>
              <a:buNone/>
            </a:pPr>
            <a:r>
              <a:rPr lang="en-US" altLang="fr-FR" sz="1200">
                <a:solidFill>
                  <a:srgbClr val="000000"/>
                </a:solidFill>
                <a:sym typeface="Arial" pitchFamily="34" charset="0"/>
              </a:rPr>
              <a:t>WBS element - lvl 2</a:t>
            </a:r>
          </a:p>
        </p:txBody>
      </p:sp>
      <p:sp>
        <p:nvSpPr>
          <p:cNvPr id="17418" name="Shape 233"/>
          <p:cNvSpPr txBox="1">
            <a:spLocks noChangeArrowheads="1"/>
          </p:cNvSpPr>
          <p:nvPr/>
        </p:nvSpPr>
        <p:spPr bwMode="auto">
          <a:xfrm>
            <a:off x="5600700" y="2895600"/>
            <a:ext cx="2657475" cy="390525"/>
          </a:xfrm>
          <a:prstGeom prst="rect">
            <a:avLst/>
          </a:prstGeom>
          <a:solidFill>
            <a:srgbClr val="FF0000"/>
          </a:solidFill>
          <a:ln w="9525" cap="rnd">
            <a:solidFill>
              <a:srgbClr val="FF000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Tx/>
              <a:buFontTx/>
              <a:buNone/>
            </a:pPr>
            <a:endParaRPr lang="fr-FR" altLang="fr-FR" sz="1800"/>
          </a:p>
        </p:txBody>
      </p:sp>
      <p:sp>
        <p:nvSpPr>
          <p:cNvPr id="17419" name="Shape 234"/>
          <p:cNvSpPr txBox="1">
            <a:spLocks noChangeArrowheads="1"/>
          </p:cNvSpPr>
          <p:nvPr/>
        </p:nvSpPr>
        <p:spPr bwMode="auto">
          <a:xfrm>
            <a:off x="7165975" y="2962275"/>
            <a:ext cx="982663" cy="269875"/>
          </a:xfrm>
          <a:prstGeom prst="rect">
            <a:avLst/>
          </a:prstGeom>
          <a:solidFill>
            <a:schemeClr val="bg1"/>
          </a:solidFill>
          <a:ln w="38100" cap="rnd">
            <a:solidFill>
              <a:srgbClr val="0079BA"/>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algn="ctr" eaLnBrk="1" hangingPunct="1">
              <a:lnSpc>
                <a:spcPct val="100000"/>
              </a:lnSpc>
              <a:spcBef>
                <a:spcPct val="0"/>
              </a:spcBef>
              <a:buClr>
                <a:srgbClr val="000000"/>
              </a:buClr>
              <a:buSzPct val="25000"/>
              <a:buFont typeface="Arial" pitchFamily="34" charset="0"/>
              <a:buNone/>
            </a:pPr>
            <a:r>
              <a:rPr lang="en-US" altLang="fr-FR" sz="1200">
                <a:solidFill>
                  <a:srgbClr val="000000"/>
                </a:solidFill>
                <a:sym typeface="Arial" pitchFamily="34" charset="0"/>
              </a:rPr>
              <a:t>Forecast </a:t>
            </a:r>
          </a:p>
        </p:txBody>
      </p:sp>
      <p:sp>
        <p:nvSpPr>
          <p:cNvPr id="17420" name="Shape 235"/>
          <p:cNvSpPr txBox="1">
            <a:spLocks noChangeArrowheads="1"/>
          </p:cNvSpPr>
          <p:nvPr/>
        </p:nvSpPr>
        <p:spPr bwMode="auto">
          <a:xfrm>
            <a:off x="1276350" y="4311650"/>
            <a:ext cx="1365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800">
                <a:solidFill>
                  <a:srgbClr val="000000"/>
                </a:solidFill>
                <a:sym typeface="Arial" pitchFamily="34" charset="0"/>
              </a:rPr>
              <a:t>…</a:t>
            </a:r>
          </a:p>
        </p:txBody>
      </p:sp>
      <p:sp>
        <p:nvSpPr>
          <p:cNvPr id="17421" name="Shape 236"/>
          <p:cNvSpPr txBox="1">
            <a:spLocks noChangeArrowheads="1"/>
          </p:cNvSpPr>
          <p:nvPr/>
        </p:nvSpPr>
        <p:spPr bwMode="auto">
          <a:xfrm>
            <a:off x="5618163" y="3435350"/>
            <a:ext cx="1490662" cy="287338"/>
          </a:xfrm>
          <a:prstGeom prst="rect">
            <a:avLst/>
          </a:prstGeom>
          <a:solidFill>
            <a:schemeClr val="tx1"/>
          </a:solidFill>
          <a:ln w="25400" cap="rnd">
            <a:solidFill>
              <a:srgbClr val="5F98B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FFFFFF"/>
              </a:buClr>
              <a:buSzPct val="25000"/>
              <a:buFont typeface="Arial" pitchFamily="34" charset="0"/>
              <a:buNone/>
            </a:pPr>
            <a:r>
              <a:rPr lang="en-US" altLang="fr-FR" sz="1400" dirty="0">
                <a:solidFill>
                  <a:srgbClr val="FFFFFF"/>
                </a:solidFill>
                <a:sym typeface="Arial" pitchFamily="34" charset="0"/>
              </a:rPr>
              <a:t>Past Capspend</a:t>
            </a:r>
          </a:p>
        </p:txBody>
      </p:sp>
      <p:sp>
        <p:nvSpPr>
          <p:cNvPr id="17422" name="Shape 237"/>
          <p:cNvSpPr txBox="1">
            <a:spLocks noChangeArrowheads="1"/>
          </p:cNvSpPr>
          <p:nvPr/>
        </p:nvSpPr>
        <p:spPr bwMode="auto">
          <a:xfrm>
            <a:off x="2821858" y="3308350"/>
            <a:ext cx="2556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100" dirty="0">
                <a:solidFill>
                  <a:srgbClr val="000000"/>
                </a:solidFill>
                <a:sym typeface="Arial" pitchFamily="34" charset="0"/>
              </a:rPr>
              <a:t>Actual </a:t>
            </a:r>
            <a:r>
              <a:rPr lang="en-US" altLang="fr-FR" sz="1100" dirty="0" err="1" smtClean="0">
                <a:solidFill>
                  <a:srgbClr val="000000"/>
                </a:solidFill>
                <a:sym typeface="Arial" pitchFamily="34" charset="0"/>
              </a:rPr>
              <a:t>capspend</a:t>
            </a:r>
            <a:r>
              <a:rPr lang="en-US" altLang="fr-FR" sz="1100" dirty="0" smtClean="0">
                <a:solidFill>
                  <a:srgbClr val="000000"/>
                </a:solidFill>
                <a:sym typeface="Arial" pitchFamily="34" charset="0"/>
              </a:rPr>
              <a:t> updated in COLMAR</a:t>
            </a:r>
            <a:endParaRPr lang="en-US" altLang="fr-FR" sz="1100" dirty="0">
              <a:solidFill>
                <a:srgbClr val="000000"/>
              </a:solidFill>
              <a:sym typeface="Arial" pitchFamily="34" charset="0"/>
            </a:endParaRPr>
          </a:p>
        </p:txBody>
      </p:sp>
      <p:cxnSp>
        <p:nvCxnSpPr>
          <p:cNvPr id="17423" name="Shape 238"/>
          <p:cNvCxnSpPr>
            <a:cxnSpLocks noChangeShapeType="1"/>
          </p:cNvCxnSpPr>
          <p:nvPr/>
        </p:nvCxnSpPr>
        <p:spPr bwMode="auto">
          <a:xfrm rot="10800000" flipH="1">
            <a:off x="2492375" y="3570288"/>
            <a:ext cx="3122613" cy="14287"/>
          </a:xfrm>
          <a:prstGeom prst="straightConnector1">
            <a:avLst/>
          </a:prstGeom>
          <a:noFill/>
          <a:ln w="57150" cap="rnd">
            <a:solidFill>
              <a:srgbClr val="404040"/>
            </a:solidFill>
            <a:miter lim="800000"/>
            <a:headEnd/>
            <a:tailEnd type="triangle" w="med" len="med"/>
          </a:ln>
          <a:extLst>
            <a:ext uri="{909E8E84-426E-40DD-AFC4-6F175D3DCCD1}">
              <a14:hiddenFill xmlns:a14="http://schemas.microsoft.com/office/drawing/2010/main">
                <a:noFill/>
              </a14:hiddenFill>
            </a:ext>
          </a:extLst>
        </p:spPr>
      </p:cxnSp>
      <p:sp>
        <p:nvSpPr>
          <p:cNvPr id="17424" name="Shape 239"/>
          <p:cNvSpPr txBox="1">
            <a:spLocks noChangeArrowheads="1"/>
          </p:cNvSpPr>
          <p:nvPr/>
        </p:nvSpPr>
        <p:spPr bwMode="auto">
          <a:xfrm>
            <a:off x="5622925" y="3781425"/>
            <a:ext cx="2563813" cy="374650"/>
          </a:xfrm>
          <a:prstGeom prst="rect">
            <a:avLst/>
          </a:prstGeom>
          <a:solidFill>
            <a:schemeClr val="bg1"/>
          </a:solidFill>
          <a:ln w="38100" cap="rnd">
            <a:solidFill>
              <a:srgbClr val="0079BA"/>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algn="ctr" eaLnBrk="1" hangingPunct="1">
              <a:lnSpc>
                <a:spcPct val="100000"/>
              </a:lnSpc>
              <a:spcBef>
                <a:spcPct val="0"/>
              </a:spcBef>
              <a:buClr>
                <a:srgbClr val="000000"/>
              </a:buClr>
              <a:buSzPct val="25000"/>
              <a:buFont typeface="Arial" pitchFamily="34" charset="0"/>
              <a:buNone/>
            </a:pPr>
            <a:r>
              <a:rPr lang="en-US" altLang="fr-FR" sz="1400" b="1">
                <a:solidFill>
                  <a:srgbClr val="000000"/>
                </a:solidFill>
                <a:sym typeface="Arial" pitchFamily="34" charset="0"/>
              </a:rPr>
              <a:t>Project Attributes</a:t>
            </a:r>
            <a:r>
              <a:rPr lang="en-US" altLang="fr-FR" sz="1200">
                <a:solidFill>
                  <a:srgbClr val="000000"/>
                </a:solidFill>
                <a:sym typeface="Arial" pitchFamily="34" charset="0"/>
              </a:rPr>
              <a:t> </a:t>
            </a:r>
            <a:r>
              <a:rPr lang="en-US" altLang="fr-FR" sz="800">
                <a:solidFill>
                  <a:srgbClr val="000000"/>
                </a:solidFill>
                <a:sym typeface="Arial" pitchFamily="34" charset="0"/>
              </a:rPr>
              <a:t>among which quarterly/yearly approved amounts</a:t>
            </a:r>
          </a:p>
        </p:txBody>
      </p:sp>
      <p:sp>
        <p:nvSpPr>
          <p:cNvPr id="17425" name="Shape 240"/>
          <p:cNvSpPr txBox="1">
            <a:spLocks noChangeArrowheads="1"/>
          </p:cNvSpPr>
          <p:nvPr/>
        </p:nvSpPr>
        <p:spPr bwMode="auto">
          <a:xfrm>
            <a:off x="393700" y="5430838"/>
            <a:ext cx="41243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400">
                <a:solidFill>
                  <a:srgbClr val="000000"/>
                </a:solidFill>
                <a:sym typeface="Arial" pitchFamily="34" charset="0"/>
              </a:rPr>
              <a:t>(manual) creation in PS at project approval based </a:t>
            </a:r>
            <a:br>
              <a:rPr lang="en-US" altLang="fr-FR" sz="1400">
                <a:solidFill>
                  <a:srgbClr val="000000"/>
                </a:solidFill>
                <a:sym typeface="Arial" pitchFamily="34" charset="0"/>
              </a:rPr>
            </a:br>
            <a:r>
              <a:rPr lang="en-US" altLang="fr-FR" sz="1400">
                <a:solidFill>
                  <a:srgbClr val="000000"/>
                </a:solidFill>
                <a:sym typeface="Arial" pitchFamily="34" charset="0"/>
              </a:rPr>
              <a:t>on attributes and amounts defined in BW</a:t>
            </a:r>
          </a:p>
        </p:txBody>
      </p:sp>
      <p:cxnSp>
        <p:nvCxnSpPr>
          <p:cNvPr id="17426" name="Shape 241"/>
          <p:cNvCxnSpPr>
            <a:cxnSpLocks noChangeShapeType="1"/>
          </p:cNvCxnSpPr>
          <p:nvPr/>
        </p:nvCxnSpPr>
        <p:spPr bwMode="auto">
          <a:xfrm rot="10800000">
            <a:off x="2576513" y="3686175"/>
            <a:ext cx="3041650" cy="276225"/>
          </a:xfrm>
          <a:prstGeom prst="straightConnector1">
            <a:avLst/>
          </a:prstGeom>
          <a:noFill/>
          <a:ln w="38100" cap="rnd">
            <a:solidFill>
              <a:srgbClr val="3366FF"/>
            </a:solidFill>
            <a:miter lim="800000"/>
            <a:headEnd/>
            <a:tailEnd type="triangle" w="med" len="med"/>
          </a:ln>
          <a:extLst>
            <a:ext uri="{909E8E84-426E-40DD-AFC4-6F175D3DCCD1}">
              <a14:hiddenFill xmlns:a14="http://schemas.microsoft.com/office/drawing/2010/main">
                <a:noFill/>
              </a14:hiddenFill>
            </a:ext>
          </a:extLst>
        </p:spPr>
      </p:cxnSp>
      <p:sp>
        <p:nvSpPr>
          <p:cNvPr id="17427" name="Shape 242"/>
          <p:cNvSpPr txBox="1">
            <a:spLocks noChangeArrowheads="1"/>
          </p:cNvSpPr>
          <p:nvPr/>
        </p:nvSpPr>
        <p:spPr bwMode="auto">
          <a:xfrm>
            <a:off x="4908550" y="2278063"/>
            <a:ext cx="3575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400">
                <a:solidFill>
                  <a:srgbClr val="000000"/>
                </a:solidFill>
                <a:sym typeface="Arial" pitchFamily="34" charset="0"/>
              </a:rPr>
              <a:t>Creation in BW of the project idea</a:t>
            </a:r>
          </a:p>
        </p:txBody>
      </p:sp>
      <p:sp>
        <p:nvSpPr>
          <p:cNvPr id="17428" name="Shape 243"/>
          <p:cNvSpPr txBox="1">
            <a:spLocks noChangeArrowheads="1"/>
          </p:cNvSpPr>
          <p:nvPr/>
        </p:nvSpPr>
        <p:spPr bwMode="auto">
          <a:xfrm>
            <a:off x="5646738" y="2949575"/>
            <a:ext cx="1490662" cy="287338"/>
          </a:xfrm>
          <a:prstGeom prst="rect">
            <a:avLst/>
          </a:prstGeom>
          <a:solidFill>
            <a:schemeClr val="tx1"/>
          </a:solidFill>
          <a:ln w="25400" cap="rnd">
            <a:solidFill>
              <a:srgbClr val="5F98B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FFFFFF"/>
              </a:buClr>
              <a:buSzPct val="25000"/>
              <a:buFont typeface="Arial" pitchFamily="34" charset="0"/>
              <a:buNone/>
            </a:pPr>
            <a:r>
              <a:rPr lang="en-US" altLang="fr-FR" sz="1400" dirty="0">
                <a:solidFill>
                  <a:srgbClr val="FFFFFF"/>
                </a:solidFill>
                <a:sym typeface="Arial" pitchFamily="34" charset="0"/>
              </a:rPr>
              <a:t>Past Capspend</a:t>
            </a:r>
          </a:p>
        </p:txBody>
      </p:sp>
      <p:cxnSp>
        <p:nvCxnSpPr>
          <p:cNvPr id="17429" name="Shape 244"/>
          <p:cNvCxnSpPr>
            <a:cxnSpLocks noChangeShapeType="1"/>
          </p:cNvCxnSpPr>
          <p:nvPr/>
        </p:nvCxnSpPr>
        <p:spPr bwMode="auto">
          <a:xfrm>
            <a:off x="6391275" y="3190875"/>
            <a:ext cx="0" cy="285750"/>
          </a:xfrm>
          <a:prstGeom prst="straightConnector1">
            <a:avLst/>
          </a:prstGeom>
          <a:noFill/>
          <a:ln w="38100" cap="rnd">
            <a:solidFill>
              <a:schemeClr val="tx1"/>
            </a:solidFill>
            <a:miter lim="800000"/>
            <a:headEnd type="triangle" w="med" len="med"/>
            <a:tailEnd type="none" w="med" len="med"/>
          </a:ln>
          <a:extLst>
            <a:ext uri="{909E8E84-426E-40DD-AFC4-6F175D3DCCD1}">
              <a14:hiddenFill xmlns:a14="http://schemas.microsoft.com/office/drawing/2010/main">
                <a:noFill/>
              </a14:hiddenFill>
            </a:ext>
          </a:extLst>
        </p:spPr>
      </p:cxnSp>
      <p:sp>
        <p:nvSpPr>
          <p:cNvPr id="17430" name="Shape 245"/>
          <p:cNvSpPr txBox="1">
            <a:spLocks noChangeArrowheads="1"/>
          </p:cNvSpPr>
          <p:nvPr/>
        </p:nvSpPr>
        <p:spPr bwMode="auto">
          <a:xfrm>
            <a:off x="7419975" y="4140200"/>
            <a:ext cx="10763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3087"/>
              </a:buClr>
              <a:buSzPct val="25000"/>
              <a:buFont typeface="Arial" pitchFamily="34" charset="0"/>
              <a:buNone/>
            </a:pPr>
            <a:r>
              <a:rPr lang="en-US" altLang="fr-FR" sz="900" b="1">
                <a:solidFill>
                  <a:srgbClr val="003087"/>
                </a:solidFill>
                <a:sym typeface="Arial" pitchFamily="34" charset="0"/>
              </a:rPr>
              <a:t>Project itself</a:t>
            </a:r>
          </a:p>
        </p:txBody>
      </p:sp>
      <p:sp>
        <p:nvSpPr>
          <p:cNvPr id="17431" name="Shape 246"/>
          <p:cNvSpPr txBox="1">
            <a:spLocks noChangeArrowheads="1"/>
          </p:cNvSpPr>
          <p:nvPr/>
        </p:nvSpPr>
        <p:spPr bwMode="auto">
          <a:xfrm>
            <a:off x="7153275" y="2705100"/>
            <a:ext cx="1143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FF0000"/>
              </a:buClr>
              <a:buSzPct val="25000"/>
              <a:buFont typeface="Arial" pitchFamily="34" charset="0"/>
              <a:buNone/>
            </a:pPr>
            <a:r>
              <a:rPr lang="en-US" altLang="fr-FR" sz="900" b="1">
                <a:solidFill>
                  <a:srgbClr val="FF0000"/>
                </a:solidFill>
              </a:rPr>
              <a:t>Project Bundle</a:t>
            </a:r>
          </a:p>
        </p:txBody>
      </p:sp>
      <p:sp>
        <p:nvSpPr>
          <p:cNvPr id="17432" name="Shape 247"/>
          <p:cNvSpPr txBox="1">
            <a:spLocks noChangeArrowheads="1"/>
          </p:cNvSpPr>
          <p:nvPr/>
        </p:nvSpPr>
        <p:spPr bwMode="auto">
          <a:xfrm>
            <a:off x="1851025" y="86518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Tx/>
              <a:buFontTx/>
              <a:buNone/>
            </a:pPr>
            <a:endParaRPr lang="fr-FR" altLang="fr-FR" sz="1800"/>
          </a:p>
        </p:txBody>
      </p:sp>
      <p:sp>
        <p:nvSpPr>
          <p:cNvPr id="2" name="Slide Number Placeholder 1"/>
          <p:cNvSpPr>
            <a:spLocks noGrp="1"/>
          </p:cNvSpPr>
          <p:nvPr>
            <p:ph type="sldNum" sz="quarter" idx="12"/>
          </p:nvPr>
        </p:nvSpPr>
        <p:spPr/>
        <p:txBody>
          <a:bodyPr/>
          <a:lstStyle/>
          <a:p>
            <a:pPr>
              <a:defRPr/>
            </a:pPr>
            <a:fld id="{292D728F-D2B6-4DB9-828A-EA9C34E60812}" type="slidenum">
              <a:rPr lang="en-US" smtClean="0"/>
              <a:pPr>
                <a:defRPr/>
              </a:pPr>
              <a:t>11</a:t>
            </a:fld>
            <a:endParaRPr lang="en-US" dirty="0"/>
          </a:p>
        </p:txBody>
      </p:sp>
      <p:sp>
        <p:nvSpPr>
          <p:cNvPr id="3" name="TextBox 2"/>
          <p:cNvSpPr txBox="1"/>
          <p:nvPr/>
        </p:nvSpPr>
        <p:spPr>
          <a:xfrm rot="289005">
            <a:off x="2729621" y="3812917"/>
            <a:ext cx="2812024" cy="253916"/>
          </a:xfrm>
          <a:prstGeom prst="rect">
            <a:avLst/>
          </a:prstGeom>
          <a:noFill/>
        </p:spPr>
        <p:txBody>
          <a:bodyPr wrap="square" rtlCol="0">
            <a:spAutoFit/>
          </a:bodyPr>
          <a:lstStyle/>
          <a:p>
            <a:r>
              <a:rPr lang="en-US" sz="1050" dirty="0" smtClean="0">
                <a:solidFill>
                  <a:schemeClr val="accent3"/>
                </a:solidFill>
              </a:rPr>
              <a:t>Creation by SBS after approval in COLMAR</a:t>
            </a:r>
            <a:endParaRPr lang="en-US" sz="1050" dirty="0">
              <a:solidFill>
                <a:schemeClr val="accent3"/>
              </a:solidFill>
            </a:endParaRPr>
          </a:p>
        </p:txBody>
      </p:sp>
    </p:spTree>
    <p:extLst>
      <p:ext uri="{BB962C8B-B14F-4D97-AF65-F5344CB8AC3E}">
        <p14:creationId xmlns:p14="http://schemas.microsoft.com/office/powerpoint/2010/main" val="864259585"/>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hape 252"/>
          <p:cNvSpPr>
            <a:spLocks noGrp="1"/>
          </p:cNvSpPr>
          <p:nvPr>
            <p:ph type="title"/>
          </p:nvPr>
        </p:nvSpPr>
        <p:spPr/>
        <p:txBody>
          <a:bodyPr lIns="91425" tIns="45700" rIns="91425" bIns="45700"/>
          <a:lstStyle/>
          <a:p>
            <a:pPr>
              <a:buClr>
                <a:srgbClr val="009EE0"/>
              </a:buClr>
              <a:buSzPct val="25000"/>
            </a:pPr>
            <a:r>
              <a:rPr altLang="fr-FR" dirty="0" smtClean="0">
                <a:solidFill>
                  <a:srgbClr val="009EE0"/>
                </a:solidFill>
                <a:cs typeface="Arial" pitchFamily="34" charset="0"/>
                <a:sym typeface="Arial" pitchFamily="34" charset="0"/>
              </a:rPr>
              <a:t>Bundles: forecast at an aggregated level</a:t>
            </a:r>
          </a:p>
        </p:txBody>
      </p:sp>
      <p:sp>
        <p:nvSpPr>
          <p:cNvPr id="18435" name="Shape 253"/>
          <p:cNvSpPr txBox="1">
            <a:spLocks noChangeArrowheads="1"/>
          </p:cNvSpPr>
          <p:nvPr/>
        </p:nvSpPr>
        <p:spPr bwMode="auto">
          <a:xfrm>
            <a:off x="4975225" y="792163"/>
            <a:ext cx="37417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400">
                <a:solidFill>
                  <a:srgbClr val="000000"/>
                </a:solidFill>
                <a:sym typeface="Arial" pitchFamily="34" charset="0"/>
              </a:rPr>
              <a:t>Creation in BW of the project ideas</a:t>
            </a:r>
          </a:p>
        </p:txBody>
      </p:sp>
      <p:sp>
        <p:nvSpPr>
          <p:cNvPr id="18436" name="Shape 254"/>
          <p:cNvSpPr txBox="1">
            <a:spLocks noChangeArrowheads="1"/>
          </p:cNvSpPr>
          <p:nvPr/>
        </p:nvSpPr>
        <p:spPr bwMode="auto">
          <a:xfrm>
            <a:off x="1555750" y="60753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Tx/>
              <a:buFontTx/>
              <a:buNone/>
            </a:pPr>
            <a:endParaRPr lang="fr-FR" altLang="fr-FR" sz="1800"/>
          </a:p>
        </p:txBody>
      </p:sp>
      <p:sp>
        <p:nvSpPr>
          <p:cNvPr id="18437" name="Shape 255"/>
          <p:cNvSpPr txBox="1">
            <a:spLocks noChangeArrowheads="1"/>
          </p:cNvSpPr>
          <p:nvPr/>
        </p:nvSpPr>
        <p:spPr bwMode="auto">
          <a:xfrm>
            <a:off x="142875" y="1120775"/>
            <a:ext cx="3876675" cy="490696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algn="ctr" eaLnBrk="1" hangingPunct="1">
              <a:lnSpc>
                <a:spcPct val="100000"/>
              </a:lnSpc>
              <a:spcBef>
                <a:spcPct val="0"/>
              </a:spcBef>
              <a:buClr>
                <a:srgbClr val="FFFFFF"/>
              </a:buClr>
              <a:buSzPct val="25000"/>
              <a:buFont typeface="Arial" pitchFamily="34" charset="0"/>
              <a:buNone/>
            </a:pPr>
            <a:r>
              <a:rPr lang="en-US" altLang="fr-FR" sz="1800" b="1">
                <a:solidFill>
                  <a:srgbClr val="FFFFFF"/>
                </a:solidFill>
                <a:sym typeface="Arial" pitchFamily="34" charset="0"/>
              </a:rPr>
              <a:t>PS</a:t>
            </a:r>
          </a:p>
        </p:txBody>
      </p:sp>
      <p:sp>
        <p:nvSpPr>
          <p:cNvPr id="18438" name="Shape 256"/>
          <p:cNvSpPr txBox="1">
            <a:spLocks noChangeArrowheads="1"/>
          </p:cNvSpPr>
          <p:nvPr/>
        </p:nvSpPr>
        <p:spPr bwMode="auto">
          <a:xfrm>
            <a:off x="4114800" y="1136650"/>
            <a:ext cx="4616450" cy="48720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algn="ctr" eaLnBrk="1" hangingPunct="1">
              <a:lnSpc>
                <a:spcPct val="100000"/>
              </a:lnSpc>
              <a:spcBef>
                <a:spcPct val="0"/>
              </a:spcBef>
              <a:buClr>
                <a:srgbClr val="FFFFFF"/>
              </a:buClr>
              <a:buSzPct val="25000"/>
              <a:buFont typeface="Arial" pitchFamily="34" charset="0"/>
              <a:buNone/>
            </a:pPr>
            <a:r>
              <a:rPr lang="en-US" altLang="fr-FR" sz="1800" b="1">
                <a:solidFill>
                  <a:srgbClr val="FFFFFF"/>
                </a:solidFill>
                <a:sym typeface="Arial" pitchFamily="34" charset="0"/>
              </a:rPr>
              <a:t>BW</a:t>
            </a:r>
          </a:p>
        </p:txBody>
      </p:sp>
      <p:sp>
        <p:nvSpPr>
          <p:cNvPr id="18439" name="Shape 257"/>
          <p:cNvSpPr txBox="1">
            <a:spLocks noChangeArrowheads="1"/>
          </p:cNvSpPr>
          <p:nvPr/>
        </p:nvSpPr>
        <p:spPr bwMode="auto">
          <a:xfrm>
            <a:off x="5705475" y="3419475"/>
            <a:ext cx="2667000" cy="957263"/>
          </a:xfrm>
          <a:prstGeom prst="rect">
            <a:avLst/>
          </a:prstGeom>
          <a:noFill/>
          <a:ln w="19050" cap="rnd">
            <a:solidFill>
              <a:srgbClr val="00CC00"/>
            </a:solidFill>
            <a:miter lim="800000"/>
            <a:headEnd/>
            <a:tailEnd/>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Tx/>
              <a:buFontTx/>
              <a:buNone/>
            </a:pPr>
            <a:endParaRPr lang="fr-FR" altLang="fr-FR" sz="1800"/>
          </a:p>
        </p:txBody>
      </p:sp>
      <p:sp>
        <p:nvSpPr>
          <p:cNvPr id="18440" name="Shape 258"/>
          <p:cNvSpPr txBox="1">
            <a:spLocks noChangeArrowheads="1"/>
          </p:cNvSpPr>
          <p:nvPr/>
        </p:nvSpPr>
        <p:spPr bwMode="auto">
          <a:xfrm>
            <a:off x="7308850" y="1549400"/>
            <a:ext cx="982663" cy="220663"/>
          </a:xfrm>
          <a:prstGeom prst="rect">
            <a:avLst/>
          </a:prstGeom>
          <a:solidFill>
            <a:schemeClr val="bg1"/>
          </a:solidFill>
          <a:ln w="38100" cap="rnd">
            <a:solidFill>
              <a:srgbClr val="0079BA"/>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algn="ctr" eaLnBrk="1" hangingPunct="1">
              <a:lnSpc>
                <a:spcPct val="100000"/>
              </a:lnSpc>
              <a:spcBef>
                <a:spcPct val="0"/>
              </a:spcBef>
              <a:buClr>
                <a:srgbClr val="000000"/>
              </a:buClr>
              <a:buSzPct val="25000"/>
              <a:buFont typeface="Arial" pitchFamily="34" charset="0"/>
              <a:buNone/>
            </a:pPr>
            <a:r>
              <a:rPr lang="en-US" altLang="fr-FR" sz="1200">
                <a:solidFill>
                  <a:srgbClr val="000000"/>
                </a:solidFill>
                <a:sym typeface="Arial" pitchFamily="34" charset="0"/>
              </a:rPr>
              <a:t>Forecast </a:t>
            </a:r>
          </a:p>
        </p:txBody>
      </p:sp>
      <p:cxnSp>
        <p:nvCxnSpPr>
          <p:cNvPr id="18441" name="Shape 259"/>
          <p:cNvCxnSpPr>
            <a:cxnSpLocks noChangeShapeType="1"/>
          </p:cNvCxnSpPr>
          <p:nvPr/>
        </p:nvCxnSpPr>
        <p:spPr bwMode="auto">
          <a:xfrm>
            <a:off x="6381750" y="1816100"/>
            <a:ext cx="6350" cy="1665288"/>
          </a:xfrm>
          <a:prstGeom prst="straightConnector1">
            <a:avLst/>
          </a:prstGeom>
          <a:noFill/>
          <a:ln w="57150" cap="rnd">
            <a:solidFill>
              <a:srgbClr val="FF6600"/>
            </a:solidFill>
            <a:miter lim="800000"/>
            <a:headEnd type="triangle" w="med" len="med"/>
            <a:tailEnd/>
          </a:ln>
          <a:extLst>
            <a:ext uri="{909E8E84-426E-40DD-AFC4-6F175D3DCCD1}">
              <a14:hiddenFill xmlns:a14="http://schemas.microsoft.com/office/drawing/2010/main">
                <a:noFill/>
              </a14:hiddenFill>
            </a:ext>
          </a:extLst>
        </p:spPr>
      </p:cxnSp>
      <p:sp>
        <p:nvSpPr>
          <p:cNvPr id="18442" name="Shape 260"/>
          <p:cNvSpPr txBox="1">
            <a:spLocks noChangeArrowheads="1"/>
          </p:cNvSpPr>
          <p:nvPr/>
        </p:nvSpPr>
        <p:spPr bwMode="auto">
          <a:xfrm>
            <a:off x="5789613" y="1538288"/>
            <a:ext cx="1490662" cy="236537"/>
          </a:xfrm>
          <a:prstGeom prst="rect">
            <a:avLst/>
          </a:prstGeom>
          <a:solidFill>
            <a:srgbClr val="FF0000"/>
          </a:solidFill>
          <a:ln w="25400" cap="rnd">
            <a:solidFill>
              <a:srgbClr val="5F98B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FFFFFF"/>
              </a:buClr>
              <a:buSzPct val="25000"/>
              <a:buFont typeface="Arial" pitchFamily="34" charset="0"/>
              <a:buNone/>
            </a:pPr>
            <a:r>
              <a:rPr lang="en-US" altLang="fr-FR" sz="1400" dirty="0">
                <a:solidFill>
                  <a:srgbClr val="FFFFFF"/>
                </a:solidFill>
                <a:sym typeface="Arial" pitchFamily="34" charset="0"/>
              </a:rPr>
              <a:t>Past Capspend</a:t>
            </a:r>
          </a:p>
        </p:txBody>
      </p:sp>
      <p:sp>
        <p:nvSpPr>
          <p:cNvPr id="18443" name="Shape 261"/>
          <p:cNvSpPr txBox="1">
            <a:spLocks noChangeArrowheads="1"/>
          </p:cNvSpPr>
          <p:nvPr/>
        </p:nvSpPr>
        <p:spPr bwMode="auto">
          <a:xfrm>
            <a:off x="5705475" y="4648200"/>
            <a:ext cx="2667000" cy="957263"/>
          </a:xfrm>
          <a:prstGeom prst="rect">
            <a:avLst/>
          </a:prstGeom>
          <a:noFill/>
          <a:ln w="19050" cap="rnd">
            <a:solidFill>
              <a:srgbClr val="00CC00"/>
            </a:solidFill>
            <a:miter lim="800000"/>
            <a:headEnd/>
            <a:tailEnd/>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Tx/>
              <a:buFontTx/>
              <a:buNone/>
            </a:pPr>
            <a:endParaRPr lang="fr-FR" altLang="fr-FR" sz="1800"/>
          </a:p>
        </p:txBody>
      </p:sp>
      <p:sp>
        <p:nvSpPr>
          <p:cNvPr id="18444" name="Shape 262"/>
          <p:cNvSpPr txBox="1">
            <a:spLocks noChangeArrowheads="1"/>
          </p:cNvSpPr>
          <p:nvPr/>
        </p:nvSpPr>
        <p:spPr bwMode="auto">
          <a:xfrm>
            <a:off x="5743575" y="1479550"/>
            <a:ext cx="2657475" cy="320675"/>
          </a:xfrm>
          <a:prstGeom prst="rect">
            <a:avLst/>
          </a:prstGeom>
          <a:noFill/>
          <a:ln w="9525" cap="rnd">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Tx/>
              <a:buFontTx/>
              <a:buNone/>
            </a:pPr>
            <a:endParaRPr lang="fr-FR" altLang="fr-FR" sz="1800"/>
          </a:p>
        </p:txBody>
      </p:sp>
      <p:sp>
        <p:nvSpPr>
          <p:cNvPr id="18445" name="Shape 263"/>
          <p:cNvSpPr txBox="1">
            <a:spLocks noChangeArrowheads="1"/>
          </p:cNvSpPr>
          <p:nvPr/>
        </p:nvSpPr>
        <p:spPr bwMode="auto">
          <a:xfrm>
            <a:off x="6838950" y="1293813"/>
            <a:ext cx="17621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FF0000"/>
              </a:buClr>
              <a:buSzPct val="25000"/>
              <a:buFont typeface="Arial" pitchFamily="34" charset="0"/>
              <a:buNone/>
            </a:pPr>
            <a:r>
              <a:rPr lang="en-US" altLang="fr-FR" sz="900" b="1">
                <a:solidFill>
                  <a:srgbClr val="FF0000"/>
                </a:solidFill>
              </a:rPr>
              <a:t>Project Bundle</a:t>
            </a:r>
            <a:r>
              <a:rPr lang="en-US" altLang="fr-FR" sz="900" b="1">
                <a:solidFill>
                  <a:srgbClr val="FF0000"/>
                </a:solidFill>
                <a:sym typeface="Arial" pitchFamily="34" charset="0"/>
              </a:rPr>
              <a:t> : “aggreg1”</a:t>
            </a:r>
          </a:p>
        </p:txBody>
      </p:sp>
      <p:sp>
        <p:nvSpPr>
          <p:cNvPr id="18446" name="Shape 264"/>
          <p:cNvSpPr txBox="1">
            <a:spLocks noChangeArrowheads="1"/>
          </p:cNvSpPr>
          <p:nvPr/>
        </p:nvSpPr>
        <p:spPr bwMode="auto">
          <a:xfrm>
            <a:off x="496888" y="4706938"/>
            <a:ext cx="2068512" cy="242887"/>
          </a:xfrm>
          <a:prstGeom prst="rect">
            <a:avLst/>
          </a:prstGeom>
          <a:solidFill>
            <a:srgbClr val="CC99FF"/>
          </a:solidFill>
          <a:ln w="25400" cap="rnd">
            <a:solidFill>
              <a:srgbClr val="5F98B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400">
                <a:solidFill>
                  <a:srgbClr val="000000"/>
                </a:solidFill>
                <a:sym typeface="Arial" pitchFamily="34" charset="0"/>
              </a:rPr>
              <a:t>Project Current N  </a:t>
            </a:r>
          </a:p>
        </p:txBody>
      </p:sp>
      <p:sp>
        <p:nvSpPr>
          <p:cNvPr id="18447" name="Shape 265"/>
          <p:cNvSpPr txBox="1">
            <a:spLocks noChangeArrowheads="1"/>
          </p:cNvSpPr>
          <p:nvPr/>
        </p:nvSpPr>
        <p:spPr bwMode="auto">
          <a:xfrm>
            <a:off x="652463" y="4951413"/>
            <a:ext cx="2146300" cy="231775"/>
          </a:xfrm>
          <a:prstGeom prst="rect">
            <a:avLst/>
          </a:prstGeom>
          <a:solidFill>
            <a:srgbClr val="E5E9E9"/>
          </a:solidFill>
          <a:ln w="25400" cap="rnd">
            <a:solidFill>
              <a:srgbClr val="5F98B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algn="ctr" eaLnBrk="1" hangingPunct="1">
              <a:lnSpc>
                <a:spcPct val="100000"/>
              </a:lnSpc>
              <a:spcBef>
                <a:spcPct val="0"/>
              </a:spcBef>
              <a:buClr>
                <a:srgbClr val="000000"/>
              </a:buClr>
              <a:buSzPct val="25000"/>
              <a:buFont typeface="Arial" pitchFamily="34" charset="0"/>
              <a:buNone/>
            </a:pPr>
            <a:r>
              <a:rPr lang="en-US" altLang="fr-FR" sz="1400">
                <a:solidFill>
                  <a:srgbClr val="000000"/>
                </a:solidFill>
                <a:sym typeface="Arial" pitchFamily="34" charset="0"/>
              </a:rPr>
              <a:t>WBS element – lvl 1 .</a:t>
            </a:r>
          </a:p>
        </p:txBody>
      </p:sp>
      <p:sp>
        <p:nvSpPr>
          <p:cNvPr id="18448" name="Shape 266"/>
          <p:cNvSpPr txBox="1">
            <a:spLocks noChangeArrowheads="1"/>
          </p:cNvSpPr>
          <p:nvPr/>
        </p:nvSpPr>
        <p:spPr bwMode="auto">
          <a:xfrm>
            <a:off x="1035050" y="5243513"/>
            <a:ext cx="2255838" cy="179387"/>
          </a:xfrm>
          <a:prstGeom prst="rect">
            <a:avLst/>
          </a:prstGeom>
          <a:solidFill>
            <a:srgbClr val="E5E9E9"/>
          </a:solidFill>
          <a:ln w="25400" cap="rnd">
            <a:solidFill>
              <a:srgbClr val="5F98B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algn="ctr" eaLnBrk="1" hangingPunct="1">
              <a:lnSpc>
                <a:spcPct val="100000"/>
              </a:lnSpc>
              <a:spcBef>
                <a:spcPct val="0"/>
              </a:spcBef>
              <a:buClr>
                <a:srgbClr val="000000"/>
              </a:buClr>
              <a:buSzPct val="25000"/>
              <a:buFont typeface="Arial" pitchFamily="34" charset="0"/>
              <a:buNone/>
            </a:pPr>
            <a:r>
              <a:rPr lang="en-US" altLang="fr-FR" sz="1200">
                <a:solidFill>
                  <a:srgbClr val="000000"/>
                </a:solidFill>
                <a:sym typeface="Arial" pitchFamily="34" charset="0"/>
              </a:rPr>
              <a:t>WBS element - lvl 2</a:t>
            </a:r>
          </a:p>
        </p:txBody>
      </p:sp>
      <p:sp>
        <p:nvSpPr>
          <p:cNvPr id="18449" name="Shape 267"/>
          <p:cNvSpPr txBox="1">
            <a:spLocks noChangeArrowheads="1"/>
          </p:cNvSpPr>
          <p:nvPr/>
        </p:nvSpPr>
        <p:spPr bwMode="auto">
          <a:xfrm>
            <a:off x="1371600" y="5418138"/>
            <a:ext cx="1365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800">
                <a:solidFill>
                  <a:srgbClr val="000000"/>
                </a:solidFill>
                <a:sym typeface="Arial" pitchFamily="34" charset="0"/>
              </a:rPr>
              <a:t>…</a:t>
            </a:r>
          </a:p>
        </p:txBody>
      </p:sp>
      <p:sp>
        <p:nvSpPr>
          <p:cNvPr id="18450" name="Shape 268"/>
          <p:cNvSpPr txBox="1">
            <a:spLocks noChangeArrowheads="1"/>
          </p:cNvSpPr>
          <p:nvPr/>
        </p:nvSpPr>
        <p:spPr bwMode="auto">
          <a:xfrm>
            <a:off x="5722938" y="4699000"/>
            <a:ext cx="1490662" cy="2349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FFFFFF"/>
              </a:buClr>
              <a:buSzPct val="25000"/>
              <a:buFont typeface="Arial" pitchFamily="34" charset="0"/>
              <a:buNone/>
            </a:pPr>
            <a:r>
              <a:rPr lang="en-US" altLang="fr-FR" sz="1400" dirty="0">
                <a:solidFill>
                  <a:srgbClr val="FFFFFF"/>
                </a:solidFill>
                <a:sym typeface="Arial" pitchFamily="34" charset="0"/>
              </a:rPr>
              <a:t>Past Capspend</a:t>
            </a:r>
          </a:p>
        </p:txBody>
      </p:sp>
      <p:cxnSp>
        <p:nvCxnSpPr>
          <p:cNvPr id="18451" name="Shape 269"/>
          <p:cNvCxnSpPr>
            <a:cxnSpLocks noChangeShapeType="1"/>
          </p:cNvCxnSpPr>
          <p:nvPr/>
        </p:nvCxnSpPr>
        <p:spPr bwMode="auto">
          <a:xfrm rot="10800000" flipH="1">
            <a:off x="2578100" y="4816475"/>
            <a:ext cx="3144838" cy="12700"/>
          </a:xfrm>
          <a:prstGeom prst="straightConnector1">
            <a:avLst/>
          </a:prstGeom>
          <a:noFill/>
          <a:ln w="57150" cap="rnd">
            <a:solidFill>
              <a:srgbClr val="404040"/>
            </a:solidFill>
            <a:miter lim="800000"/>
            <a:headEnd/>
            <a:tailEnd type="triangle" w="med" len="med"/>
          </a:ln>
          <a:extLst>
            <a:ext uri="{909E8E84-426E-40DD-AFC4-6F175D3DCCD1}">
              <a14:hiddenFill xmlns:a14="http://schemas.microsoft.com/office/drawing/2010/main">
                <a:noFill/>
              </a14:hiddenFill>
            </a:ext>
          </a:extLst>
        </p:spPr>
      </p:cxnSp>
      <p:cxnSp>
        <p:nvCxnSpPr>
          <p:cNvPr id="18452" name="Shape 270"/>
          <p:cNvCxnSpPr>
            <a:cxnSpLocks noChangeShapeType="1"/>
          </p:cNvCxnSpPr>
          <p:nvPr/>
        </p:nvCxnSpPr>
        <p:spPr bwMode="auto">
          <a:xfrm rot="10800000">
            <a:off x="2587625" y="4854575"/>
            <a:ext cx="4441825" cy="730250"/>
          </a:xfrm>
          <a:prstGeom prst="straightConnector1">
            <a:avLst/>
          </a:prstGeom>
          <a:noFill/>
          <a:ln w="38100" cap="rnd">
            <a:solidFill>
              <a:srgbClr val="3366FF"/>
            </a:solidFill>
            <a:miter lim="800000"/>
            <a:headEnd/>
            <a:tailEnd type="triangle" w="med" len="med"/>
          </a:ln>
          <a:extLst>
            <a:ext uri="{909E8E84-426E-40DD-AFC4-6F175D3DCCD1}">
              <a14:hiddenFill xmlns:a14="http://schemas.microsoft.com/office/drawing/2010/main">
                <a:noFill/>
              </a14:hiddenFill>
            </a:ext>
          </a:extLst>
        </p:spPr>
      </p:cxnSp>
      <p:cxnSp>
        <p:nvCxnSpPr>
          <p:cNvPr id="18453" name="Shape 271"/>
          <p:cNvCxnSpPr>
            <a:cxnSpLocks noChangeShapeType="1"/>
          </p:cNvCxnSpPr>
          <p:nvPr/>
        </p:nvCxnSpPr>
        <p:spPr bwMode="auto">
          <a:xfrm>
            <a:off x="6753225" y="1814513"/>
            <a:ext cx="0" cy="2927350"/>
          </a:xfrm>
          <a:prstGeom prst="straightConnector1">
            <a:avLst/>
          </a:prstGeom>
          <a:noFill/>
          <a:ln w="57150" cap="rnd">
            <a:solidFill>
              <a:schemeClr val="tx1"/>
            </a:solidFill>
            <a:miter lim="800000"/>
            <a:headEnd type="triangle" w="med" len="med"/>
            <a:tailEnd type="none" w="med" len="med"/>
          </a:ln>
          <a:extLst>
            <a:ext uri="{909E8E84-426E-40DD-AFC4-6F175D3DCCD1}">
              <a14:hiddenFill xmlns:a14="http://schemas.microsoft.com/office/drawing/2010/main">
                <a:noFill/>
              </a14:hiddenFill>
            </a:ext>
          </a:extLst>
        </p:spPr>
      </p:cxnSp>
      <p:sp>
        <p:nvSpPr>
          <p:cNvPr id="18454" name="Shape 272"/>
          <p:cNvSpPr txBox="1">
            <a:spLocks noChangeArrowheads="1"/>
          </p:cNvSpPr>
          <p:nvPr/>
        </p:nvSpPr>
        <p:spPr bwMode="auto">
          <a:xfrm>
            <a:off x="7524750" y="5208588"/>
            <a:ext cx="10763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CC00"/>
              </a:buClr>
              <a:buSzPct val="25000"/>
              <a:buFont typeface="Arial" pitchFamily="34" charset="0"/>
              <a:buNone/>
            </a:pPr>
            <a:r>
              <a:rPr lang="en-US" altLang="fr-FR" sz="900" b="1">
                <a:solidFill>
                  <a:srgbClr val="00CC00"/>
                </a:solidFill>
                <a:sym typeface="Arial" pitchFamily="34" charset="0"/>
              </a:rPr>
              <a:t>Project N</a:t>
            </a:r>
          </a:p>
        </p:txBody>
      </p:sp>
      <p:sp>
        <p:nvSpPr>
          <p:cNvPr id="18455" name="Shape 273"/>
          <p:cNvSpPr txBox="1">
            <a:spLocks noChangeArrowheads="1"/>
          </p:cNvSpPr>
          <p:nvPr/>
        </p:nvSpPr>
        <p:spPr bwMode="auto">
          <a:xfrm>
            <a:off x="4533900" y="1581150"/>
            <a:ext cx="11334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Tx/>
              <a:buFontTx/>
              <a:buNone/>
            </a:pPr>
            <a:endParaRPr lang="fr-FR" altLang="fr-FR" sz="1800"/>
          </a:p>
        </p:txBody>
      </p:sp>
      <p:sp>
        <p:nvSpPr>
          <p:cNvPr id="18456" name="Shape 274"/>
          <p:cNvSpPr txBox="1">
            <a:spLocks noChangeArrowheads="1"/>
          </p:cNvSpPr>
          <p:nvPr/>
        </p:nvSpPr>
        <p:spPr bwMode="auto">
          <a:xfrm>
            <a:off x="5746750" y="4981575"/>
            <a:ext cx="2563813" cy="584200"/>
          </a:xfrm>
          <a:prstGeom prst="rect">
            <a:avLst/>
          </a:prstGeom>
          <a:solidFill>
            <a:schemeClr val="bg1"/>
          </a:solidFill>
          <a:ln w="38100" cap="rnd">
            <a:solidFill>
              <a:srgbClr val="0079BA"/>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400" b="1">
                <a:solidFill>
                  <a:srgbClr val="000000"/>
                </a:solidFill>
                <a:sym typeface="Arial" pitchFamily="34" charset="0"/>
              </a:rPr>
              <a:t>Project Attributes </a:t>
            </a:r>
            <a:r>
              <a:rPr lang="en-US" altLang="fr-FR" sz="900">
                <a:solidFill>
                  <a:srgbClr val="000000"/>
                </a:solidFill>
                <a:sym typeface="Arial" pitchFamily="34" charset="0"/>
              </a:rPr>
              <a:t>among which</a:t>
            </a:r>
            <a:r>
              <a:rPr lang="en-US" altLang="fr-FR" sz="1200">
                <a:solidFill>
                  <a:srgbClr val="000000"/>
                </a:solidFill>
                <a:sym typeface="Arial" pitchFamily="34" charset="0"/>
              </a:rPr>
              <a:t> </a:t>
            </a:r>
            <a:r>
              <a:rPr lang="en-US" altLang="fr-FR" sz="800">
                <a:solidFill>
                  <a:srgbClr val="000000"/>
                </a:solidFill>
                <a:sym typeface="Arial" pitchFamily="34" charset="0"/>
              </a:rPr>
              <a:t>- quarterly/yearly approved amounts</a:t>
            </a:r>
          </a:p>
          <a:p>
            <a:pPr eaLnBrk="1" hangingPunct="1">
              <a:lnSpc>
                <a:spcPct val="100000"/>
              </a:lnSpc>
              <a:spcBef>
                <a:spcPct val="0"/>
              </a:spcBef>
              <a:buClr>
                <a:srgbClr val="000000"/>
              </a:buClr>
              <a:buSzPct val="25000"/>
              <a:buFont typeface="Arial" pitchFamily="34" charset="0"/>
              <a:buNone/>
            </a:pPr>
            <a:r>
              <a:rPr lang="en-US" altLang="fr-FR" sz="800">
                <a:solidFill>
                  <a:srgbClr val="000000"/>
                </a:solidFill>
                <a:sym typeface="Arial" pitchFamily="34" charset="0"/>
              </a:rPr>
              <a:t>- Reference to forecast line ‘aggreg1’</a:t>
            </a:r>
          </a:p>
        </p:txBody>
      </p:sp>
      <p:sp>
        <p:nvSpPr>
          <p:cNvPr id="18457" name="Shape 275"/>
          <p:cNvSpPr txBox="1">
            <a:spLocks noChangeArrowheads="1"/>
          </p:cNvSpPr>
          <p:nvPr/>
        </p:nvSpPr>
        <p:spPr bwMode="auto">
          <a:xfrm>
            <a:off x="3402013" y="4565650"/>
            <a:ext cx="17335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200" b="1" dirty="0">
                <a:solidFill>
                  <a:srgbClr val="000000"/>
                </a:solidFill>
                <a:sym typeface="Arial" pitchFamily="34" charset="0"/>
              </a:rPr>
              <a:t>Actual </a:t>
            </a:r>
            <a:r>
              <a:rPr lang="en-US" altLang="fr-FR" sz="1200" b="1" dirty="0" err="1">
                <a:solidFill>
                  <a:srgbClr val="000000"/>
                </a:solidFill>
                <a:sym typeface="Arial" pitchFamily="34" charset="0"/>
              </a:rPr>
              <a:t>capspend</a:t>
            </a:r>
            <a:endParaRPr lang="en-US" altLang="fr-FR" sz="1200" b="1" dirty="0">
              <a:solidFill>
                <a:srgbClr val="000000"/>
              </a:solidFill>
              <a:sym typeface="Arial" pitchFamily="34" charset="0"/>
            </a:endParaRPr>
          </a:p>
        </p:txBody>
      </p:sp>
      <p:sp>
        <p:nvSpPr>
          <p:cNvPr id="18458" name="Shape 276"/>
          <p:cNvSpPr txBox="1">
            <a:spLocks noChangeArrowheads="1"/>
          </p:cNvSpPr>
          <p:nvPr/>
        </p:nvSpPr>
        <p:spPr bwMode="auto">
          <a:xfrm>
            <a:off x="496888" y="3478213"/>
            <a:ext cx="2068512" cy="242887"/>
          </a:xfrm>
          <a:prstGeom prst="rect">
            <a:avLst/>
          </a:prstGeom>
          <a:solidFill>
            <a:srgbClr val="CC99FF"/>
          </a:solidFill>
          <a:ln w="25400" cap="rnd">
            <a:solidFill>
              <a:srgbClr val="5F98B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400">
                <a:solidFill>
                  <a:srgbClr val="000000"/>
                </a:solidFill>
                <a:sym typeface="Arial" pitchFamily="34" charset="0"/>
              </a:rPr>
              <a:t>Project Current B </a:t>
            </a:r>
          </a:p>
        </p:txBody>
      </p:sp>
      <p:sp>
        <p:nvSpPr>
          <p:cNvPr id="18459" name="Shape 277"/>
          <p:cNvSpPr txBox="1">
            <a:spLocks noChangeArrowheads="1"/>
          </p:cNvSpPr>
          <p:nvPr/>
        </p:nvSpPr>
        <p:spPr bwMode="auto">
          <a:xfrm>
            <a:off x="652463" y="3722688"/>
            <a:ext cx="2146300" cy="231775"/>
          </a:xfrm>
          <a:prstGeom prst="rect">
            <a:avLst/>
          </a:prstGeom>
          <a:solidFill>
            <a:srgbClr val="E5E9E9"/>
          </a:solidFill>
          <a:ln w="25400" cap="rnd">
            <a:solidFill>
              <a:srgbClr val="5F98B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algn="ctr" eaLnBrk="1" hangingPunct="1">
              <a:lnSpc>
                <a:spcPct val="100000"/>
              </a:lnSpc>
              <a:spcBef>
                <a:spcPct val="0"/>
              </a:spcBef>
              <a:buClr>
                <a:srgbClr val="000000"/>
              </a:buClr>
              <a:buSzPct val="25000"/>
              <a:buFont typeface="Arial" pitchFamily="34" charset="0"/>
              <a:buNone/>
            </a:pPr>
            <a:r>
              <a:rPr lang="en-US" altLang="fr-FR" sz="1400">
                <a:solidFill>
                  <a:srgbClr val="000000"/>
                </a:solidFill>
                <a:sym typeface="Arial" pitchFamily="34" charset="0"/>
              </a:rPr>
              <a:t>WBS element – lvl 1 .</a:t>
            </a:r>
          </a:p>
        </p:txBody>
      </p:sp>
      <p:sp>
        <p:nvSpPr>
          <p:cNvPr id="18460" name="Shape 278"/>
          <p:cNvSpPr txBox="1">
            <a:spLocks noChangeArrowheads="1"/>
          </p:cNvSpPr>
          <p:nvPr/>
        </p:nvSpPr>
        <p:spPr bwMode="auto">
          <a:xfrm>
            <a:off x="1035050" y="4014788"/>
            <a:ext cx="2255838" cy="179387"/>
          </a:xfrm>
          <a:prstGeom prst="rect">
            <a:avLst/>
          </a:prstGeom>
          <a:solidFill>
            <a:srgbClr val="E5E9E9"/>
          </a:solidFill>
          <a:ln w="25400" cap="rnd">
            <a:solidFill>
              <a:srgbClr val="5F98B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algn="ctr" eaLnBrk="1" hangingPunct="1">
              <a:lnSpc>
                <a:spcPct val="100000"/>
              </a:lnSpc>
              <a:spcBef>
                <a:spcPct val="0"/>
              </a:spcBef>
              <a:buClr>
                <a:srgbClr val="000000"/>
              </a:buClr>
              <a:buSzPct val="25000"/>
              <a:buFont typeface="Arial" pitchFamily="34" charset="0"/>
              <a:buNone/>
            </a:pPr>
            <a:r>
              <a:rPr lang="en-US" altLang="fr-FR" sz="1200">
                <a:solidFill>
                  <a:srgbClr val="000000"/>
                </a:solidFill>
                <a:sym typeface="Arial" pitchFamily="34" charset="0"/>
              </a:rPr>
              <a:t>WBS element - lvl 2</a:t>
            </a:r>
          </a:p>
        </p:txBody>
      </p:sp>
      <p:sp>
        <p:nvSpPr>
          <p:cNvPr id="18461" name="Shape 279"/>
          <p:cNvSpPr txBox="1">
            <a:spLocks noChangeArrowheads="1"/>
          </p:cNvSpPr>
          <p:nvPr/>
        </p:nvSpPr>
        <p:spPr bwMode="auto">
          <a:xfrm>
            <a:off x="1371600" y="4065588"/>
            <a:ext cx="1365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800">
                <a:solidFill>
                  <a:srgbClr val="000000"/>
                </a:solidFill>
                <a:sym typeface="Arial" pitchFamily="34" charset="0"/>
              </a:rPr>
              <a:t>…</a:t>
            </a:r>
          </a:p>
        </p:txBody>
      </p:sp>
      <p:sp>
        <p:nvSpPr>
          <p:cNvPr id="18462" name="Shape 280"/>
          <p:cNvSpPr txBox="1">
            <a:spLocks noChangeArrowheads="1"/>
          </p:cNvSpPr>
          <p:nvPr/>
        </p:nvSpPr>
        <p:spPr bwMode="auto">
          <a:xfrm>
            <a:off x="5722938" y="3470275"/>
            <a:ext cx="1490662" cy="234950"/>
          </a:xfrm>
          <a:prstGeom prst="rect">
            <a:avLst/>
          </a:prstGeom>
          <a:solidFill>
            <a:srgbClr val="FF6600"/>
          </a:solidFill>
          <a:ln w="25400" cap="rnd">
            <a:solidFill>
              <a:srgbClr val="FF660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FFFFFF"/>
              </a:buClr>
              <a:buSzPct val="25000"/>
              <a:buFont typeface="Arial" pitchFamily="34" charset="0"/>
              <a:buNone/>
            </a:pPr>
            <a:r>
              <a:rPr lang="en-US" altLang="fr-FR" sz="1400" dirty="0">
                <a:solidFill>
                  <a:srgbClr val="FFFFFF"/>
                </a:solidFill>
                <a:sym typeface="Arial" pitchFamily="34" charset="0"/>
              </a:rPr>
              <a:t>Past Capspend</a:t>
            </a:r>
          </a:p>
        </p:txBody>
      </p:sp>
      <p:cxnSp>
        <p:nvCxnSpPr>
          <p:cNvPr id="18463" name="Shape 281"/>
          <p:cNvCxnSpPr>
            <a:cxnSpLocks noChangeShapeType="1"/>
          </p:cNvCxnSpPr>
          <p:nvPr/>
        </p:nvCxnSpPr>
        <p:spPr bwMode="auto">
          <a:xfrm rot="10800000" flipH="1">
            <a:off x="2578100" y="3587750"/>
            <a:ext cx="3132138" cy="12700"/>
          </a:xfrm>
          <a:prstGeom prst="straightConnector1">
            <a:avLst/>
          </a:prstGeom>
          <a:noFill/>
          <a:ln w="57150" cap="rnd">
            <a:solidFill>
              <a:srgbClr val="404040"/>
            </a:solidFill>
            <a:miter lim="800000"/>
            <a:headEnd/>
            <a:tailEnd type="triangle" w="med" len="med"/>
          </a:ln>
          <a:extLst>
            <a:ext uri="{909E8E84-426E-40DD-AFC4-6F175D3DCCD1}">
              <a14:hiddenFill xmlns:a14="http://schemas.microsoft.com/office/drawing/2010/main">
                <a:noFill/>
              </a14:hiddenFill>
            </a:ext>
          </a:extLst>
        </p:spPr>
      </p:cxnSp>
      <p:cxnSp>
        <p:nvCxnSpPr>
          <p:cNvPr id="18464" name="Shape 282"/>
          <p:cNvCxnSpPr>
            <a:cxnSpLocks noChangeShapeType="1"/>
          </p:cNvCxnSpPr>
          <p:nvPr/>
        </p:nvCxnSpPr>
        <p:spPr bwMode="auto">
          <a:xfrm rot="10800000">
            <a:off x="2541588" y="3629025"/>
            <a:ext cx="4487862" cy="727075"/>
          </a:xfrm>
          <a:prstGeom prst="straightConnector1">
            <a:avLst/>
          </a:prstGeom>
          <a:noFill/>
          <a:ln w="38100" cap="rnd">
            <a:solidFill>
              <a:srgbClr val="3366FF"/>
            </a:solidFill>
            <a:miter lim="800000"/>
            <a:headEnd/>
            <a:tailEnd type="triangle" w="med" len="med"/>
          </a:ln>
          <a:extLst>
            <a:ext uri="{909E8E84-426E-40DD-AFC4-6F175D3DCCD1}">
              <a14:hiddenFill xmlns:a14="http://schemas.microsoft.com/office/drawing/2010/main">
                <a:noFill/>
              </a14:hiddenFill>
            </a:ext>
          </a:extLst>
        </p:spPr>
      </p:cxnSp>
      <p:sp>
        <p:nvSpPr>
          <p:cNvPr id="18465" name="Shape 283"/>
          <p:cNvSpPr txBox="1">
            <a:spLocks noChangeArrowheads="1"/>
          </p:cNvSpPr>
          <p:nvPr/>
        </p:nvSpPr>
        <p:spPr bwMode="auto">
          <a:xfrm>
            <a:off x="7524750" y="3979863"/>
            <a:ext cx="10763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CC00"/>
              </a:buClr>
              <a:buSzPct val="25000"/>
              <a:buFont typeface="Arial" pitchFamily="34" charset="0"/>
              <a:buNone/>
            </a:pPr>
            <a:r>
              <a:rPr lang="en-US" altLang="fr-FR" sz="900" b="1">
                <a:solidFill>
                  <a:srgbClr val="00CC00"/>
                </a:solidFill>
                <a:sym typeface="Arial" pitchFamily="34" charset="0"/>
              </a:rPr>
              <a:t>Project N</a:t>
            </a:r>
          </a:p>
        </p:txBody>
      </p:sp>
      <p:sp>
        <p:nvSpPr>
          <p:cNvPr id="18466" name="Shape 284"/>
          <p:cNvSpPr txBox="1">
            <a:spLocks noChangeArrowheads="1"/>
          </p:cNvSpPr>
          <p:nvPr/>
        </p:nvSpPr>
        <p:spPr bwMode="auto">
          <a:xfrm>
            <a:off x="5746750" y="3752850"/>
            <a:ext cx="2563813" cy="584200"/>
          </a:xfrm>
          <a:prstGeom prst="rect">
            <a:avLst/>
          </a:prstGeom>
          <a:solidFill>
            <a:schemeClr val="bg1"/>
          </a:solidFill>
          <a:ln w="38100" cap="rnd">
            <a:solidFill>
              <a:srgbClr val="0079BA"/>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400" b="1">
                <a:solidFill>
                  <a:srgbClr val="000000"/>
                </a:solidFill>
                <a:sym typeface="Arial" pitchFamily="34" charset="0"/>
              </a:rPr>
              <a:t>Project Attributes </a:t>
            </a:r>
            <a:r>
              <a:rPr lang="en-US" altLang="fr-FR" sz="900">
                <a:solidFill>
                  <a:srgbClr val="000000"/>
                </a:solidFill>
                <a:sym typeface="Arial" pitchFamily="34" charset="0"/>
              </a:rPr>
              <a:t>among which</a:t>
            </a:r>
            <a:r>
              <a:rPr lang="en-US" altLang="fr-FR" sz="1200">
                <a:solidFill>
                  <a:srgbClr val="000000"/>
                </a:solidFill>
                <a:sym typeface="Arial" pitchFamily="34" charset="0"/>
              </a:rPr>
              <a:t> </a:t>
            </a:r>
            <a:r>
              <a:rPr lang="en-US" altLang="fr-FR" sz="800">
                <a:solidFill>
                  <a:srgbClr val="000000"/>
                </a:solidFill>
                <a:sym typeface="Arial" pitchFamily="34" charset="0"/>
              </a:rPr>
              <a:t>- quarterly/yearly approved amounts</a:t>
            </a:r>
          </a:p>
          <a:p>
            <a:pPr eaLnBrk="1" hangingPunct="1">
              <a:lnSpc>
                <a:spcPct val="100000"/>
              </a:lnSpc>
              <a:spcBef>
                <a:spcPct val="0"/>
              </a:spcBef>
              <a:buClr>
                <a:srgbClr val="000000"/>
              </a:buClr>
              <a:buSzPct val="25000"/>
              <a:buFont typeface="Arial" pitchFamily="34" charset="0"/>
              <a:buNone/>
            </a:pPr>
            <a:r>
              <a:rPr lang="en-US" altLang="fr-FR" sz="800">
                <a:solidFill>
                  <a:srgbClr val="000000"/>
                </a:solidFill>
                <a:sym typeface="Arial" pitchFamily="34" charset="0"/>
              </a:rPr>
              <a:t>- Reference to forecast line ‘aggreg1’</a:t>
            </a:r>
          </a:p>
        </p:txBody>
      </p:sp>
      <p:sp>
        <p:nvSpPr>
          <p:cNvPr id="18467" name="Shape 285"/>
          <p:cNvSpPr txBox="1">
            <a:spLocks noChangeArrowheads="1"/>
          </p:cNvSpPr>
          <p:nvPr/>
        </p:nvSpPr>
        <p:spPr bwMode="auto">
          <a:xfrm>
            <a:off x="3402013" y="3336925"/>
            <a:ext cx="17335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200" b="1" dirty="0">
                <a:solidFill>
                  <a:srgbClr val="000000"/>
                </a:solidFill>
                <a:sym typeface="Arial" pitchFamily="34" charset="0"/>
              </a:rPr>
              <a:t>Actual </a:t>
            </a:r>
            <a:r>
              <a:rPr lang="en-US" altLang="fr-FR" sz="1200" b="1" dirty="0" err="1">
                <a:solidFill>
                  <a:srgbClr val="000000"/>
                </a:solidFill>
                <a:sym typeface="Arial" pitchFamily="34" charset="0"/>
              </a:rPr>
              <a:t>capspend</a:t>
            </a:r>
            <a:endParaRPr lang="en-US" altLang="fr-FR" sz="1200" b="1" dirty="0">
              <a:solidFill>
                <a:srgbClr val="000000"/>
              </a:solidFill>
              <a:sym typeface="Arial" pitchFamily="34" charset="0"/>
            </a:endParaRPr>
          </a:p>
        </p:txBody>
      </p:sp>
      <p:sp>
        <p:nvSpPr>
          <p:cNvPr id="18468" name="Shape 286"/>
          <p:cNvSpPr txBox="1">
            <a:spLocks noChangeArrowheads="1"/>
          </p:cNvSpPr>
          <p:nvPr/>
        </p:nvSpPr>
        <p:spPr bwMode="auto">
          <a:xfrm>
            <a:off x="525463" y="2220913"/>
            <a:ext cx="2068512" cy="242887"/>
          </a:xfrm>
          <a:prstGeom prst="rect">
            <a:avLst/>
          </a:prstGeom>
          <a:solidFill>
            <a:srgbClr val="CC99FF"/>
          </a:solidFill>
          <a:ln w="25400" cap="rnd">
            <a:solidFill>
              <a:srgbClr val="5F98B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400">
                <a:solidFill>
                  <a:srgbClr val="000000"/>
                </a:solidFill>
                <a:sym typeface="Arial" pitchFamily="34" charset="0"/>
              </a:rPr>
              <a:t>Project Current A  </a:t>
            </a:r>
          </a:p>
        </p:txBody>
      </p:sp>
      <p:sp>
        <p:nvSpPr>
          <p:cNvPr id="18469" name="Shape 287"/>
          <p:cNvSpPr txBox="1">
            <a:spLocks noChangeArrowheads="1"/>
          </p:cNvSpPr>
          <p:nvPr/>
        </p:nvSpPr>
        <p:spPr bwMode="auto">
          <a:xfrm>
            <a:off x="681038" y="2465388"/>
            <a:ext cx="2146300" cy="231775"/>
          </a:xfrm>
          <a:prstGeom prst="rect">
            <a:avLst/>
          </a:prstGeom>
          <a:solidFill>
            <a:srgbClr val="E5E9E9"/>
          </a:solidFill>
          <a:ln w="25400" cap="rnd">
            <a:solidFill>
              <a:srgbClr val="5F98B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algn="ctr" eaLnBrk="1" hangingPunct="1">
              <a:lnSpc>
                <a:spcPct val="100000"/>
              </a:lnSpc>
              <a:spcBef>
                <a:spcPct val="0"/>
              </a:spcBef>
              <a:buClr>
                <a:srgbClr val="000000"/>
              </a:buClr>
              <a:buSzPct val="25000"/>
              <a:buFont typeface="Arial" pitchFamily="34" charset="0"/>
              <a:buNone/>
            </a:pPr>
            <a:r>
              <a:rPr lang="en-US" altLang="fr-FR" sz="1400">
                <a:solidFill>
                  <a:srgbClr val="000000"/>
                </a:solidFill>
                <a:sym typeface="Arial" pitchFamily="34" charset="0"/>
              </a:rPr>
              <a:t>WBS element – lvl 1 .</a:t>
            </a:r>
          </a:p>
        </p:txBody>
      </p:sp>
      <p:sp>
        <p:nvSpPr>
          <p:cNvPr id="18470" name="Shape 288"/>
          <p:cNvSpPr txBox="1">
            <a:spLocks noChangeArrowheads="1"/>
          </p:cNvSpPr>
          <p:nvPr/>
        </p:nvSpPr>
        <p:spPr bwMode="auto">
          <a:xfrm>
            <a:off x="1063625" y="2757488"/>
            <a:ext cx="2255838" cy="179387"/>
          </a:xfrm>
          <a:prstGeom prst="rect">
            <a:avLst/>
          </a:prstGeom>
          <a:solidFill>
            <a:srgbClr val="E5E9E9"/>
          </a:solidFill>
          <a:ln w="25400" cap="rnd">
            <a:solidFill>
              <a:srgbClr val="5F98B0"/>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algn="ctr" eaLnBrk="1" hangingPunct="1">
              <a:lnSpc>
                <a:spcPct val="100000"/>
              </a:lnSpc>
              <a:spcBef>
                <a:spcPct val="0"/>
              </a:spcBef>
              <a:buClr>
                <a:srgbClr val="000000"/>
              </a:buClr>
              <a:buSzPct val="25000"/>
              <a:buFont typeface="Arial" pitchFamily="34" charset="0"/>
              <a:buNone/>
            </a:pPr>
            <a:r>
              <a:rPr lang="en-US" altLang="fr-FR" sz="1200">
                <a:solidFill>
                  <a:srgbClr val="000000"/>
                </a:solidFill>
                <a:sym typeface="Arial" pitchFamily="34" charset="0"/>
              </a:rPr>
              <a:t>WBS element - lvl 2</a:t>
            </a:r>
          </a:p>
        </p:txBody>
      </p:sp>
      <p:sp>
        <p:nvSpPr>
          <p:cNvPr id="18471" name="Shape 289"/>
          <p:cNvSpPr txBox="1">
            <a:spLocks noChangeArrowheads="1"/>
          </p:cNvSpPr>
          <p:nvPr/>
        </p:nvSpPr>
        <p:spPr bwMode="auto">
          <a:xfrm>
            <a:off x="1400175" y="2932113"/>
            <a:ext cx="1365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800">
                <a:solidFill>
                  <a:srgbClr val="000000"/>
                </a:solidFill>
                <a:sym typeface="Arial" pitchFamily="34" charset="0"/>
              </a:rPr>
              <a:t>…</a:t>
            </a:r>
          </a:p>
        </p:txBody>
      </p:sp>
      <p:sp>
        <p:nvSpPr>
          <p:cNvPr id="18472" name="Shape 290"/>
          <p:cNvSpPr txBox="1">
            <a:spLocks noChangeArrowheads="1"/>
          </p:cNvSpPr>
          <p:nvPr/>
        </p:nvSpPr>
        <p:spPr bwMode="auto">
          <a:xfrm>
            <a:off x="5751513" y="2212975"/>
            <a:ext cx="1490662" cy="234950"/>
          </a:xfrm>
          <a:prstGeom prst="rect">
            <a:avLst/>
          </a:prstGeom>
          <a:solidFill>
            <a:srgbClr val="CC0099"/>
          </a:solidFill>
          <a:ln w="25400" cap="rnd">
            <a:solidFill>
              <a:srgbClr val="CC0099"/>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FFFFFF"/>
              </a:buClr>
              <a:buSzPct val="25000"/>
              <a:buFont typeface="Arial" pitchFamily="34" charset="0"/>
              <a:buNone/>
            </a:pPr>
            <a:r>
              <a:rPr lang="en-US" altLang="fr-FR" sz="1400" dirty="0">
                <a:solidFill>
                  <a:srgbClr val="FFFFFF"/>
                </a:solidFill>
                <a:sym typeface="Arial" pitchFamily="34" charset="0"/>
              </a:rPr>
              <a:t>Past Capspend</a:t>
            </a:r>
          </a:p>
        </p:txBody>
      </p:sp>
      <p:cxnSp>
        <p:nvCxnSpPr>
          <p:cNvPr id="18473" name="Shape 291"/>
          <p:cNvCxnSpPr>
            <a:cxnSpLocks noChangeShapeType="1"/>
          </p:cNvCxnSpPr>
          <p:nvPr/>
        </p:nvCxnSpPr>
        <p:spPr bwMode="auto">
          <a:xfrm rot="10800000" flipH="1">
            <a:off x="2606675" y="2330450"/>
            <a:ext cx="3132138" cy="12700"/>
          </a:xfrm>
          <a:prstGeom prst="straightConnector1">
            <a:avLst/>
          </a:prstGeom>
          <a:noFill/>
          <a:ln w="57150" cap="rnd">
            <a:solidFill>
              <a:srgbClr val="404040"/>
            </a:solidFill>
            <a:miter lim="800000"/>
            <a:headEnd/>
            <a:tailEnd type="triangle" w="med" len="med"/>
          </a:ln>
          <a:extLst>
            <a:ext uri="{909E8E84-426E-40DD-AFC4-6F175D3DCCD1}">
              <a14:hiddenFill xmlns:a14="http://schemas.microsoft.com/office/drawing/2010/main">
                <a:noFill/>
              </a14:hiddenFill>
            </a:ext>
          </a:extLst>
        </p:spPr>
      </p:cxnSp>
      <p:cxnSp>
        <p:nvCxnSpPr>
          <p:cNvPr id="18474" name="Shape 292"/>
          <p:cNvCxnSpPr>
            <a:cxnSpLocks noChangeShapeType="1"/>
          </p:cNvCxnSpPr>
          <p:nvPr/>
        </p:nvCxnSpPr>
        <p:spPr bwMode="auto">
          <a:xfrm rot="10800000">
            <a:off x="2598738" y="2405063"/>
            <a:ext cx="4468812" cy="693737"/>
          </a:xfrm>
          <a:prstGeom prst="straightConnector1">
            <a:avLst/>
          </a:prstGeom>
          <a:noFill/>
          <a:ln w="38100" cap="rnd">
            <a:solidFill>
              <a:srgbClr val="3366FF"/>
            </a:solidFill>
            <a:miter lim="800000"/>
            <a:headEnd/>
            <a:tailEnd type="triangle" w="med" len="med"/>
          </a:ln>
          <a:extLst>
            <a:ext uri="{909E8E84-426E-40DD-AFC4-6F175D3DCCD1}">
              <a14:hiddenFill xmlns:a14="http://schemas.microsoft.com/office/drawing/2010/main">
                <a:noFill/>
              </a14:hiddenFill>
            </a:ext>
          </a:extLst>
        </p:spPr>
      </p:cxnSp>
      <p:sp>
        <p:nvSpPr>
          <p:cNvPr id="18475" name="Shape 293"/>
          <p:cNvSpPr txBox="1">
            <a:spLocks noChangeArrowheads="1"/>
          </p:cNvSpPr>
          <p:nvPr/>
        </p:nvSpPr>
        <p:spPr bwMode="auto">
          <a:xfrm>
            <a:off x="5734050" y="2162175"/>
            <a:ext cx="2667000" cy="957263"/>
          </a:xfrm>
          <a:prstGeom prst="rect">
            <a:avLst/>
          </a:prstGeom>
          <a:noFill/>
          <a:ln w="19050" cap="rnd">
            <a:solidFill>
              <a:srgbClr val="00CC00"/>
            </a:solidFill>
            <a:miter lim="800000"/>
            <a:headEnd/>
            <a:tailEnd/>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Tx/>
              <a:buFontTx/>
              <a:buNone/>
            </a:pPr>
            <a:endParaRPr lang="fr-FR" altLang="fr-FR" sz="1800"/>
          </a:p>
        </p:txBody>
      </p:sp>
      <p:sp>
        <p:nvSpPr>
          <p:cNvPr id="18476" name="Shape 294"/>
          <p:cNvSpPr txBox="1">
            <a:spLocks noChangeArrowheads="1"/>
          </p:cNvSpPr>
          <p:nvPr/>
        </p:nvSpPr>
        <p:spPr bwMode="auto">
          <a:xfrm>
            <a:off x="7553325" y="2722563"/>
            <a:ext cx="10763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CC00"/>
              </a:buClr>
              <a:buSzPct val="25000"/>
              <a:buFont typeface="Arial" pitchFamily="34" charset="0"/>
              <a:buNone/>
            </a:pPr>
            <a:r>
              <a:rPr lang="en-US" altLang="fr-FR" sz="900" b="1">
                <a:solidFill>
                  <a:srgbClr val="00CC00"/>
                </a:solidFill>
                <a:sym typeface="Arial" pitchFamily="34" charset="0"/>
              </a:rPr>
              <a:t>Project N</a:t>
            </a:r>
          </a:p>
        </p:txBody>
      </p:sp>
      <p:sp>
        <p:nvSpPr>
          <p:cNvPr id="18477" name="Shape 295"/>
          <p:cNvSpPr txBox="1">
            <a:spLocks noChangeArrowheads="1"/>
          </p:cNvSpPr>
          <p:nvPr/>
        </p:nvSpPr>
        <p:spPr bwMode="auto">
          <a:xfrm>
            <a:off x="5775325" y="2495550"/>
            <a:ext cx="2563813" cy="584200"/>
          </a:xfrm>
          <a:prstGeom prst="rect">
            <a:avLst/>
          </a:prstGeom>
          <a:solidFill>
            <a:schemeClr val="bg1"/>
          </a:solidFill>
          <a:ln w="38100" cap="rnd">
            <a:solidFill>
              <a:srgbClr val="0079BA"/>
            </a:solidFill>
            <a:miter lim="800000"/>
            <a:headEnd/>
            <a:tailEnd/>
          </a:ln>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400" b="1">
                <a:solidFill>
                  <a:srgbClr val="000000"/>
                </a:solidFill>
                <a:sym typeface="Arial" pitchFamily="34" charset="0"/>
              </a:rPr>
              <a:t>Project Attributes </a:t>
            </a:r>
            <a:r>
              <a:rPr lang="en-US" altLang="fr-FR" sz="900">
                <a:solidFill>
                  <a:srgbClr val="000000"/>
                </a:solidFill>
                <a:sym typeface="Arial" pitchFamily="34" charset="0"/>
              </a:rPr>
              <a:t>among which</a:t>
            </a:r>
            <a:r>
              <a:rPr lang="en-US" altLang="fr-FR" sz="1200">
                <a:solidFill>
                  <a:srgbClr val="000000"/>
                </a:solidFill>
                <a:sym typeface="Arial" pitchFamily="34" charset="0"/>
              </a:rPr>
              <a:t> </a:t>
            </a:r>
            <a:r>
              <a:rPr lang="en-US" altLang="fr-FR" sz="800">
                <a:solidFill>
                  <a:srgbClr val="000000"/>
                </a:solidFill>
                <a:sym typeface="Arial" pitchFamily="34" charset="0"/>
              </a:rPr>
              <a:t>- quarterly/yearly approved amounts</a:t>
            </a:r>
          </a:p>
          <a:p>
            <a:pPr eaLnBrk="1" hangingPunct="1">
              <a:lnSpc>
                <a:spcPct val="100000"/>
              </a:lnSpc>
              <a:spcBef>
                <a:spcPct val="0"/>
              </a:spcBef>
              <a:buClr>
                <a:srgbClr val="000000"/>
              </a:buClr>
              <a:buSzPct val="25000"/>
              <a:buFont typeface="Arial" pitchFamily="34" charset="0"/>
              <a:buNone/>
            </a:pPr>
            <a:r>
              <a:rPr lang="en-US" altLang="fr-FR" sz="800">
                <a:solidFill>
                  <a:srgbClr val="000000"/>
                </a:solidFill>
                <a:sym typeface="Arial" pitchFamily="34" charset="0"/>
              </a:rPr>
              <a:t>- Reference to forecast line ‘aggreg1’</a:t>
            </a:r>
          </a:p>
        </p:txBody>
      </p:sp>
      <p:sp>
        <p:nvSpPr>
          <p:cNvPr id="18478" name="Shape 296"/>
          <p:cNvSpPr txBox="1">
            <a:spLocks noChangeArrowheads="1"/>
          </p:cNvSpPr>
          <p:nvPr/>
        </p:nvSpPr>
        <p:spPr bwMode="auto">
          <a:xfrm>
            <a:off x="3430588" y="2079625"/>
            <a:ext cx="17335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200" b="1" dirty="0">
                <a:solidFill>
                  <a:srgbClr val="000000"/>
                </a:solidFill>
                <a:sym typeface="Arial" pitchFamily="34" charset="0"/>
              </a:rPr>
              <a:t>Actual </a:t>
            </a:r>
            <a:r>
              <a:rPr lang="en-US" altLang="fr-FR" sz="1200" b="1" dirty="0" err="1">
                <a:solidFill>
                  <a:srgbClr val="000000"/>
                </a:solidFill>
                <a:sym typeface="Arial" pitchFamily="34" charset="0"/>
              </a:rPr>
              <a:t>capspend</a:t>
            </a:r>
            <a:endParaRPr lang="en-US" altLang="fr-FR" sz="1200" b="1" dirty="0">
              <a:solidFill>
                <a:srgbClr val="000000"/>
              </a:solidFill>
              <a:sym typeface="Arial" pitchFamily="34" charset="0"/>
            </a:endParaRPr>
          </a:p>
        </p:txBody>
      </p:sp>
      <p:cxnSp>
        <p:nvCxnSpPr>
          <p:cNvPr id="18479" name="Shape 297"/>
          <p:cNvCxnSpPr>
            <a:cxnSpLocks noChangeShapeType="1"/>
          </p:cNvCxnSpPr>
          <p:nvPr/>
        </p:nvCxnSpPr>
        <p:spPr bwMode="auto">
          <a:xfrm>
            <a:off x="6048375" y="1809750"/>
            <a:ext cx="0" cy="466725"/>
          </a:xfrm>
          <a:prstGeom prst="straightConnector1">
            <a:avLst/>
          </a:prstGeom>
          <a:noFill/>
          <a:ln w="57150" cap="rnd">
            <a:solidFill>
              <a:srgbClr val="CC0099"/>
            </a:solidFill>
            <a:miter lim="800000"/>
            <a:headEnd type="triangle" w="med" len="med"/>
            <a:tailEnd type="none" w="med" len="med"/>
          </a:ln>
          <a:extLst>
            <a:ext uri="{909E8E84-426E-40DD-AFC4-6F175D3DCCD1}">
              <a14:hiddenFill xmlns:a14="http://schemas.microsoft.com/office/drawing/2010/main">
                <a:noFill/>
              </a14:hiddenFill>
            </a:ext>
          </a:extLst>
        </p:spPr>
      </p:cxnSp>
      <p:sp>
        <p:nvSpPr>
          <p:cNvPr id="18480" name="Shape 298"/>
          <p:cNvSpPr txBox="1">
            <a:spLocks noChangeArrowheads="1"/>
          </p:cNvSpPr>
          <p:nvPr/>
        </p:nvSpPr>
        <p:spPr bwMode="auto">
          <a:xfrm>
            <a:off x="7791450" y="1960563"/>
            <a:ext cx="704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CC0099"/>
              </a:buClr>
              <a:buSzPct val="25000"/>
              <a:buFont typeface="Arial" pitchFamily="34" charset="0"/>
              <a:buNone/>
            </a:pPr>
            <a:r>
              <a:rPr lang="en-US" altLang="fr-FR" sz="900" b="1">
                <a:solidFill>
                  <a:srgbClr val="CC0099"/>
                </a:solidFill>
                <a:sym typeface="Arial" pitchFamily="34" charset="0"/>
              </a:rPr>
              <a:t>Project A</a:t>
            </a:r>
          </a:p>
        </p:txBody>
      </p:sp>
      <p:sp>
        <p:nvSpPr>
          <p:cNvPr id="18481" name="Shape 299"/>
          <p:cNvSpPr txBox="1">
            <a:spLocks noChangeArrowheads="1"/>
          </p:cNvSpPr>
          <p:nvPr/>
        </p:nvSpPr>
        <p:spPr bwMode="auto">
          <a:xfrm>
            <a:off x="7791450" y="3236913"/>
            <a:ext cx="704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FF6600"/>
              </a:buClr>
              <a:buSzPct val="25000"/>
              <a:buFont typeface="Arial" pitchFamily="34" charset="0"/>
              <a:buNone/>
            </a:pPr>
            <a:r>
              <a:rPr lang="en-US" altLang="fr-FR" sz="900" b="1">
                <a:solidFill>
                  <a:srgbClr val="FF6600"/>
                </a:solidFill>
                <a:sym typeface="Arial" pitchFamily="34" charset="0"/>
              </a:rPr>
              <a:t>Project B</a:t>
            </a:r>
          </a:p>
        </p:txBody>
      </p:sp>
      <p:sp>
        <p:nvSpPr>
          <p:cNvPr id="18482" name="Shape 300"/>
          <p:cNvSpPr txBox="1">
            <a:spLocks noChangeArrowheads="1"/>
          </p:cNvSpPr>
          <p:nvPr/>
        </p:nvSpPr>
        <p:spPr bwMode="auto">
          <a:xfrm>
            <a:off x="7791450" y="4446588"/>
            <a:ext cx="704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900" b="1">
                <a:solidFill>
                  <a:srgbClr val="000000"/>
                </a:solidFill>
                <a:sym typeface="Arial" pitchFamily="34" charset="0"/>
              </a:rPr>
              <a:t>Project N</a:t>
            </a:r>
          </a:p>
        </p:txBody>
      </p:sp>
      <p:sp>
        <p:nvSpPr>
          <p:cNvPr id="2" name="Slide Number Placeholder 1"/>
          <p:cNvSpPr>
            <a:spLocks noGrp="1"/>
          </p:cNvSpPr>
          <p:nvPr>
            <p:ph type="sldNum" sz="quarter" idx="12"/>
          </p:nvPr>
        </p:nvSpPr>
        <p:spPr/>
        <p:txBody>
          <a:bodyPr/>
          <a:lstStyle/>
          <a:p>
            <a:pPr>
              <a:defRPr/>
            </a:pPr>
            <a:fld id="{292D728F-D2B6-4DB9-828A-EA9C34E60812}" type="slidenum">
              <a:rPr lang="en-US" smtClean="0"/>
              <a:pPr>
                <a:defRPr/>
              </a:pPr>
              <a:t>12</a:t>
            </a:fld>
            <a:endParaRPr lang="en-US" dirty="0"/>
          </a:p>
        </p:txBody>
      </p:sp>
    </p:spTree>
    <p:extLst>
      <p:ext uri="{BB962C8B-B14F-4D97-AF65-F5344CB8AC3E}">
        <p14:creationId xmlns:p14="http://schemas.microsoft.com/office/powerpoint/2010/main" val="3492381178"/>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hape 944"/>
          <p:cNvSpPr txBox="1">
            <a:spLocks noChangeArrowheads="1"/>
          </p:cNvSpPr>
          <p:nvPr/>
        </p:nvSpPr>
        <p:spPr bwMode="auto">
          <a:xfrm>
            <a:off x="827088" y="6154738"/>
            <a:ext cx="2895600"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rgbClr val="000000"/>
              </a:buClr>
              <a:buSzPct val="25000"/>
              <a:buFont typeface="Arial" pitchFamily="34" charset="0"/>
              <a:buNone/>
            </a:pPr>
            <a:r>
              <a:rPr lang="en-US" altLang="fr-FR" sz="1000" dirty="0">
                <a:solidFill>
                  <a:srgbClr val="000000"/>
                </a:solidFill>
                <a:sym typeface="Arial" pitchFamily="34" charset="0"/>
              </a:rPr>
              <a:t>Capex Cycle Management</a:t>
            </a:r>
            <a:br>
              <a:rPr lang="en-US" altLang="fr-FR" sz="1000" dirty="0">
                <a:solidFill>
                  <a:srgbClr val="000000"/>
                </a:solidFill>
                <a:sym typeface="Arial" pitchFamily="34" charset="0"/>
              </a:rPr>
            </a:br>
            <a:r>
              <a:rPr lang="en-US" altLang="fr-FR" sz="1000" dirty="0">
                <a:solidFill>
                  <a:srgbClr val="000000"/>
                </a:solidFill>
                <a:sym typeface="Arial" pitchFamily="34" charset="0"/>
              </a:rPr>
              <a:t>Steering Committee #2</a:t>
            </a:r>
          </a:p>
        </p:txBody>
      </p:sp>
      <p:sp>
        <p:nvSpPr>
          <p:cNvPr id="19459" name="Shape 945"/>
          <p:cNvSpPr>
            <a:spLocks noGrp="1"/>
          </p:cNvSpPr>
          <p:nvPr>
            <p:ph type="title"/>
          </p:nvPr>
        </p:nvSpPr>
        <p:spPr/>
        <p:txBody>
          <a:bodyPr lIns="91425" tIns="45700" rIns="91425" bIns="45700"/>
          <a:lstStyle/>
          <a:p>
            <a:pPr>
              <a:buClr>
                <a:srgbClr val="009EE0"/>
              </a:buClr>
              <a:buSzPct val="25000"/>
            </a:pPr>
            <a:r>
              <a:rPr altLang="fr-FR" smtClean="0">
                <a:solidFill>
                  <a:srgbClr val="009EE0"/>
                </a:solidFill>
                <a:cs typeface="Arial" pitchFamily="34" charset="0"/>
                <a:sym typeface="Arial" pitchFamily="34" charset="0"/>
              </a:rPr>
              <a:t>Project statuses</a:t>
            </a:r>
          </a:p>
        </p:txBody>
      </p:sp>
      <p:sp>
        <p:nvSpPr>
          <p:cNvPr id="19460" name="Shape 946"/>
          <p:cNvSpPr>
            <a:spLocks noGrp="1"/>
          </p:cNvSpPr>
          <p:nvPr>
            <p:ph type="body" idx="1"/>
          </p:nvPr>
        </p:nvSpPr>
        <p:spPr>
          <a:xfrm>
            <a:off x="320675" y="771525"/>
            <a:ext cx="4038600" cy="555625"/>
          </a:xfrm>
        </p:spPr>
        <p:txBody>
          <a:bodyPr lIns="91425" tIns="45700" rIns="91425" bIns="45700"/>
          <a:lstStyle/>
          <a:p>
            <a:pPr>
              <a:spcBef>
                <a:spcPct val="0"/>
              </a:spcBef>
              <a:buClr>
                <a:srgbClr val="009EE0"/>
              </a:buClr>
              <a:buSzPct val="25000"/>
              <a:buFont typeface="Arial" pitchFamily="34" charset="0"/>
              <a:buNone/>
            </a:pPr>
            <a:r>
              <a:rPr altLang="fr-FR" sz="2000" dirty="0" smtClean="0">
                <a:cs typeface="Arial" pitchFamily="34" charset="0"/>
                <a:sym typeface="Arial" pitchFamily="34" charset="0"/>
              </a:rPr>
              <a:t>Three notions are managed:</a:t>
            </a:r>
          </a:p>
        </p:txBody>
      </p:sp>
      <p:graphicFrame>
        <p:nvGraphicFramePr>
          <p:cNvPr id="947" name="Shape 947"/>
          <p:cNvGraphicFramePr/>
          <p:nvPr/>
        </p:nvGraphicFramePr>
        <p:xfrm>
          <a:off x="2730500" y="1600200"/>
          <a:ext cx="1924050" cy="3100391"/>
        </p:xfrm>
        <a:graphic>
          <a:graphicData uri="http://schemas.openxmlformats.org/drawingml/2006/table">
            <a:tbl>
              <a:tblPr>
                <a:noFill/>
              </a:tblPr>
              <a:tblGrid>
                <a:gridCol w="1924050"/>
              </a:tblGrid>
              <a:tr h="387352">
                <a:tc>
                  <a:txBody>
                    <a:bodyPr/>
                    <a:lstStyle/>
                    <a:p>
                      <a:pPr marL="0" lvl="0" indent="0" algn="ctr" rtl="0">
                        <a:lnSpc>
                          <a:spcPct val="95000"/>
                        </a:lnSpc>
                        <a:spcBef>
                          <a:spcPts val="0"/>
                        </a:spcBef>
                        <a:spcAft>
                          <a:spcPts val="0"/>
                        </a:spcAft>
                        <a:buClr>
                          <a:schemeClr val="lt1"/>
                        </a:buClr>
                        <a:buSzPct val="25000"/>
                        <a:buFont typeface="Arial"/>
                        <a:buNone/>
                      </a:pPr>
                      <a:r>
                        <a:rPr lang="en-US" sz="2000" b="1" baseline="0">
                          <a:solidFill>
                            <a:schemeClr val="lt1"/>
                          </a:solidFill>
                          <a:latin typeface="Arial"/>
                          <a:ea typeface="Arial"/>
                          <a:cs typeface="Arial"/>
                          <a:sym typeface="Arial"/>
                        </a:rPr>
                        <a:t>STAGE</a:t>
                      </a:r>
                    </a:p>
                  </a:txBody>
                  <a:tcPr marL="0" marR="0" marT="0" marB="0">
                    <a:lnL w="28575" cap="flat">
                      <a:solidFill>
                        <a:schemeClr val="dk1"/>
                      </a:solidFill>
                      <a:prstDash val="solid"/>
                      <a:round/>
                      <a:headEnd type="none" w="med" len="med"/>
                      <a:tailEnd type="none" w="med" len="med"/>
                    </a:lnL>
                    <a:lnR w="28575" cap="flat">
                      <a:solidFill>
                        <a:schemeClr val="dk1"/>
                      </a:solidFill>
                      <a:prstDash val="solid"/>
                      <a:round/>
                      <a:headEnd type="none" w="med" len="med"/>
                      <a:tailEnd type="none" w="med" len="med"/>
                    </a:lnR>
                    <a:lnT w="28575" cap="flat">
                      <a:solidFill>
                        <a:schemeClr val="dk1"/>
                      </a:solidFill>
                      <a:prstDash val="solid"/>
                      <a:round/>
                      <a:headEnd type="none" w="med" len="med"/>
                      <a:tailEnd type="none" w="med" len="med"/>
                    </a:lnT>
                    <a:lnB w="12700" cap="flat">
                      <a:solidFill>
                        <a:schemeClr val="dk1"/>
                      </a:solidFill>
                      <a:prstDash val="solid"/>
                      <a:round/>
                      <a:headEnd type="none" w="med" len="med"/>
                      <a:tailEnd type="none" w="med" len="med"/>
                    </a:lnB>
                    <a:solidFill>
                      <a:srgbClr val="009EE0"/>
                    </a:solidFill>
                  </a:tcPr>
                </a:tc>
              </a:tr>
              <a:tr h="387352">
                <a:tc>
                  <a:txBody>
                    <a:bodyPr/>
                    <a:lstStyle/>
                    <a:p>
                      <a:pPr marL="0" lvl="0" indent="0" algn="l" rtl="0">
                        <a:lnSpc>
                          <a:spcPct val="95000"/>
                        </a:lnSpc>
                        <a:spcBef>
                          <a:spcPts val="0"/>
                        </a:spcBef>
                        <a:spcAft>
                          <a:spcPts val="0"/>
                        </a:spcAft>
                        <a:buClr>
                          <a:schemeClr val="dk1"/>
                        </a:buClr>
                        <a:buSzPct val="25000"/>
                        <a:buFont typeface="Arial"/>
                        <a:buNone/>
                      </a:pPr>
                      <a:r>
                        <a:rPr lang="en-US" sz="1800">
                          <a:solidFill>
                            <a:schemeClr val="dk1"/>
                          </a:solidFill>
                        </a:rPr>
                        <a:t>  </a:t>
                      </a:r>
                      <a:r>
                        <a:rPr lang="en-US" sz="1400" baseline="0">
                          <a:solidFill>
                            <a:schemeClr val="dk1"/>
                          </a:solidFill>
                          <a:latin typeface="Arial"/>
                          <a:ea typeface="Arial"/>
                          <a:cs typeface="Arial"/>
                          <a:sym typeface="Arial"/>
                        </a:rPr>
                        <a:t>Idea</a:t>
                      </a:r>
                    </a:p>
                  </a:txBody>
                  <a:tcPr marL="0" marR="0" marT="0" marB="0">
                    <a:lnL w="28575" cap="flat">
                      <a:solidFill>
                        <a:schemeClr val="dk1"/>
                      </a:solidFill>
                      <a:prstDash val="solid"/>
                      <a:round/>
                      <a:headEnd type="none" w="med" len="med"/>
                      <a:tailEnd type="none" w="med" len="med"/>
                    </a:lnL>
                    <a:lnR w="28575" cap="flat">
                      <a:solidFill>
                        <a:schemeClr val="dk1"/>
                      </a:solidFill>
                      <a:prstDash val="solid"/>
                      <a:round/>
                      <a:headEnd type="none" w="med" len="med"/>
                      <a:tailEnd type="none" w="med" len="med"/>
                    </a:lnR>
                    <a:lnT w="12700" cap="flat">
                      <a:solidFill>
                        <a:schemeClr val="dk1"/>
                      </a:solidFill>
                      <a:prstDash val="solid"/>
                      <a:round/>
                      <a:headEnd type="none" w="med" len="med"/>
                      <a:tailEnd type="none" w="med" len="med"/>
                    </a:lnT>
                    <a:lnB w="12700" cap="flat">
                      <a:solidFill>
                        <a:schemeClr val="dk1"/>
                      </a:solidFill>
                      <a:prstDash val="solid"/>
                      <a:round/>
                      <a:headEnd type="none" w="med" len="med"/>
                      <a:tailEnd type="none" w="med" len="med"/>
                    </a:lnB>
                  </a:tcPr>
                </a:tc>
              </a:tr>
              <a:tr h="387352">
                <a:tc>
                  <a:txBody>
                    <a:bodyPr/>
                    <a:lstStyle/>
                    <a:p>
                      <a:pPr marL="0" lvl="0" indent="0" algn="l" rtl="0">
                        <a:lnSpc>
                          <a:spcPct val="95000"/>
                        </a:lnSpc>
                        <a:spcBef>
                          <a:spcPts val="0"/>
                        </a:spcBef>
                        <a:spcAft>
                          <a:spcPts val="0"/>
                        </a:spcAft>
                        <a:buClr>
                          <a:schemeClr val="dk1"/>
                        </a:buClr>
                        <a:buSzPct val="25000"/>
                        <a:buFont typeface="Arial"/>
                        <a:buNone/>
                      </a:pPr>
                      <a:r>
                        <a:rPr lang="en-US" sz="1800">
                          <a:solidFill>
                            <a:schemeClr val="dk1"/>
                          </a:solidFill>
                        </a:rPr>
                        <a:t> </a:t>
                      </a:r>
                      <a:r>
                        <a:rPr lang="en-US" sz="1400" baseline="0">
                          <a:solidFill>
                            <a:schemeClr val="dk1"/>
                          </a:solidFill>
                          <a:latin typeface="Arial"/>
                          <a:ea typeface="Arial"/>
                          <a:cs typeface="Arial"/>
                          <a:sym typeface="Arial"/>
                        </a:rPr>
                        <a:t>Approach</a:t>
                      </a:r>
                    </a:p>
                  </a:txBody>
                  <a:tcPr marL="0" marR="0" marT="0" marB="0">
                    <a:lnL w="28575" cap="flat">
                      <a:solidFill>
                        <a:schemeClr val="dk1"/>
                      </a:solidFill>
                      <a:prstDash val="solid"/>
                      <a:round/>
                      <a:headEnd type="none" w="med" len="med"/>
                      <a:tailEnd type="none" w="med" len="med"/>
                    </a:lnL>
                    <a:lnR w="28575" cap="flat">
                      <a:solidFill>
                        <a:schemeClr val="dk1"/>
                      </a:solidFill>
                      <a:prstDash val="solid"/>
                      <a:round/>
                      <a:headEnd type="none" w="med" len="med"/>
                      <a:tailEnd type="none" w="med" len="med"/>
                    </a:lnR>
                    <a:lnT w="12700" cap="flat">
                      <a:solidFill>
                        <a:schemeClr val="dk1"/>
                      </a:solidFill>
                      <a:prstDash val="solid"/>
                      <a:round/>
                      <a:headEnd type="none" w="med" len="med"/>
                      <a:tailEnd type="none" w="med" len="med"/>
                    </a:lnT>
                    <a:lnB w="12700" cap="flat">
                      <a:solidFill>
                        <a:schemeClr val="dk1"/>
                      </a:solidFill>
                      <a:prstDash val="solid"/>
                      <a:round/>
                      <a:headEnd type="none" w="med" len="med"/>
                      <a:tailEnd type="none" w="med" len="med"/>
                    </a:lnB>
                  </a:tcPr>
                </a:tc>
              </a:tr>
              <a:tr h="387352">
                <a:tc>
                  <a:txBody>
                    <a:bodyPr/>
                    <a:lstStyle/>
                    <a:p>
                      <a:pPr marL="0" lvl="0" indent="0" algn="l" rtl="0">
                        <a:lnSpc>
                          <a:spcPct val="95000"/>
                        </a:lnSpc>
                        <a:spcBef>
                          <a:spcPts val="0"/>
                        </a:spcBef>
                        <a:spcAft>
                          <a:spcPts val="0"/>
                        </a:spcAft>
                        <a:buClr>
                          <a:schemeClr val="dk1"/>
                        </a:buClr>
                        <a:buSzPct val="25000"/>
                        <a:buFont typeface="Arial"/>
                        <a:buNone/>
                      </a:pPr>
                      <a:r>
                        <a:rPr lang="en-US" sz="1800">
                          <a:solidFill>
                            <a:schemeClr val="dk1"/>
                          </a:solidFill>
                        </a:rPr>
                        <a:t> </a:t>
                      </a:r>
                      <a:r>
                        <a:rPr lang="en-US" sz="1400" baseline="0">
                          <a:solidFill>
                            <a:schemeClr val="dk1"/>
                          </a:solidFill>
                          <a:latin typeface="Arial"/>
                          <a:ea typeface="Arial"/>
                          <a:cs typeface="Arial"/>
                          <a:sym typeface="Arial"/>
                        </a:rPr>
                        <a:t>Preliminary</a:t>
                      </a:r>
                    </a:p>
                  </a:txBody>
                  <a:tcPr marL="0" marR="0" marT="0" marB="0">
                    <a:lnL w="28575" cap="flat">
                      <a:solidFill>
                        <a:schemeClr val="dk1"/>
                      </a:solidFill>
                      <a:prstDash val="solid"/>
                      <a:round/>
                      <a:headEnd type="none" w="med" len="med"/>
                      <a:tailEnd type="none" w="med" len="med"/>
                    </a:lnL>
                    <a:lnR w="28575" cap="flat">
                      <a:solidFill>
                        <a:schemeClr val="dk1"/>
                      </a:solidFill>
                      <a:prstDash val="solid"/>
                      <a:round/>
                      <a:headEnd type="none" w="med" len="med"/>
                      <a:tailEnd type="none" w="med" len="med"/>
                    </a:lnR>
                    <a:lnT w="12700" cap="flat">
                      <a:solidFill>
                        <a:schemeClr val="dk1"/>
                      </a:solidFill>
                      <a:prstDash val="solid"/>
                      <a:round/>
                      <a:headEnd type="none" w="med" len="med"/>
                      <a:tailEnd type="none" w="med" len="med"/>
                    </a:lnT>
                    <a:lnB w="12700" cap="flat">
                      <a:solidFill>
                        <a:schemeClr val="dk1"/>
                      </a:solidFill>
                      <a:prstDash val="solid"/>
                      <a:round/>
                      <a:headEnd type="none" w="med" len="med"/>
                      <a:tailEnd type="none" w="med" len="med"/>
                    </a:lnB>
                  </a:tcPr>
                </a:tc>
              </a:tr>
              <a:tr h="388927">
                <a:tc>
                  <a:txBody>
                    <a:bodyPr/>
                    <a:lstStyle/>
                    <a:p>
                      <a:pPr marL="0" lvl="0" indent="0" algn="l" rtl="0">
                        <a:lnSpc>
                          <a:spcPct val="95000"/>
                        </a:lnSpc>
                        <a:spcBef>
                          <a:spcPts val="0"/>
                        </a:spcBef>
                        <a:spcAft>
                          <a:spcPts val="0"/>
                        </a:spcAft>
                        <a:buClr>
                          <a:schemeClr val="dk1"/>
                        </a:buClr>
                        <a:buSzPct val="25000"/>
                        <a:buFont typeface="Arial"/>
                        <a:buNone/>
                      </a:pPr>
                      <a:r>
                        <a:rPr lang="en-US" sz="1800">
                          <a:solidFill>
                            <a:schemeClr val="dk1"/>
                          </a:solidFill>
                        </a:rPr>
                        <a:t> </a:t>
                      </a:r>
                      <a:r>
                        <a:rPr lang="en-US" sz="1400" baseline="0">
                          <a:solidFill>
                            <a:schemeClr val="dk1"/>
                          </a:solidFill>
                          <a:latin typeface="Arial"/>
                          <a:ea typeface="Arial"/>
                          <a:cs typeface="Arial"/>
                          <a:sym typeface="Arial"/>
                        </a:rPr>
                        <a:t>Basic</a:t>
                      </a:r>
                    </a:p>
                  </a:txBody>
                  <a:tcPr marL="0" marR="0" marT="0" marB="0">
                    <a:lnL w="28575" cap="flat">
                      <a:solidFill>
                        <a:schemeClr val="dk1"/>
                      </a:solidFill>
                      <a:prstDash val="solid"/>
                      <a:round/>
                      <a:headEnd type="none" w="med" len="med"/>
                      <a:tailEnd type="none" w="med" len="med"/>
                    </a:lnL>
                    <a:lnR w="28575" cap="flat">
                      <a:solidFill>
                        <a:schemeClr val="dk1"/>
                      </a:solidFill>
                      <a:prstDash val="solid"/>
                      <a:round/>
                      <a:headEnd type="none" w="med" len="med"/>
                      <a:tailEnd type="none" w="med" len="med"/>
                    </a:lnR>
                    <a:lnT w="12700" cap="flat">
                      <a:solidFill>
                        <a:schemeClr val="dk1"/>
                      </a:solidFill>
                      <a:prstDash val="solid"/>
                      <a:round/>
                      <a:headEnd type="none" w="med" len="med"/>
                      <a:tailEnd type="none" w="med" len="med"/>
                    </a:lnT>
                    <a:lnB w="12700" cap="flat">
                      <a:solidFill>
                        <a:schemeClr val="dk1"/>
                      </a:solidFill>
                      <a:prstDash val="solid"/>
                      <a:round/>
                      <a:headEnd type="none" w="med" len="med"/>
                      <a:tailEnd type="none" w="med" len="med"/>
                    </a:lnB>
                  </a:tcPr>
                </a:tc>
              </a:tr>
              <a:tr h="387352">
                <a:tc>
                  <a:txBody>
                    <a:bodyPr/>
                    <a:lstStyle/>
                    <a:p>
                      <a:pPr marL="0" lvl="0" indent="0" algn="l" rtl="0">
                        <a:lnSpc>
                          <a:spcPct val="95000"/>
                        </a:lnSpc>
                        <a:spcBef>
                          <a:spcPts val="0"/>
                        </a:spcBef>
                        <a:spcAft>
                          <a:spcPts val="0"/>
                        </a:spcAft>
                        <a:buClr>
                          <a:schemeClr val="dk1"/>
                        </a:buClr>
                        <a:buSzPct val="25000"/>
                        <a:buFont typeface="Arial"/>
                        <a:buNone/>
                      </a:pPr>
                      <a:r>
                        <a:rPr lang="en-US" sz="1800">
                          <a:solidFill>
                            <a:schemeClr val="dk1"/>
                          </a:solidFill>
                        </a:rPr>
                        <a:t> </a:t>
                      </a:r>
                      <a:r>
                        <a:rPr lang="en-US" sz="1400" baseline="0">
                          <a:solidFill>
                            <a:schemeClr val="dk1"/>
                          </a:solidFill>
                          <a:latin typeface="Arial"/>
                          <a:ea typeface="Arial"/>
                          <a:cs typeface="Arial"/>
                          <a:sym typeface="Arial"/>
                        </a:rPr>
                        <a:t>Execution</a:t>
                      </a:r>
                    </a:p>
                  </a:txBody>
                  <a:tcPr marL="0" marR="0" marT="0" marB="0">
                    <a:lnL w="28575" cap="flat">
                      <a:solidFill>
                        <a:schemeClr val="dk1"/>
                      </a:solidFill>
                      <a:prstDash val="solid"/>
                      <a:round/>
                      <a:headEnd type="none" w="med" len="med"/>
                      <a:tailEnd type="none" w="med" len="med"/>
                    </a:lnL>
                    <a:lnR w="28575" cap="flat">
                      <a:solidFill>
                        <a:schemeClr val="dk1"/>
                      </a:solidFill>
                      <a:prstDash val="solid"/>
                      <a:round/>
                      <a:headEnd type="none" w="med" len="med"/>
                      <a:tailEnd type="none" w="med" len="med"/>
                    </a:lnR>
                    <a:lnT w="12700" cap="flat">
                      <a:solidFill>
                        <a:schemeClr val="dk1"/>
                      </a:solidFill>
                      <a:prstDash val="solid"/>
                      <a:round/>
                      <a:headEnd type="none" w="med" len="med"/>
                      <a:tailEnd type="none" w="med" len="med"/>
                    </a:lnT>
                    <a:lnB w="12700" cap="flat">
                      <a:solidFill>
                        <a:schemeClr val="dk1"/>
                      </a:solidFill>
                      <a:prstDash val="solid"/>
                      <a:round/>
                      <a:headEnd type="none" w="med" len="med"/>
                      <a:tailEnd type="none" w="med" len="med"/>
                    </a:lnB>
                  </a:tcPr>
                </a:tc>
              </a:tr>
              <a:tr h="387352">
                <a:tc>
                  <a:txBody>
                    <a:bodyPr/>
                    <a:lstStyle/>
                    <a:p>
                      <a:pPr marL="0" lvl="0" indent="0" algn="l" rtl="0">
                        <a:lnSpc>
                          <a:spcPct val="95000"/>
                        </a:lnSpc>
                        <a:spcBef>
                          <a:spcPts val="0"/>
                        </a:spcBef>
                        <a:spcAft>
                          <a:spcPts val="0"/>
                        </a:spcAft>
                        <a:buClr>
                          <a:schemeClr val="dk1"/>
                        </a:buClr>
                        <a:buSzPct val="25000"/>
                        <a:buFont typeface="Arial"/>
                        <a:buNone/>
                      </a:pPr>
                      <a:r>
                        <a:rPr lang="en-US" sz="1800">
                          <a:solidFill>
                            <a:schemeClr val="dk1"/>
                          </a:solidFill>
                        </a:rPr>
                        <a:t> </a:t>
                      </a:r>
                      <a:r>
                        <a:rPr lang="en-US" sz="1400" baseline="0">
                          <a:solidFill>
                            <a:schemeClr val="dk1"/>
                          </a:solidFill>
                          <a:latin typeface="Arial"/>
                          <a:ea typeface="Arial"/>
                          <a:cs typeface="Arial"/>
                          <a:sym typeface="Arial"/>
                        </a:rPr>
                        <a:t>Startup</a:t>
                      </a:r>
                    </a:p>
                  </a:txBody>
                  <a:tcPr marL="0" marR="0" marT="0" marB="0">
                    <a:lnL w="28575" cap="flat">
                      <a:solidFill>
                        <a:schemeClr val="dk1"/>
                      </a:solidFill>
                      <a:prstDash val="solid"/>
                      <a:round/>
                      <a:headEnd type="none" w="med" len="med"/>
                      <a:tailEnd type="none" w="med" len="med"/>
                    </a:lnL>
                    <a:lnR w="28575" cap="flat">
                      <a:solidFill>
                        <a:schemeClr val="dk1"/>
                      </a:solidFill>
                      <a:prstDash val="solid"/>
                      <a:round/>
                      <a:headEnd type="none" w="med" len="med"/>
                      <a:tailEnd type="none" w="med" len="med"/>
                    </a:lnR>
                    <a:lnT w="12700" cap="flat">
                      <a:solidFill>
                        <a:schemeClr val="dk1"/>
                      </a:solidFill>
                      <a:prstDash val="solid"/>
                      <a:round/>
                      <a:headEnd type="none" w="med" len="med"/>
                      <a:tailEnd type="none" w="med" len="med"/>
                    </a:lnT>
                    <a:lnB w="12700" cap="flat">
                      <a:solidFill>
                        <a:schemeClr val="dk1"/>
                      </a:solidFill>
                      <a:prstDash val="solid"/>
                      <a:round/>
                      <a:headEnd type="none" w="med" len="med"/>
                      <a:tailEnd type="none" w="med" len="med"/>
                    </a:lnB>
                  </a:tcPr>
                </a:tc>
              </a:tr>
              <a:tr h="387352">
                <a:tc>
                  <a:txBody>
                    <a:bodyPr/>
                    <a:lstStyle/>
                    <a:p>
                      <a:pPr marL="0" lvl="0" indent="0" algn="l" rtl="0">
                        <a:lnSpc>
                          <a:spcPct val="95000"/>
                        </a:lnSpc>
                        <a:spcBef>
                          <a:spcPts val="0"/>
                        </a:spcBef>
                        <a:spcAft>
                          <a:spcPts val="0"/>
                        </a:spcAft>
                        <a:buClr>
                          <a:schemeClr val="dk1"/>
                        </a:buClr>
                        <a:buSzPct val="25000"/>
                        <a:buFont typeface="Arial"/>
                        <a:buNone/>
                      </a:pPr>
                      <a:r>
                        <a:rPr lang="en-US" sz="1800">
                          <a:solidFill>
                            <a:schemeClr val="dk1"/>
                          </a:solidFill>
                        </a:rPr>
                        <a:t> </a:t>
                      </a:r>
                      <a:r>
                        <a:rPr lang="en-US" sz="1400" baseline="0">
                          <a:solidFill>
                            <a:schemeClr val="dk1"/>
                          </a:solidFill>
                          <a:latin typeface="Arial"/>
                          <a:ea typeface="Arial"/>
                          <a:cs typeface="Arial"/>
                          <a:sym typeface="Arial"/>
                        </a:rPr>
                        <a:t>Started</a:t>
                      </a:r>
                    </a:p>
                  </a:txBody>
                  <a:tcPr marL="0" marR="0" marT="0" marB="0">
                    <a:lnL w="28575" cap="flat">
                      <a:solidFill>
                        <a:schemeClr val="dk1"/>
                      </a:solidFill>
                      <a:prstDash val="solid"/>
                      <a:round/>
                      <a:headEnd type="none" w="med" len="med"/>
                      <a:tailEnd type="none" w="med" len="med"/>
                    </a:lnL>
                    <a:lnR w="28575" cap="flat">
                      <a:solidFill>
                        <a:schemeClr val="dk1"/>
                      </a:solidFill>
                      <a:prstDash val="solid"/>
                      <a:round/>
                      <a:headEnd type="none" w="med" len="med"/>
                      <a:tailEnd type="none" w="med" len="med"/>
                    </a:lnR>
                    <a:lnT w="12700" cap="flat">
                      <a:solidFill>
                        <a:schemeClr val="dk1"/>
                      </a:solidFill>
                      <a:prstDash val="solid"/>
                      <a:round/>
                      <a:headEnd type="none" w="med" len="med"/>
                      <a:tailEnd type="none" w="med" len="med"/>
                    </a:lnT>
                    <a:lnB w="28575" cap="flat">
                      <a:solidFill>
                        <a:schemeClr val="dk1"/>
                      </a:solidFill>
                      <a:prstDash val="solid"/>
                      <a:round/>
                      <a:headEnd type="none" w="med" len="med"/>
                      <a:tailEnd type="none" w="med" len="med"/>
                    </a:lnB>
                  </a:tcPr>
                </a:tc>
              </a:tr>
            </a:tbl>
          </a:graphicData>
        </a:graphic>
      </p:graphicFrame>
      <p:graphicFrame>
        <p:nvGraphicFramePr>
          <p:cNvPr id="948" name="Shape 948"/>
          <p:cNvGraphicFramePr/>
          <p:nvPr/>
        </p:nvGraphicFramePr>
        <p:xfrm>
          <a:off x="511175" y="1619250"/>
          <a:ext cx="1924050" cy="1162050"/>
        </p:xfrm>
        <a:graphic>
          <a:graphicData uri="http://schemas.openxmlformats.org/drawingml/2006/table">
            <a:tbl>
              <a:tblPr>
                <a:noFill/>
              </a:tblPr>
              <a:tblGrid>
                <a:gridCol w="1924050"/>
              </a:tblGrid>
              <a:tr h="387350">
                <a:tc>
                  <a:txBody>
                    <a:bodyPr/>
                    <a:lstStyle/>
                    <a:p>
                      <a:pPr marL="0" lvl="0" indent="0" algn="ctr" rtl="0">
                        <a:lnSpc>
                          <a:spcPct val="95000"/>
                        </a:lnSpc>
                        <a:spcBef>
                          <a:spcPts val="0"/>
                        </a:spcBef>
                        <a:spcAft>
                          <a:spcPts val="0"/>
                        </a:spcAft>
                        <a:buClr>
                          <a:schemeClr val="lt1"/>
                        </a:buClr>
                        <a:buSzPct val="25000"/>
                        <a:buFont typeface="Arial"/>
                        <a:buNone/>
                      </a:pPr>
                      <a:r>
                        <a:rPr lang="en-US" sz="2000" b="1" baseline="0">
                          <a:solidFill>
                            <a:schemeClr val="lt1"/>
                          </a:solidFill>
                          <a:latin typeface="Arial"/>
                          <a:ea typeface="Arial"/>
                          <a:cs typeface="Arial"/>
                          <a:sym typeface="Arial"/>
                        </a:rPr>
                        <a:t>PLANNED</a:t>
                      </a:r>
                    </a:p>
                  </a:txBody>
                  <a:tcPr marL="0" marR="0" marT="0" marB="0">
                    <a:lnL w="28575" cap="flat">
                      <a:solidFill>
                        <a:schemeClr val="dk1"/>
                      </a:solidFill>
                      <a:prstDash val="solid"/>
                      <a:round/>
                      <a:headEnd type="none" w="med" len="med"/>
                      <a:tailEnd type="none" w="med" len="med"/>
                    </a:lnL>
                    <a:lnR w="28575" cap="flat">
                      <a:solidFill>
                        <a:schemeClr val="dk1"/>
                      </a:solidFill>
                      <a:prstDash val="solid"/>
                      <a:round/>
                      <a:headEnd type="none" w="med" len="med"/>
                      <a:tailEnd type="none" w="med" len="med"/>
                    </a:lnR>
                    <a:lnT w="28575" cap="flat">
                      <a:solidFill>
                        <a:schemeClr val="dk1"/>
                      </a:solidFill>
                      <a:prstDash val="solid"/>
                      <a:round/>
                      <a:headEnd type="none" w="med" len="med"/>
                      <a:tailEnd type="none" w="med" len="med"/>
                    </a:lnT>
                    <a:lnB w="12700" cap="flat">
                      <a:solidFill>
                        <a:schemeClr val="dk1"/>
                      </a:solidFill>
                      <a:prstDash val="solid"/>
                      <a:round/>
                      <a:headEnd type="none" w="med" len="med"/>
                      <a:tailEnd type="none" w="med" len="med"/>
                    </a:lnB>
                    <a:solidFill>
                      <a:srgbClr val="009EE0"/>
                    </a:solidFill>
                  </a:tcPr>
                </a:tc>
              </a:tr>
              <a:tr h="387350">
                <a:tc>
                  <a:txBody>
                    <a:bodyPr/>
                    <a:lstStyle/>
                    <a:p>
                      <a:pPr marL="0" lvl="0" indent="0" algn="l" rtl="0">
                        <a:lnSpc>
                          <a:spcPct val="95000"/>
                        </a:lnSpc>
                        <a:spcBef>
                          <a:spcPts val="0"/>
                        </a:spcBef>
                        <a:spcAft>
                          <a:spcPts val="0"/>
                        </a:spcAft>
                        <a:buClr>
                          <a:schemeClr val="dk1"/>
                        </a:buClr>
                        <a:buSzPct val="25000"/>
                        <a:buFont typeface="Arial"/>
                        <a:buNone/>
                      </a:pPr>
                      <a:r>
                        <a:rPr lang="en-US">
                          <a:solidFill>
                            <a:schemeClr val="dk1"/>
                          </a:solidFill>
                        </a:rPr>
                        <a:t> </a:t>
                      </a:r>
                      <a:r>
                        <a:rPr lang="en-US" sz="1400" baseline="0">
                          <a:solidFill>
                            <a:schemeClr val="dk1"/>
                          </a:solidFill>
                          <a:latin typeface="Arial"/>
                          <a:ea typeface="Arial"/>
                          <a:cs typeface="Arial"/>
                          <a:sym typeface="Arial"/>
                        </a:rPr>
                        <a:t>No</a:t>
                      </a:r>
                    </a:p>
                  </a:txBody>
                  <a:tcPr marL="0" marR="0" marT="0" marB="0">
                    <a:lnL w="28575" cap="flat">
                      <a:solidFill>
                        <a:schemeClr val="dk1"/>
                      </a:solidFill>
                      <a:prstDash val="solid"/>
                      <a:round/>
                      <a:headEnd type="none" w="med" len="med"/>
                      <a:tailEnd type="none" w="med" len="med"/>
                    </a:lnL>
                    <a:lnR w="28575" cap="flat">
                      <a:solidFill>
                        <a:schemeClr val="dk1"/>
                      </a:solidFill>
                      <a:prstDash val="solid"/>
                      <a:round/>
                      <a:headEnd type="none" w="med" len="med"/>
                      <a:tailEnd type="none" w="med" len="med"/>
                    </a:lnR>
                    <a:lnT w="12700" cap="flat">
                      <a:solidFill>
                        <a:schemeClr val="dk1"/>
                      </a:solidFill>
                      <a:prstDash val="solid"/>
                      <a:round/>
                      <a:headEnd type="none" w="med" len="med"/>
                      <a:tailEnd type="none" w="med" len="med"/>
                    </a:lnT>
                    <a:lnB w="12700" cap="flat">
                      <a:solidFill>
                        <a:schemeClr val="dk1"/>
                      </a:solidFill>
                      <a:prstDash val="solid"/>
                      <a:round/>
                      <a:headEnd type="none" w="med" len="med"/>
                      <a:tailEnd type="none" w="med" len="med"/>
                    </a:lnB>
                  </a:tcPr>
                </a:tc>
              </a:tr>
              <a:tr h="387350">
                <a:tc>
                  <a:txBody>
                    <a:bodyPr/>
                    <a:lstStyle/>
                    <a:p>
                      <a:pPr marL="0" lvl="0" indent="0" algn="l" rtl="0">
                        <a:lnSpc>
                          <a:spcPct val="95000"/>
                        </a:lnSpc>
                        <a:spcBef>
                          <a:spcPts val="0"/>
                        </a:spcBef>
                        <a:spcAft>
                          <a:spcPts val="0"/>
                        </a:spcAft>
                        <a:buClr>
                          <a:schemeClr val="dk1"/>
                        </a:buClr>
                        <a:buSzPct val="25000"/>
                        <a:buFont typeface="Arial"/>
                        <a:buNone/>
                      </a:pPr>
                      <a:r>
                        <a:rPr lang="en-US">
                          <a:solidFill>
                            <a:schemeClr val="dk1"/>
                          </a:solidFill>
                        </a:rPr>
                        <a:t> </a:t>
                      </a:r>
                      <a:r>
                        <a:rPr lang="en-US" sz="1400" baseline="0">
                          <a:solidFill>
                            <a:schemeClr val="dk1"/>
                          </a:solidFill>
                          <a:latin typeface="Arial"/>
                          <a:ea typeface="Arial"/>
                          <a:cs typeface="Arial"/>
                          <a:sym typeface="Arial"/>
                        </a:rPr>
                        <a:t>Yes</a:t>
                      </a:r>
                    </a:p>
                  </a:txBody>
                  <a:tcPr marL="0" marR="0" marT="0" marB="0">
                    <a:lnL w="28575" cap="flat">
                      <a:solidFill>
                        <a:schemeClr val="dk1"/>
                      </a:solidFill>
                      <a:prstDash val="solid"/>
                      <a:round/>
                      <a:headEnd type="none" w="med" len="med"/>
                      <a:tailEnd type="none" w="med" len="med"/>
                    </a:lnL>
                    <a:lnR w="28575" cap="flat">
                      <a:solidFill>
                        <a:schemeClr val="dk1"/>
                      </a:solidFill>
                      <a:prstDash val="solid"/>
                      <a:round/>
                      <a:headEnd type="none" w="med" len="med"/>
                      <a:tailEnd type="none" w="med" len="med"/>
                    </a:lnR>
                    <a:lnT w="12700" cap="flat">
                      <a:solidFill>
                        <a:schemeClr val="dk1"/>
                      </a:solidFill>
                      <a:prstDash val="solid"/>
                      <a:round/>
                      <a:headEnd type="none" w="med" len="med"/>
                      <a:tailEnd type="none" w="med" len="med"/>
                    </a:lnT>
                    <a:lnB w="28575" cap="flat">
                      <a:solidFill>
                        <a:schemeClr val="dk1"/>
                      </a:solidFill>
                      <a:prstDash val="solid"/>
                      <a:round/>
                      <a:headEnd type="none" w="med" len="med"/>
                      <a:tailEnd type="none" w="med" len="med"/>
                    </a:lnB>
                  </a:tcPr>
                </a:tc>
              </a:tr>
            </a:tbl>
          </a:graphicData>
        </a:graphic>
      </p:graphicFrame>
      <p:grpSp>
        <p:nvGrpSpPr>
          <p:cNvPr id="19491" name="Shape 950"/>
          <p:cNvGrpSpPr>
            <a:grpSpLocks/>
          </p:cNvGrpSpPr>
          <p:nvPr/>
        </p:nvGrpSpPr>
        <p:grpSpPr bwMode="auto">
          <a:xfrm>
            <a:off x="4876800" y="1590675"/>
            <a:ext cx="3848100" cy="2711450"/>
            <a:chOff x="4876800" y="1590675"/>
            <a:chExt cx="3848100" cy="2711450"/>
          </a:xfrm>
        </p:grpSpPr>
        <p:sp>
          <p:nvSpPr>
            <p:cNvPr id="19492" name="Shape 951"/>
            <p:cNvSpPr txBox="1">
              <a:spLocks noChangeArrowheads="1"/>
            </p:cNvSpPr>
            <p:nvPr/>
          </p:nvSpPr>
          <p:spPr bwMode="auto">
            <a:xfrm>
              <a:off x="6800850" y="3527425"/>
              <a:ext cx="1924049"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Tx/>
                <a:buFontTx/>
                <a:buNone/>
              </a:pPr>
              <a:endParaRPr lang="fr-FR" altLang="fr-FR" sz="1800"/>
            </a:p>
          </p:txBody>
        </p:sp>
        <p:sp>
          <p:nvSpPr>
            <p:cNvPr id="19493" name="Shape 952"/>
            <p:cNvSpPr txBox="1">
              <a:spLocks noChangeArrowheads="1"/>
            </p:cNvSpPr>
            <p:nvPr/>
          </p:nvSpPr>
          <p:spPr bwMode="auto">
            <a:xfrm>
              <a:off x="6800850" y="3138486"/>
              <a:ext cx="1924049" cy="388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spcBef>
                  <a:spcPct val="0"/>
                </a:spcBef>
                <a:buClr>
                  <a:srgbClr val="000000"/>
                </a:buClr>
                <a:buSzPct val="25000"/>
                <a:buFont typeface="Arial" pitchFamily="34" charset="0"/>
                <a:buNone/>
              </a:pPr>
              <a:r>
                <a:rPr lang="en-US" altLang="fr-FR" sz="1400">
                  <a:solidFill>
                    <a:srgbClr val="000000"/>
                  </a:solidFill>
                  <a:sym typeface="Arial" pitchFamily="34" charset="0"/>
                </a:rPr>
                <a:t>Reapproval needed</a:t>
              </a:r>
            </a:p>
          </p:txBody>
        </p:sp>
        <p:sp>
          <p:nvSpPr>
            <p:cNvPr id="19494" name="Shape 953"/>
            <p:cNvSpPr txBox="1">
              <a:spLocks noChangeArrowheads="1"/>
            </p:cNvSpPr>
            <p:nvPr/>
          </p:nvSpPr>
          <p:spPr bwMode="auto">
            <a:xfrm>
              <a:off x="6800850" y="2751136"/>
              <a:ext cx="1924049"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spcBef>
                  <a:spcPct val="0"/>
                </a:spcBef>
                <a:buClr>
                  <a:srgbClr val="000000"/>
                </a:buClr>
                <a:buSzPct val="25000"/>
                <a:buFont typeface="Arial" pitchFamily="34" charset="0"/>
                <a:buNone/>
              </a:pPr>
              <a:r>
                <a:rPr lang="en-US" altLang="fr-FR" sz="1400">
                  <a:solidFill>
                    <a:srgbClr val="000000"/>
                  </a:solidFill>
                  <a:sym typeface="Arial" pitchFamily="34" charset="0"/>
                </a:rPr>
                <a:t>Reapproval needed</a:t>
              </a:r>
            </a:p>
          </p:txBody>
        </p:sp>
        <p:sp>
          <p:nvSpPr>
            <p:cNvPr id="19495" name="Shape 954"/>
            <p:cNvSpPr txBox="1">
              <a:spLocks noChangeArrowheads="1"/>
            </p:cNvSpPr>
            <p:nvPr/>
          </p:nvSpPr>
          <p:spPr bwMode="auto">
            <a:xfrm>
              <a:off x="6800850" y="1590675"/>
              <a:ext cx="1924049" cy="116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Tx/>
                <a:buFontTx/>
                <a:buNone/>
              </a:pPr>
              <a:endParaRPr lang="fr-FR" altLang="fr-FR" sz="1800"/>
            </a:p>
          </p:txBody>
        </p:sp>
        <p:sp>
          <p:nvSpPr>
            <p:cNvPr id="19496" name="Shape 955"/>
            <p:cNvSpPr txBox="1">
              <a:spLocks noChangeArrowheads="1"/>
            </p:cNvSpPr>
            <p:nvPr/>
          </p:nvSpPr>
          <p:spPr bwMode="auto">
            <a:xfrm>
              <a:off x="4876800" y="3914775"/>
              <a:ext cx="1924049"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spcBef>
                  <a:spcPct val="0"/>
                </a:spcBef>
                <a:buClr>
                  <a:srgbClr val="000000"/>
                </a:buClr>
                <a:buSzPct val="25000"/>
                <a:buFont typeface="Arial" pitchFamily="34" charset="0"/>
                <a:buNone/>
              </a:pPr>
              <a:r>
                <a:rPr lang="en-US" altLang="fr-FR" sz="1400">
                  <a:solidFill>
                    <a:srgbClr val="000000"/>
                  </a:solidFill>
                  <a:sym typeface="Arial" pitchFamily="34" charset="0"/>
                </a:rPr>
                <a:t>Closed</a:t>
              </a:r>
            </a:p>
          </p:txBody>
        </p:sp>
        <p:sp>
          <p:nvSpPr>
            <p:cNvPr id="19497" name="Shape 956"/>
            <p:cNvSpPr txBox="1">
              <a:spLocks noChangeArrowheads="1"/>
            </p:cNvSpPr>
            <p:nvPr/>
          </p:nvSpPr>
          <p:spPr bwMode="auto">
            <a:xfrm>
              <a:off x="4876800" y="3527425"/>
              <a:ext cx="1924049"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spcBef>
                  <a:spcPct val="0"/>
                </a:spcBef>
                <a:buClr>
                  <a:srgbClr val="000000"/>
                </a:buClr>
                <a:buSzPct val="25000"/>
                <a:buFont typeface="Arial" pitchFamily="34" charset="0"/>
                <a:buNone/>
              </a:pPr>
              <a:r>
                <a:rPr lang="en-US" altLang="fr-FR" sz="1400">
                  <a:solidFill>
                    <a:srgbClr val="000000"/>
                  </a:solidFill>
                  <a:sym typeface="Arial" pitchFamily="34" charset="0"/>
                </a:rPr>
                <a:t>Technically complete</a:t>
              </a:r>
            </a:p>
          </p:txBody>
        </p:sp>
        <p:sp>
          <p:nvSpPr>
            <p:cNvPr id="19498" name="Shape 957"/>
            <p:cNvSpPr txBox="1">
              <a:spLocks noChangeArrowheads="1"/>
            </p:cNvSpPr>
            <p:nvPr/>
          </p:nvSpPr>
          <p:spPr bwMode="auto">
            <a:xfrm>
              <a:off x="4876800" y="3138486"/>
              <a:ext cx="1924049" cy="388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spcBef>
                  <a:spcPct val="0"/>
                </a:spcBef>
                <a:buClr>
                  <a:srgbClr val="000000"/>
                </a:buClr>
                <a:buSzPct val="25000"/>
                <a:buFont typeface="Arial" pitchFamily="34" charset="0"/>
                <a:buNone/>
              </a:pPr>
              <a:r>
                <a:rPr lang="en-US" altLang="fr-FR" sz="1400">
                  <a:solidFill>
                    <a:srgbClr val="000000"/>
                  </a:solidFill>
                  <a:sym typeface="Arial" pitchFamily="34" charset="0"/>
                </a:rPr>
                <a:t>Fully approved</a:t>
              </a:r>
            </a:p>
          </p:txBody>
        </p:sp>
        <p:sp>
          <p:nvSpPr>
            <p:cNvPr id="19499" name="Shape 958"/>
            <p:cNvSpPr txBox="1">
              <a:spLocks noChangeArrowheads="1"/>
            </p:cNvSpPr>
            <p:nvPr/>
          </p:nvSpPr>
          <p:spPr bwMode="auto">
            <a:xfrm>
              <a:off x="4876800" y="2751136"/>
              <a:ext cx="1924049"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spcBef>
                  <a:spcPct val="0"/>
                </a:spcBef>
                <a:buClr>
                  <a:srgbClr val="000000"/>
                </a:buClr>
                <a:buSzPct val="25000"/>
                <a:buFont typeface="Arial" pitchFamily="34" charset="0"/>
                <a:buNone/>
              </a:pPr>
              <a:r>
                <a:rPr lang="en-US" altLang="fr-FR" sz="1400">
                  <a:solidFill>
                    <a:srgbClr val="000000"/>
                  </a:solidFill>
                  <a:sym typeface="Arial" pitchFamily="34" charset="0"/>
                </a:rPr>
                <a:t>Approved for basic</a:t>
              </a:r>
            </a:p>
          </p:txBody>
        </p:sp>
        <p:sp>
          <p:nvSpPr>
            <p:cNvPr id="19500" name="Shape 959"/>
            <p:cNvSpPr txBox="1">
              <a:spLocks noChangeArrowheads="1"/>
            </p:cNvSpPr>
            <p:nvPr/>
          </p:nvSpPr>
          <p:spPr bwMode="auto">
            <a:xfrm>
              <a:off x="4876800" y="2357436"/>
              <a:ext cx="1924049"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spcBef>
                  <a:spcPct val="0"/>
                </a:spcBef>
                <a:buClr>
                  <a:srgbClr val="000000"/>
                </a:buClr>
                <a:buSzPct val="25000"/>
                <a:buFont typeface="Arial" pitchFamily="34" charset="0"/>
                <a:buNone/>
              </a:pPr>
              <a:r>
                <a:rPr lang="en-US" altLang="fr-FR" sz="1400">
                  <a:solidFill>
                    <a:srgbClr val="000000"/>
                  </a:solidFill>
                  <a:sym typeface="Arial" pitchFamily="34" charset="0"/>
                </a:rPr>
                <a:t>Pre-approved </a:t>
              </a:r>
            </a:p>
          </p:txBody>
        </p:sp>
        <p:sp>
          <p:nvSpPr>
            <p:cNvPr id="19501" name="Shape 960"/>
            <p:cNvSpPr txBox="1">
              <a:spLocks noChangeArrowheads="1"/>
            </p:cNvSpPr>
            <p:nvPr/>
          </p:nvSpPr>
          <p:spPr bwMode="auto">
            <a:xfrm>
              <a:off x="4876800" y="1970086"/>
              <a:ext cx="1924049"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spcBef>
                  <a:spcPct val="0"/>
                </a:spcBef>
                <a:buClr>
                  <a:srgbClr val="000000"/>
                </a:buClr>
                <a:buSzPct val="25000"/>
                <a:buFont typeface="Arial" pitchFamily="34" charset="0"/>
                <a:buNone/>
              </a:pPr>
              <a:r>
                <a:rPr lang="en-US" altLang="fr-FR" sz="1400">
                  <a:solidFill>
                    <a:srgbClr val="000000"/>
                  </a:solidFill>
                  <a:sym typeface="Arial" pitchFamily="34" charset="0"/>
                </a:rPr>
                <a:t>Created</a:t>
              </a:r>
            </a:p>
          </p:txBody>
        </p:sp>
        <p:sp>
          <p:nvSpPr>
            <p:cNvPr id="19502" name="Shape 961"/>
            <p:cNvSpPr txBox="1">
              <a:spLocks noChangeArrowheads="1"/>
            </p:cNvSpPr>
            <p:nvPr/>
          </p:nvSpPr>
          <p:spPr bwMode="auto">
            <a:xfrm>
              <a:off x="4876800" y="1590675"/>
              <a:ext cx="1924049" cy="379412"/>
            </a:xfrm>
            <a:prstGeom prst="rect">
              <a:avLst/>
            </a:prstGeom>
            <a:solidFill>
              <a:srgbClr val="009EE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algn="ctr" eaLnBrk="1" hangingPunct="1">
                <a:spcBef>
                  <a:spcPct val="0"/>
                </a:spcBef>
                <a:buClr>
                  <a:srgbClr val="FFFFFF"/>
                </a:buClr>
                <a:buSzPct val="25000"/>
                <a:buFont typeface="Arial" pitchFamily="34" charset="0"/>
                <a:buNone/>
              </a:pPr>
              <a:r>
                <a:rPr lang="en-US" altLang="fr-FR" sz="2000" b="1">
                  <a:solidFill>
                    <a:srgbClr val="FFFFFF"/>
                  </a:solidFill>
                  <a:sym typeface="Arial" pitchFamily="34" charset="0"/>
                </a:rPr>
                <a:t>STATUS</a:t>
              </a:r>
            </a:p>
          </p:txBody>
        </p:sp>
        <p:cxnSp>
          <p:nvCxnSpPr>
            <p:cNvPr id="19503" name="Shape 962"/>
            <p:cNvCxnSpPr>
              <a:cxnSpLocks noChangeShapeType="1"/>
            </p:cNvCxnSpPr>
            <p:nvPr/>
          </p:nvCxnSpPr>
          <p:spPr bwMode="auto">
            <a:xfrm>
              <a:off x="4876800" y="1590675"/>
              <a:ext cx="1924049" cy="0"/>
            </a:xfrm>
            <a:prstGeom prst="straightConnector1">
              <a:avLst/>
            </a:prstGeom>
            <a:noFill/>
            <a:ln w="28575" cap="sq">
              <a:solidFill>
                <a:schemeClr val="tx1"/>
              </a:solidFill>
              <a:miter lim="800000"/>
              <a:headEnd/>
              <a:tailEnd/>
            </a:ln>
            <a:extLst>
              <a:ext uri="{909E8E84-426E-40DD-AFC4-6F175D3DCCD1}">
                <a14:hiddenFill xmlns:a14="http://schemas.microsoft.com/office/drawing/2010/main">
                  <a:noFill/>
                </a14:hiddenFill>
              </a:ext>
            </a:extLst>
          </p:spPr>
        </p:cxnSp>
        <p:cxnSp>
          <p:nvCxnSpPr>
            <p:cNvPr id="19504" name="Shape 963"/>
            <p:cNvCxnSpPr>
              <a:cxnSpLocks noChangeShapeType="1"/>
            </p:cNvCxnSpPr>
            <p:nvPr/>
          </p:nvCxnSpPr>
          <p:spPr bwMode="auto">
            <a:xfrm>
              <a:off x="4876800" y="2751136"/>
              <a:ext cx="1924049" cy="0"/>
            </a:xfrm>
            <a:prstGeom prst="straightConnector1">
              <a:avLst/>
            </a:prstGeom>
            <a:noFill/>
            <a:ln w="12700" cap="rnd">
              <a:solidFill>
                <a:schemeClr val="tx1"/>
              </a:solidFill>
              <a:miter lim="800000"/>
              <a:headEnd/>
              <a:tailEnd/>
            </a:ln>
            <a:extLst>
              <a:ext uri="{909E8E84-426E-40DD-AFC4-6F175D3DCCD1}">
                <a14:hiddenFill xmlns:a14="http://schemas.microsoft.com/office/drawing/2010/main">
                  <a:noFill/>
                </a14:hiddenFill>
              </a:ext>
            </a:extLst>
          </p:spPr>
        </p:cxnSp>
        <p:cxnSp>
          <p:nvCxnSpPr>
            <p:cNvPr id="19505" name="Shape 964"/>
            <p:cNvCxnSpPr>
              <a:cxnSpLocks noChangeShapeType="1"/>
            </p:cNvCxnSpPr>
            <p:nvPr/>
          </p:nvCxnSpPr>
          <p:spPr bwMode="auto">
            <a:xfrm>
              <a:off x="4876800" y="3138486"/>
              <a:ext cx="3848099" cy="0"/>
            </a:xfrm>
            <a:prstGeom prst="straightConnector1">
              <a:avLst/>
            </a:prstGeom>
            <a:noFill/>
            <a:ln w="12700" cap="rnd">
              <a:solidFill>
                <a:schemeClr val="tx1"/>
              </a:solidFill>
              <a:miter lim="800000"/>
              <a:headEnd/>
              <a:tailEnd/>
            </a:ln>
            <a:extLst>
              <a:ext uri="{909E8E84-426E-40DD-AFC4-6F175D3DCCD1}">
                <a14:hiddenFill xmlns:a14="http://schemas.microsoft.com/office/drawing/2010/main">
                  <a:noFill/>
                </a14:hiddenFill>
              </a:ext>
            </a:extLst>
          </p:spPr>
        </p:cxnSp>
        <p:cxnSp>
          <p:nvCxnSpPr>
            <p:cNvPr id="19506" name="Shape 965"/>
            <p:cNvCxnSpPr>
              <a:cxnSpLocks noChangeShapeType="1"/>
            </p:cNvCxnSpPr>
            <p:nvPr/>
          </p:nvCxnSpPr>
          <p:spPr bwMode="auto">
            <a:xfrm>
              <a:off x="4876800" y="3527425"/>
              <a:ext cx="1924049" cy="0"/>
            </a:xfrm>
            <a:prstGeom prst="straightConnector1">
              <a:avLst/>
            </a:prstGeom>
            <a:noFill/>
            <a:ln w="12700" cap="rnd">
              <a:solidFill>
                <a:schemeClr val="tx1"/>
              </a:solidFill>
              <a:miter lim="800000"/>
              <a:headEnd/>
              <a:tailEnd/>
            </a:ln>
            <a:extLst>
              <a:ext uri="{909E8E84-426E-40DD-AFC4-6F175D3DCCD1}">
                <a14:hiddenFill xmlns:a14="http://schemas.microsoft.com/office/drawing/2010/main">
                  <a:noFill/>
                </a14:hiddenFill>
              </a:ext>
            </a:extLst>
          </p:spPr>
        </p:cxnSp>
        <p:cxnSp>
          <p:nvCxnSpPr>
            <p:cNvPr id="19507" name="Shape 966"/>
            <p:cNvCxnSpPr>
              <a:cxnSpLocks noChangeShapeType="1"/>
            </p:cNvCxnSpPr>
            <p:nvPr/>
          </p:nvCxnSpPr>
          <p:spPr bwMode="auto">
            <a:xfrm>
              <a:off x="4876800" y="4302125"/>
              <a:ext cx="1924049" cy="0"/>
            </a:xfrm>
            <a:prstGeom prst="straightConnector1">
              <a:avLst/>
            </a:prstGeom>
            <a:noFill/>
            <a:ln w="28575" cap="sq">
              <a:solidFill>
                <a:schemeClr val="tx1"/>
              </a:solidFill>
              <a:miter lim="800000"/>
              <a:headEnd/>
              <a:tailEnd/>
            </a:ln>
            <a:extLst>
              <a:ext uri="{909E8E84-426E-40DD-AFC4-6F175D3DCCD1}">
                <a14:hiddenFill xmlns:a14="http://schemas.microsoft.com/office/drawing/2010/main">
                  <a:noFill/>
                </a14:hiddenFill>
              </a:ext>
            </a:extLst>
          </p:spPr>
        </p:cxnSp>
        <p:cxnSp>
          <p:nvCxnSpPr>
            <p:cNvPr id="19508" name="Shape 967"/>
            <p:cNvCxnSpPr>
              <a:cxnSpLocks noChangeShapeType="1"/>
            </p:cNvCxnSpPr>
            <p:nvPr/>
          </p:nvCxnSpPr>
          <p:spPr bwMode="auto">
            <a:xfrm>
              <a:off x="4876800" y="1590675"/>
              <a:ext cx="0" cy="2711449"/>
            </a:xfrm>
            <a:prstGeom prst="straightConnector1">
              <a:avLst/>
            </a:prstGeom>
            <a:noFill/>
            <a:ln w="28575" cap="sq">
              <a:solidFill>
                <a:schemeClr val="tx1"/>
              </a:solidFill>
              <a:miter lim="800000"/>
              <a:headEnd/>
              <a:tailEnd/>
            </a:ln>
            <a:extLst>
              <a:ext uri="{909E8E84-426E-40DD-AFC4-6F175D3DCCD1}">
                <a14:hiddenFill xmlns:a14="http://schemas.microsoft.com/office/drawing/2010/main">
                  <a:noFill/>
                </a14:hiddenFill>
              </a:ext>
            </a:extLst>
          </p:spPr>
        </p:cxnSp>
        <p:cxnSp>
          <p:nvCxnSpPr>
            <p:cNvPr id="19509" name="Shape 968"/>
            <p:cNvCxnSpPr>
              <a:cxnSpLocks noChangeShapeType="1"/>
            </p:cNvCxnSpPr>
            <p:nvPr/>
          </p:nvCxnSpPr>
          <p:spPr bwMode="auto">
            <a:xfrm>
              <a:off x="8724900" y="1590675"/>
              <a:ext cx="0" cy="1160462"/>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cxnSp>
          <p:nvCxnSpPr>
            <p:cNvPr id="19510" name="Shape 969"/>
            <p:cNvCxnSpPr>
              <a:cxnSpLocks noChangeShapeType="1"/>
            </p:cNvCxnSpPr>
            <p:nvPr/>
          </p:nvCxnSpPr>
          <p:spPr bwMode="auto">
            <a:xfrm>
              <a:off x="4876800" y="1970086"/>
              <a:ext cx="1924049" cy="0"/>
            </a:xfrm>
            <a:prstGeom prst="straightConnector1">
              <a:avLst/>
            </a:prstGeom>
            <a:noFill/>
            <a:ln w="12700" cap="rnd">
              <a:solidFill>
                <a:schemeClr val="tx1"/>
              </a:solidFill>
              <a:miter lim="800000"/>
              <a:headEnd/>
              <a:tailEnd/>
            </a:ln>
            <a:extLst>
              <a:ext uri="{909E8E84-426E-40DD-AFC4-6F175D3DCCD1}">
                <a14:hiddenFill xmlns:a14="http://schemas.microsoft.com/office/drawing/2010/main">
                  <a:noFill/>
                </a14:hiddenFill>
              </a:ext>
            </a:extLst>
          </p:spPr>
        </p:cxnSp>
        <p:cxnSp>
          <p:nvCxnSpPr>
            <p:cNvPr id="19511" name="Shape 970"/>
            <p:cNvCxnSpPr>
              <a:cxnSpLocks noChangeShapeType="1"/>
            </p:cNvCxnSpPr>
            <p:nvPr/>
          </p:nvCxnSpPr>
          <p:spPr bwMode="auto">
            <a:xfrm>
              <a:off x="4876800" y="2357436"/>
              <a:ext cx="1924049" cy="0"/>
            </a:xfrm>
            <a:prstGeom prst="straightConnector1">
              <a:avLst/>
            </a:prstGeom>
            <a:noFill/>
            <a:ln w="12700" cap="rnd">
              <a:solidFill>
                <a:schemeClr val="tx1"/>
              </a:solidFill>
              <a:miter lim="800000"/>
              <a:headEnd/>
              <a:tailEnd/>
            </a:ln>
            <a:extLst>
              <a:ext uri="{909E8E84-426E-40DD-AFC4-6F175D3DCCD1}">
                <a14:hiddenFill xmlns:a14="http://schemas.microsoft.com/office/drawing/2010/main">
                  <a:noFill/>
                </a14:hiddenFill>
              </a:ext>
            </a:extLst>
          </p:spPr>
        </p:cxnSp>
        <p:cxnSp>
          <p:nvCxnSpPr>
            <p:cNvPr id="19512" name="Shape 971"/>
            <p:cNvCxnSpPr>
              <a:cxnSpLocks noChangeShapeType="1"/>
            </p:cNvCxnSpPr>
            <p:nvPr/>
          </p:nvCxnSpPr>
          <p:spPr bwMode="auto">
            <a:xfrm>
              <a:off x="4876800" y="3914775"/>
              <a:ext cx="1924049" cy="0"/>
            </a:xfrm>
            <a:prstGeom prst="straightConnector1">
              <a:avLst/>
            </a:prstGeom>
            <a:noFill/>
            <a:ln w="12700" cap="rnd">
              <a:solidFill>
                <a:schemeClr val="tx1"/>
              </a:solidFill>
              <a:miter lim="800000"/>
              <a:headEnd/>
              <a:tailEnd/>
            </a:ln>
            <a:extLst>
              <a:ext uri="{909E8E84-426E-40DD-AFC4-6F175D3DCCD1}">
                <a14:hiddenFill xmlns:a14="http://schemas.microsoft.com/office/drawing/2010/main">
                  <a:noFill/>
                </a14:hiddenFill>
              </a:ext>
            </a:extLst>
          </p:spPr>
        </p:cxnSp>
        <p:cxnSp>
          <p:nvCxnSpPr>
            <p:cNvPr id="19513" name="Shape 972"/>
            <p:cNvCxnSpPr>
              <a:cxnSpLocks noChangeShapeType="1"/>
            </p:cNvCxnSpPr>
            <p:nvPr/>
          </p:nvCxnSpPr>
          <p:spPr bwMode="auto">
            <a:xfrm>
              <a:off x="6800850" y="1590675"/>
              <a:ext cx="0" cy="2711449"/>
            </a:xfrm>
            <a:prstGeom prst="straightConnector1">
              <a:avLst/>
            </a:prstGeom>
            <a:noFill/>
            <a:ln w="28575" cap="rnd">
              <a:solidFill>
                <a:schemeClr val="tx1"/>
              </a:solidFill>
              <a:miter lim="800000"/>
              <a:headEnd/>
              <a:tailEnd/>
            </a:ln>
            <a:extLst>
              <a:ext uri="{909E8E84-426E-40DD-AFC4-6F175D3DCCD1}">
                <a14:hiddenFill xmlns:a14="http://schemas.microsoft.com/office/drawing/2010/main">
                  <a:noFill/>
                </a14:hiddenFill>
              </a:ext>
            </a:extLst>
          </p:spPr>
        </p:cxnSp>
        <p:cxnSp>
          <p:nvCxnSpPr>
            <p:cNvPr id="19514" name="Shape 973"/>
            <p:cNvCxnSpPr>
              <a:cxnSpLocks noChangeShapeType="1"/>
            </p:cNvCxnSpPr>
            <p:nvPr/>
          </p:nvCxnSpPr>
          <p:spPr bwMode="auto">
            <a:xfrm>
              <a:off x="6800850" y="1590675"/>
              <a:ext cx="1924049" cy="0"/>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cxnSp>
          <p:nvCxnSpPr>
            <p:cNvPr id="19515" name="Shape 974"/>
            <p:cNvCxnSpPr>
              <a:cxnSpLocks noChangeShapeType="1"/>
            </p:cNvCxnSpPr>
            <p:nvPr/>
          </p:nvCxnSpPr>
          <p:spPr bwMode="auto">
            <a:xfrm>
              <a:off x="8724900" y="2751136"/>
              <a:ext cx="0" cy="776286"/>
            </a:xfrm>
            <a:prstGeom prst="straightConnector1">
              <a:avLst/>
            </a:prstGeom>
            <a:noFill/>
            <a:ln w="28575" cap="sq">
              <a:solidFill>
                <a:schemeClr val="tx1"/>
              </a:solidFill>
              <a:miter lim="800000"/>
              <a:headEnd/>
              <a:tailEnd/>
            </a:ln>
            <a:extLst>
              <a:ext uri="{909E8E84-426E-40DD-AFC4-6F175D3DCCD1}">
                <a14:hiddenFill xmlns:a14="http://schemas.microsoft.com/office/drawing/2010/main">
                  <a:noFill/>
                </a14:hiddenFill>
              </a:ext>
            </a:extLst>
          </p:spPr>
        </p:cxnSp>
        <p:cxnSp>
          <p:nvCxnSpPr>
            <p:cNvPr id="19516" name="Shape 975"/>
            <p:cNvCxnSpPr>
              <a:cxnSpLocks noChangeShapeType="1"/>
            </p:cNvCxnSpPr>
            <p:nvPr/>
          </p:nvCxnSpPr>
          <p:spPr bwMode="auto">
            <a:xfrm>
              <a:off x="8724900" y="3527425"/>
              <a:ext cx="0" cy="774700"/>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cxnSp>
          <p:nvCxnSpPr>
            <p:cNvPr id="19517" name="Shape 976"/>
            <p:cNvCxnSpPr>
              <a:cxnSpLocks noChangeShapeType="1"/>
            </p:cNvCxnSpPr>
            <p:nvPr/>
          </p:nvCxnSpPr>
          <p:spPr bwMode="auto">
            <a:xfrm>
              <a:off x="6800850" y="4302125"/>
              <a:ext cx="1924049" cy="0"/>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cxnSp>
          <p:nvCxnSpPr>
            <p:cNvPr id="19518" name="Shape 977"/>
            <p:cNvCxnSpPr>
              <a:cxnSpLocks noChangeShapeType="1"/>
            </p:cNvCxnSpPr>
            <p:nvPr/>
          </p:nvCxnSpPr>
          <p:spPr bwMode="auto">
            <a:xfrm>
              <a:off x="6800850" y="2751136"/>
              <a:ext cx="1924049" cy="0"/>
            </a:xfrm>
            <a:prstGeom prst="straightConnector1">
              <a:avLst/>
            </a:prstGeom>
            <a:noFill/>
            <a:ln w="19050" cap="rnd">
              <a:solidFill>
                <a:schemeClr val="tx1"/>
              </a:solidFill>
              <a:miter lim="800000"/>
              <a:headEnd/>
              <a:tailEnd/>
            </a:ln>
            <a:extLst>
              <a:ext uri="{909E8E84-426E-40DD-AFC4-6F175D3DCCD1}">
                <a14:hiddenFill xmlns:a14="http://schemas.microsoft.com/office/drawing/2010/main">
                  <a:noFill/>
                </a14:hiddenFill>
              </a:ext>
            </a:extLst>
          </p:spPr>
        </p:cxnSp>
        <p:cxnSp>
          <p:nvCxnSpPr>
            <p:cNvPr id="19519" name="Shape 978"/>
            <p:cNvCxnSpPr>
              <a:cxnSpLocks noChangeShapeType="1"/>
            </p:cNvCxnSpPr>
            <p:nvPr/>
          </p:nvCxnSpPr>
          <p:spPr bwMode="auto">
            <a:xfrm>
              <a:off x="6800850" y="3527425"/>
              <a:ext cx="1924049" cy="0"/>
            </a:xfrm>
            <a:prstGeom prst="straightConnector1">
              <a:avLst/>
            </a:prstGeom>
            <a:noFill/>
            <a:ln w="19050" cap="rnd">
              <a:solidFill>
                <a:schemeClr val="tx1"/>
              </a:solidFill>
              <a:miter lim="800000"/>
              <a:headEnd/>
              <a:tailEnd/>
            </a:ln>
            <a:extLst>
              <a:ext uri="{909E8E84-426E-40DD-AFC4-6F175D3DCCD1}">
                <a14:hiddenFill xmlns:a14="http://schemas.microsoft.com/office/drawing/2010/main">
                  <a:noFill/>
                </a14:hiddenFill>
              </a:ext>
            </a:extLst>
          </p:spPr>
        </p:cxnSp>
        <p:sp>
          <p:nvSpPr>
            <p:cNvPr id="19520" name="Shape 979"/>
            <p:cNvSpPr>
              <a:spLocks noChangeArrowheads="1"/>
            </p:cNvSpPr>
            <p:nvPr/>
          </p:nvSpPr>
          <p:spPr bwMode="auto">
            <a:xfrm>
              <a:off x="6610350" y="2790825"/>
              <a:ext cx="238124" cy="152399"/>
            </a:xfrm>
            <a:prstGeom prst="leftRightArrow">
              <a:avLst>
                <a:gd name="adj1" fmla="val 50000"/>
                <a:gd name="adj2" fmla="val 5000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Tx/>
                <a:buFontTx/>
                <a:buNone/>
              </a:pPr>
              <a:endParaRPr lang="fr-FR" altLang="fr-FR" sz="1800"/>
            </a:p>
          </p:txBody>
        </p:sp>
        <p:sp>
          <p:nvSpPr>
            <p:cNvPr id="19521" name="Shape 980"/>
            <p:cNvSpPr>
              <a:spLocks noChangeArrowheads="1"/>
            </p:cNvSpPr>
            <p:nvPr/>
          </p:nvSpPr>
          <p:spPr bwMode="auto">
            <a:xfrm>
              <a:off x="6600825" y="3209925"/>
              <a:ext cx="238124" cy="152399"/>
            </a:xfrm>
            <a:prstGeom prst="leftRightArrow">
              <a:avLst>
                <a:gd name="adj1" fmla="val 50000"/>
                <a:gd name="adj2" fmla="val 5000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nchor="ctr"/>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Tx/>
                <a:buFontTx/>
                <a:buNone/>
              </a:pPr>
              <a:endParaRPr lang="fr-FR" altLang="fr-FR" sz="1800"/>
            </a:p>
          </p:txBody>
        </p:sp>
        <p:sp>
          <p:nvSpPr>
            <p:cNvPr id="19522" name="Shape 981"/>
            <p:cNvSpPr txBox="1">
              <a:spLocks noChangeArrowheads="1"/>
            </p:cNvSpPr>
            <p:nvPr/>
          </p:nvSpPr>
          <p:spPr bwMode="auto">
            <a:xfrm>
              <a:off x="7000875" y="3506787"/>
              <a:ext cx="17240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lnSpc>
                  <a:spcPct val="95000"/>
                </a:lnSpc>
                <a:spcBef>
                  <a:spcPts val="1200"/>
                </a:spcBef>
                <a:buClr>
                  <a:schemeClr val="tx2"/>
                </a:buClr>
                <a:buFont typeface="Arial" pitchFamily="34" charset="0"/>
                <a:buChar char="•"/>
                <a:defRPr sz="2200">
                  <a:solidFill>
                    <a:schemeClr val="tx1"/>
                  </a:solidFill>
                  <a:latin typeface="Arial" pitchFamily="34" charset="0"/>
                </a:defRPr>
              </a:lvl1pPr>
              <a:lvl2pPr marL="742950" indent="-285750" eaLnBrk="0" hangingPunct="0">
                <a:lnSpc>
                  <a:spcPct val="95000"/>
                </a:lnSpc>
                <a:spcBef>
                  <a:spcPts val="300"/>
                </a:spcBef>
                <a:buClr>
                  <a:srgbClr val="009EE0"/>
                </a:buClr>
                <a:buFont typeface="Arial" pitchFamily="34" charset="0"/>
                <a:buChar char="-"/>
                <a:defRPr sz="2000">
                  <a:solidFill>
                    <a:schemeClr val="tx1"/>
                  </a:solidFill>
                  <a:latin typeface="Arial" pitchFamily="34" charset="0"/>
                </a:defRPr>
              </a:lvl2pPr>
              <a:lvl3pPr marL="1143000" indent="-228600" eaLnBrk="0" hangingPunct="0">
                <a:spcBef>
                  <a:spcPct val="20000"/>
                </a:spcBef>
                <a:buFont typeface="Arial" pitchFamily="34" charset="0"/>
                <a:buChar char="•"/>
                <a:defRPr>
                  <a:solidFill>
                    <a:schemeClr val="tx1"/>
                  </a:solidFill>
                  <a:latin typeface="Arial" pitchFamily="34" charset="0"/>
                </a:defRPr>
              </a:lvl3pPr>
              <a:lvl4pPr marL="1600200" indent="-228600" eaLnBrk="0" hangingPunct="0">
                <a:spcBef>
                  <a:spcPct val="20000"/>
                </a:spcBef>
                <a:buFont typeface="Arial" pitchFamily="34" charset="0"/>
                <a:buChar char="–"/>
                <a:defRPr sz="1600">
                  <a:solidFill>
                    <a:schemeClr val="tx1"/>
                  </a:solidFill>
                  <a:latin typeface="Arial" pitchFamily="34" charset="0"/>
                </a:defRPr>
              </a:lvl4pPr>
              <a:lvl5pPr marL="2057400" indent="-228600" eaLnBrk="0" hangingPunct="0">
                <a:spcBef>
                  <a:spcPct val="20000"/>
                </a:spcBef>
                <a:buFont typeface="Arial" pitchFamily="34" charset="0"/>
                <a:buChar char="»"/>
                <a:defRPr sz="1600" i="1">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600" i="1">
                  <a:solidFill>
                    <a:schemeClr val="tx1"/>
                  </a:solidFill>
                  <a:latin typeface="Arial" pitchFamily="34" charset="0"/>
                </a:defRPr>
              </a:lvl9pPr>
            </a:lstStyle>
            <a:p>
              <a:pPr eaLnBrk="1" hangingPunct="1">
                <a:lnSpc>
                  <a:spcPct val="100000"/>
                </a:lnSpc>
                <a:spcBef>
                  <a:spcPct val="0"/>
                </a:spcBef>
                <a:buClr>
                  <a:schemeClr val="accent2"/>
                </a:buClr>
                <a:buSzPct val="25000"/>
                <a:buFont typeface="Arial" pitchFamily="34" charset="0"/>
                <a:buNone/>
              </a:pPr>
              <a:r>
                <a:rPr lang="en-US" altLang="fr-FR" sz="1400">
                  <a:solidFill>
                    <a:schemeClr val="accent2"/>
                  </a:solidFill>
                  <a:sym typeface="Arial" pitchFamily="34" charset="0"/>
                </a:rPr>
                <a:t>When total forecast &gt; 110 % of approved amount</a:t>
              </a:r>
            </a:p>
          </p:txBody>
        </p:sp>
      </p:grpSp>
      <p:sp>
        <p:nvSpPr>
          <p:cNvPr id="2" name="Slide Number Placeholder 1"/>
          <p:cNvSpPr>
            <a:spLocks noGrp="1"/>
          </p:cNvSpPr>
          <p:nvPr>
            <p:ph type="sldNum" sz="quarter" idx="12"/>
          </p:nvPr>
        </p:nvSpPr>
        <p:spPr/>
        <p:txBody>
          <a:bodyPr/>
          <a:lstStyle/>
          <a:p>
            <a:pPr>
              <a:defRPr/>
            </a:pPr>
            <a:fld id="{292D728F-D2B6-4DB9-828A-EA9C34E60812}" type="slidenum">
              <a:rPr lang="en-US" smtClean="0"/>
              <a:pPr>
                <a:defRPr/>
              </a:pPr>
              <a:t>13</a:t>
            </a:fld>
            <a:endParaRPr lang="en-US" dirty="0"/>
          </a:p>
        </p:txBody>
      </p:sp>
      <p:sp>
        <p:nvSpPr>
          <p:cNvPr id="41" name="TextBox 40"/>
          <p:cNvSpPr txBox="1"/>
          <p:nvPr/>
        </p:nvSpPr>
        <p:spPr>
          <a:xfrm>
            <a:off x="2792360" y="4893024"/>
            <a:ext cx="1504336" cy="369332"/>
          </a:xfrm>
          <a:prstGeom prst="rect">
            <a:avLst/>
          </a:prstGeom>
          <a:noFill/>
        </p:spPr>
        <p:txBody>
          <a:bodyPr wrap="square" rtlCol="0">
            <a:spAutoFit/>
          </a:bodyPr>
          <a:lstStyle/>
          <a:p>
            <a:endParaRPr lang="en-US" dirty="0"/>
          </a:p>
        </p:txBody>
      </p:sp>
      <p:sp>
        <p:nvSpPr>
          <p:cNvPr id="4" name="Rounded Rectangular Callout 3"/>
          <p:cNvSpPr/>
          <p:nvPr/>
        </p:nvSpPr>
        <p:spPr>
          <a:xfrm>
            <a:off x="589934" y="4035286"/>
            <a:ext cx="1848465" cy="1964070"/>
          </a:xfrm>
          <a:prstGeom prst="wedgeRoundRectCallout">
            <a:avLst>
              <a:gd name="adj1" fmla="val -36997"/>
              <a:gd name="adj2" fmla="val -117191"/>
              <a:gd name="adj3" fmla="val 16667"/>
            </a:avLst>
          </a:prstGeom>
          <a:solidFill>
            <a:schemeClr val="bg1">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lumMod val="50000"/>
                  </a:schemeClr>
                </a:solidFill>
              </a:rPr>
              <a:t>The forecast amounts are taken into account in the GBU totals</a:t>
            </a:r>
          </a:p>
          <a:p>
            <a:pPr algn="ctr"/>
            <a:endParaRPr lang="en-US" dirty="0">
              <a:solidFill>
                <a:schemeClr val="tx2">
                  <a:lumMod val="50000"/>
                </a:schemeClr>
              </a:solidFill>
            </a:endParaRPr>
          </a:p>
        </p:txBody>
      </p:sp>
      <p:sp>
        <p:nvSpPr>
          <p:cNvPr id="44" name="Rounded Rectangular Callout 43"/>
          <p:cNvSpPr/>
          <p:nvPr/>
        </p:nvSpPr>
        <p:spPr>
          <a:xfrm>
            <a:off x="2792360" y="5077690"/>
            <a:ext cx="1848465" cy="921666"/>
          </a:xfrm>
          <a:prstGeom prst="wedgeRoundRectCallout">
            <a:avLst>
              <a:gd name="adj1" fmla="val -18597"/>
              <a:gd name="adj2" fmla="val -91511"/>
              <a:gd name="adj3" fmla="val 16667"/>
            </a:avLst>
          </a:prstGeom>
          <a:solidFill>
            <a:schemeClr val="bg1">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lumMod val="50000"/>
                  </a:schemeClr>
                </a:solidFill>
              </a:rPr>
              <a:t>engineering phases</a:t>
            </a:r>
          </a:p>
          <a:p>
            <a:pPr algn="ctr"/>
            <a:endParaRPr lang="en-US" dirty="0">
              <a:solidFill>
                <a:schemeClr val="tx2">
                  <a:lumMod val="50000"/>
                </a:schemeClr>
              </a:solidFill>
            </a:endParaRPr>
          </a:p>
        </p:txBody>
      </p:sp>
      <p:sp>
        <p:nvSpPr>
          <p:cNvPr id="45" name="Rounded Rectangular Callout 44"/>
          <p:cNvSpPr/>
          <p:nvPr/>
        </p:nvSpPr>
        <p:spPr>
          <a:xfrm>
            <a:off x="5286299" y="5077690"/>
            <a:ext cx="1848465" cy="921666"/>
          </a:xfrm>
          <a:prstGeom prst="wedgeRoundRectCallout">
            <a:avLst>
              <a:gd name="adj1" fmla="val -17994"/>
              <a:gd name="adj2" fmla="val -127808"/>
              <a:gd name="adj3" fmla="val 16667"/>
            </a:avLst>
          </a:prstGeom>
          <a:solidFill>
            <a:schemeClr val="bg1">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2">
                    <a:lumMod val="50000"/>
                  </a:schemeClr>
                </a:solidFill>
              </a:rPr>
              <a:t>Authorizations</a:t>
            </a:r>
            <a:endParaRPr lang="en-US" dirty="0">
              <a:solidFill>
                <a:schemeClr val="tx2">
                  <a:lumMod val="50000"/>
                </a:schemeClr>
              </a:solidFill>
            </a:endParaRPr>
          </a:p>
        </p:txBody>
      </p:sp>
    </p:spTree>
    <p:extLst>
      <p:ext uri="{BB962C8B-B14F-4D97-AF65-F5344CB8AC3E}">
        <p14:creationId xmlns:p14="http://schemas.microsoft.com/office/powerpoint/2010/main" val="2973159286"/>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COLMAR – how to start</a:t>
            </a:r>
            <a:endParaRPr lang="en-US" dirty="0"/>
          </a:p>
        </p:txBody>
      </p:sp>
      <p:sp>
        <p:nvSpPr>
          <p:cNvPr id="3" name="Content Placeholder 2"/>
          <p:cNvSpPr>
            <a:spLocks noGrp="1"/>
          </p:cNvSpPr>
          <p:nvPr>
            <p:ph idx="1"/>
          </p:nvPr>
        </p:nvSpPr>
        <p:spPr>
          <a:xfrm>
            <a:off x="187325" y="784860"/>
            <a:ext cx="8229600" cy="3946525"/>
          </a:xfrm>
        </p:spPr>
        <p:txBody>
          <a:bodyPr/>
          <a:lstStyle/>
          <a:p>
            <a:r>
              <a:rPr lang="en-US" sz="2000" dirty="0" smtClean="0"/>
              <a:t>COLMAR project edition is made accessible through a web browser</a:t>
            </a:r>
          </a:p>
          <a:p>
            <a:r>
              <a:rPr lang="en-US" sz="2000" dirty="0" smtClean="0"/>
              <a:t>Internet Explorer supported ; Chrome works unsupported (with some tiny limitations)</a:t>
            </a:r>
          </a:p>
          <a:p>
            <a:r>
              <a:rPr lang="en-US" sz="2000" dirty="0" smtClean="0"/>
              <a:t>Single Sign-On (SSO). </a:t>
            </a:r>
            <a:r>
              <a:rPr lang="en-US" sz="2000" dirty="0" smtClean="0">
                <a:hlinkClick r:id="rId2" action="ppaction://hlinkfile"/>
              </a:rPr>
              <a:t>This link</a:t>
            </a:r>
            <a:r>
              <a:rPr lang="en-US" sz="2000" dirty="0" smtClean="0"/>
              <a:t> logs you directly into COLMAR, with no need of typing in a password</a:t>
            </a:r>
          </a:p>
          <a:p>
            <a:r>
              <a:rPr lang="en-US" sz="2000" dirty="0"/>
              <a:t>Available Menus depend on the user’s profile</a:t>
            </a:r>
          </a:p>
          <a:p>
            <a:r>
              <a:rPr lang="en-US" sz="2000" dirty="0" smtClean="0"/>
              <a:t>Fields with a red star </a:t>
            </a:r>
            <a:r>
              <a:rPr lang="en-US" sz="2000" b="1" dirty="0" smtClean="0">
                <a:solidFill>
                  <a:srgbClr val="FF0000"/>
                </a:solidFill>
              </a:rPr>
              <a:t>* </a:t>
            </a:r>
            <a:r>
              <a:rPr lang="en-US" sz="2000" dirty="0" smtClean="0">
                <a:solidFill>
                  <a:schemeClr val="tx1"/>
                </a:solidFill>
              </a:rPr>
              <a:t>are mandatory </a:t>
            </a:r>
            <a:r>
              <a:rPr lang="en-US" sz="1400" dirty="0" smtClean="0">
                <a:solidFill>
                  <a:schemeClr val="tx1"/>
                </a:solidFill>
              </a:rPr>
              <a:t>(no way of exiting the form if they are not filled in)</a:t>
            </a:r>
          </a:p>
          <a:p>
            <a:r>
              <a:rPr lang="en-US" sz="2000" dirty="0" smtClean="0"/>
              <a:t>Menu</a:t>
            </a:r>
            <a:endParaRPr lang="en-US" sz="20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14</a:t>
            </a:fld>
            <a:endParaRPr lang="en-US"/>
          </a:p>
        </p:txBody>
      </p:sp>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4915" y="4474188"/>
            <a:ext cx="4420403" cy="1466315"/>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29300" y="4474188"/>
            <a:ext cx="2644140" cy="1434587"/>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ular Callout 6"/>
          <p:cNvSpPr/>
          <p:nvPr/>
        </p:nvSpPr>
        <p:spPr>
          <a:xfrm>
            <a:off x="114300" y="4579620"/>
            <a:ext cx="944880" cy="487680"/>
          </a:xfrm>
          <a:prstGeom prst="wedgeRectCallout">
            <a:avLst>
              <a:gd name="adj1" fmla="val 77568"/>
              <a:gd name="adj2" fmla="val -54688"/>
            </a:avLst>
          </a:prstGeom>
          <a:solidFill>
            <a:schemeClr val="accent6">
              <a:lumMod val="75000"/>
            </a:schemeClr>
          </a:solidFill>
          <a:ln w="3175">
            <a:solidFill>
              <a:srgbClr val="7030A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bg1"/>
                </a:solidFill>
              </a:rPr>
              <a:t>Increase/ Decrease Menu Width</a:t>
            </a:r>
            <a:endParaRPr lang="en-US" sz="1000" dirty="0">
              <a:solidFill>
                <a:schemeClr val="bg1"/>
              </a:solidFill>
            </a:endParaRPr>
          </a:p>
        </p:txBody>
      </p:sp>
      <p:sp>
        <p:nvSpPr>
          <p:cNvPr id="12" name="Rectangular Callout 11"/>
          <p:cNvSpPr/>
          <p:nvPr/>
        </p:nvSpPr>
        <p:spPr>
          <a:xfrm>
            <a:off x="3328436" y="4069080"/>
            <a:ext cx="1159744" cy="328908"/>
          </a:xfrm>
          <a:prstGeom prst="wedgeRectCallout">
            <a:avLst>
              <a:gd name="adj1" fmla="val -75899"/>
              <a:gd name="adj2" fmla="val 82488"/>
            </a:avLst>
          </a:prstGeom>
          <a:solidFill>
            <a:schemeClr val="accent6">
              <a:lumMod val="75000"/>
            </a:schemeClr>
          </a:solidFill>
          <a:ln w="3175">
            <a:solidFill>
              <a:srgbClr val="7030A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bg1"/>
                </a:solidFill>
              </a:rPr>
              <a:t>Hide the menu</a:t>
            </a:r>
            <a:endParaRPr lang="en-US" sz="1000" dirty="0">
              <a:solidFill>
                <a:schemeClr val="bg1"/>
              </a:solidFill>
            </a:endParaRPr>
          </a:p>
        </p:txBody>
      </p:sp>
      <p:sp>
        <p:nvSpPr>
          <p:cNvPr id="13" name="Rectangular Callout 12"/>
          <p:cNvSpPr/>
          <p:nvPr/>
        </p:nvSpPr>
        <p:spPr>
          <a:xfrm>
            <a:off x="6201176" y="4069080"/>
            <a:ext cx="1159744" cy="328908"/>
          </a:xfrm>
          <a:prstGeom prst="wedgeRectCallout">
            <a:avLst>
              <a:gd name="adj1" fmla="val -75899"/>
              <a:gd name="adj2" fmla="val 82488"/>
            </a:avLst>
          </a:prstGeom>
          <a:solidFill>
            <a:schemeClr val="accent6">
              <a:lumMod val="75000"/>
            </a:schemeClr>
          </a:solidFill>
          <a:ln w="3175">
            <a:solidFill>
              <a:srgbClr val="7030A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bg1"/>
                </a:solidFill>
              </a:rPr>
              <a:t>Show the menu</a:t>
            </a:r>
            <a:endParaRPr lang="en-US" sz="1000" dirty="0">
              <a:solidFill>
                <a:schemeClr val="bg1"/>
              </a:solidFill>
            </a:endParaRPr>
          </a:p>
        </p:txBody>
      </p:sp>
    </p:spTree>
    <p:extLst>
      <p:ext uri="{BB962C8B-B14F-4D97-AF65-F5344CB8AC3E}">
        <p14:creationId xmlns:p14="http://schemas.microsoft.com/office/powerpoint/2010/main" val="33049544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COLMAR – how to start</a:t>
            </a:r>
            <a:endParaRPr lang="en-US" dirty="0"/>
          </a:p>
        </p:txBody>
      </p:sp>
      <p:sp>
        <p:nvSpPr>
          <p:cNvPr id="3" name="Content Placeholder 2"/>
          <p:cNvSpPr>
            <a:spLocks noGrp="1"/>
          </p:cNvSpPr>
          <p:nvPr>
            <p:ph idx="1"/>
          </p:nvPr>
        </p:nvSpPr>
        <p:spPr/>
        <p:txBody>
          <a:bodyPr/>
          <a:lstStyle/>
          <a:p>
            <a:pPr marL="0" indent="0">
              <a:buNone/>
            </a:pPr>
            <a:r>
              <a:rPr lang="en-US" b="1" dirty="0" smtClean="0"/>
              <a:t>Menus used by most users</a:t>
            </a:r>
          </a:p>
          <a:p>
            <a:r>
              <a:rPr lang="en-US" dirty="0" smtClean="0"/>
              <a:t>Investment Project Creation:  create a project from scratch </a:t>
            </a:r>
          </a:p>
          <a:p>
            <a:r>
              <a:rPr lang="en-US" dirty="0" smtClean="0"/>
              <a:t>Investment Project Update:</a:t>
            </a:r>
          </a:p>
          <a:p>
            <a:pPr lvl="1"/>
            <a:r>
              <a:rPr lang="en-US" dirty="0" smtClean="0"/>
              <a:t>Search the database for projects using filters and select one</a:t>
            </a:r>
          </a:p>
          <a:p>
            <a:pPr lvl="1"/>
            <a:r>
              <a:rPr lang="en-US" dirty="0" smtClean="0"/>
              <a:t>Change project attributes</a:t>
            </a:r>
          </a:p>
          <a:p>
            <a:pPr lvl="1"/>
            <a:r>
              <a:rPr lang="en-US" dirty="0" smtClean="0"/>
              <a:t>Change project authorized amounts / forecasts</a:t>
            </a:r>
          </a:p>
          <a:p>
            <a:pPr lvl="1"/>
            <a:r>
              <a:rPr lang="en-US" dirty="0" smtClean="0"/>
              <a:t>Simply display projects / access attached documents</a:t>
            </a:r>
          </a:p>
          <a:p>
            <a:pPr lvl="1"/>
            <a:r>
              <a:rPr lang="en-US" dirty="0" smtClean="0"/>
              <a:t>Create another project on the base of the current one (“copy”)</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15</a:t>
            </a:fld>
            <a:endParaRPr lang="en-US"/>
          </a:p>
        </p:txBody>
      </p:sp>
    </p:spTree>
    <p:extLst>
      <p:ext uri="{BB962C8B-B14F-4D97-AF65-F5344CB8AC3E}">
        <p14:creationId xmlns:p14="http://schemas.microsoft.com/office/powerpoint/2010/main" val="10713203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346"/>
            <a:ext cx="8229600" cy="1143000"/>
          </a:xfrm>
        </p:spPr>
        <p:txBody>
          <a:bodyPr/>
          <a:lstStyle/>
          <a:p>
            <a:r>
              <a:rPr lang="en-US" dirty="0" smtClean="0"/>
              <a:t>Project creation: 3 steps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87325" y="580796"/>
                <a:ext cx="8229600" cy="4470400"/>
              </a:xfrm>
            </p:spPr>
            <p:txBody>
              <a:bodyPr/>
              <a:lstStyle/>
              <a:p>
                <a:pPr marL="457200" indent="-457200">
                  <a:buFont typeface="+mj-lt"/>
                  <a:buAutoNum type="arabicPeriod"/>
                </a:pPr>
                <a:r>
                  <a:rPr lang="en-US" dirty="0" smtClean="0"/>
                  <a:t>First characteristics</a:t>
                </a:r>
                <a:br>
                  <a:rPr lang="en-US" dirty="0" smtClean="0"/>
                </a:br>
                <a:r>
                  <a:rPr lang="en-US" dirty="0" smtClean="0"/>
                  <a:t/>
                </a:r>
                <a:br>
                  <a:rPr lang="en-US" dirty="0" smtClean="0"/>
                </a:br>
                <a:endParaRPr lang="en-US" dirty="0" smtClean="0"/>
              </a:p>
              <a:p>
                <a:pPr marL="457200" indent="-457200">
                  <a:buFont typeface="+mj-lt"/>
                  <a:buAutoNum type="arabicPeriod"/>
                </a:pPr>
                <a:r>
                  <a:rPr lang="en-US" dirty="0" smtClean="0"/>
                  <a:t>Other characteristics </a:t>
                </a:r>
              </a:p>
              <a:p>
                <a:pPr marL="752475" lvl="1" indent="-304800">
                  <a:buNone/>
                </a:pPr>
                <a14:m>
                  <m:oMath xmlns:m="http://schemas.openxmlformats.org/officeDocument/2006/math">
                    <m:r>
                      <a:rPr lang="en-US" i="1">
                        <a:solidFill>
                          <a:srgbClr val="FF0000"/>
                        </a:solidFill>
                        <a:latin typeface="Cambria Math"/>
                        <a:sym typeface="Wingdings"/>
                      </a:rPr>
                      <m:t></m:t>
                    </m:r>
                  </m:oMath>
                </a14:m>
                <a:r>
                  <a:rPr lang="en-US" dirty="0" smtClean="0"/>
                  <a:t>	General Attributes</a:t>
                </a:r>
              </a:p>
              <a:p>
                <a:pPr marL="752475" lvl="1" indent="-304800">
                  <a:buNone/>
                </a:pPr>
                <a14:m>
                  <m:oMath xmlns:m="http://schemas.openxmlformats.org/officeDocument/2006/math">
                    <m:r>
                      <a:rPr lang="en-US" i="1" smtClean="0">
                        <a:solidFill>
                          <a:srgbClr val="FF0000"/>
                        </a:solidFill>
                        <a:latin typeface="Cambria Math"/>
                        <a:sym typeface="Wingdings"/>
                      </a:rPr>
                      <m:t></m:t>
                    </m:r>
                  </m:oMath>
                </a14:m>
                <a:r>
                  <a:rPr lang="en-US" dirty="0" smtClean="0"/>
                  <a:t>	Comments and Documents</a:t>
                </a:r>
              </a:p>
              <a:p>
                <a:pPr marL="752475" lvl="1" indent="-304800">
                  <a:buNone/>
                </a:pPr>
                <a14:m>
                  <m:oMath xmlns:m="http://schemas.openxmlformats.org/officeDocument/2006/math">
                    <m:r>
                      <a:rPr lang="en-US" i="1" smtClean="0">
                        <a:solidFill>
                          <a:srgbClr val="FF0000"/>
                        </a:solidFill>
                        <a:latin typeface="Cambria Math"/>
                        <a:sym typeface="Wingdings"/>
                      </a:rPr>
                      <m:t></m:t>
                    </m:r>
                  </m:oMath>
                </a14:m>
                <a:r>
                  <a:rPr lang="en-US" dirty="0"/>
                  <a:t> </a:t>
                </a:r>
                <a:r>
                  <a:rPr lang="en-US" dirty="0" smtClean="0"/>
                  <a:t>	Advanced Attributes</a:t>
                </a:r>
              </a:p>
              <a:p>
                <a:pPr marL="752475" lvl="1" indent="-304800">
                  <a:buNone/>
                </a:pPr>
                <a14:m>
                  <m:oMath xmlns:m="http://schemas.openxmlformats.org/officeDocument/2006/math">
                    <m:r>
                      <a:rPr lang="en-US" i="1" smtClean="0">
                        <a:solidFill>
                          <a:srgbClr val="FF0000"/>
                        </a:solidFill>
                        <a:latin typeface="Cambria Math"/>
                        <a:sym typeface="Wingdings"/>
                      </a:rPr>
                      <m:t></m:t>
                    </m:r>
                  </m:oMath>
                </a14:m>
                <a:r>
                  <a:rPr lang="en-US" dirty="0"/>
                  <a:t> </a:t>
                </a:r>
                <a:r>
                  <a:rPr lang="en-US" dirty="0" smtClean="0"/>
                  <a:t>	Approval</a:t>
                </a:r>
                <a:br>
                  <a:rPr lang="en-US" dirty="0" smtClean="0"/>
                </a:br>
                <a:r>
                  <a:rPr lang="en-US" dirty="0" smtClean="0"/>
                  <a:t/>
                </a:r>
                <a:br>
                  <a:rPr lang="en-US" dirty="0" smtClean="0"/>
                </a:br>
                <a:r>
                  <a:rPr lang="en-US" dirty="0" smtClean="0"/>
                  <a:t/>
                </a:r>
                <a:br>
                  <a:rPr lang="en-US" dirty="0" smtClean="0"/>
                </a:br>
                <a:endParaRPr lang="en-US" dirty="0" smtClean="0"/>
              </a:p>
              <a:p>
                <a:pPr marL="457200" indent="-457200">
                  <a:buFont typeface="+mj-lt"/>
                  <a:buAutoNum type="arabicPeriod"/>
                </a:pPr>
                <a:r>
                  <a:rPr lang="en-US" dirty="0" smtClean="0"/>
                  <a:t>Authorized amounts </a:t>
                </a:r>
                <a:br>
                  <a:rPr lang="en-US" dirty="0" smtClean="0"/>
                </a:br>
                <a:r>
                  <a:rPr lang="en-US" dirty="0" smtClean="0"/>
                  <a:t>and forecasts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87325" y="580796"/>
                <a:ext cx="8229600" cy="4470400"/>
              </a:xfrm>
              <a:blipFill rotWithShape="1">
                <a:blip r:embed="rId2"/>
                <a:stretch>
                  <a:fillRect l="-889" t="-1090" b="-3134"/>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16</a:t>
            </a:fld>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0351" y="580796"/>
            <a:ext cx="4492832" cy="65738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0351" y="1357371"/>
            <a:ext cx="4492832" cy="2809818"/>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6" name="TextBox 15"/>
              <p:cNvSpPr txBox="1"/>
              <p:nvPr/>
            </p:nvSpPr>
            <p:spPr>
              <a:xfrm>
                <a:off x="4725138" y="1696580"/>
                <a:ext cx="40957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solidFill>
                            <a:srgbClr val="FF0000"/>
                          </a:solidFill>
                          <a:latin typeface="Cambria Math"/>
                          <a:sym typeface="Wingdings"/>
                        </a:rPr>
                        <m:t></m:t>
                      </m:r>
                    </m:oMath>
                  </m:oMathPara>
                </a14:m>
                <a:endParaRPr lang="en-US" dirty="0">
                  <a:solidFill>
                    <a:srgbClr val="FF0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4725138" y="1696580"/>
                <a:ext cx="409575" cy="369332"/>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6487263" y="1696580"/>
                <a:ext cx="40957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solidFill>
                            <a:srgbClr val="FF0000"/>
                          </a:solidFill>
                          <a:latin typeface="Cambria Math"/>
                          <a:sym typeface="Wingdings"/>
                        </a:rPr>
                        <m:t></m:t>
                      </m:r>
                    </m:oMath>
                  </m:oMathPara>
                </a14:m>
                <a:endParaRPr lang="en-US" dirty="0">
                  <a:solidFill>
                    <a:srgbClr val="FF0000"/>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6487263" y="1696580"/>
                <a:ext cx="409575" cy="369332"/>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5306163" y="1687055"/>
                <a:ext cx="40957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solidFill>
                            <a:srgbClr val="FF0000"/>
                          </a:solidFill>
                          <a:latin typeface="Cambria Math"/>
                          <a:sym typeface="Wingdings"/>
                        </a:rPr>
                        <m:t></m:t>
                      </m:r>
                    </m:oMath>
                  </m:oMathPara>
                </a14:m>
                <a:endParaRPr lang="en-US" dirty="0">
                  <a:solidFill>
                    <a:srgbClr val="FF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5306163" y="1687055"/>
                <a:ext cx="409575" cy="369332"/>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5887188" y="1687055"/>
                <a:ext cx="40957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solidFill>
                            <a:srgbClr val="FF0000"/>
                          </a:solidFill>
                          <a:latin typeface="Cambria Math"/>
                          <a:sym typeface="Wingdings"/>
                        </a:rPr>
                        <m:t></m:t>
                      </m:r>
                    </m:oMath>
                  </m:oMathPara>
                </a14:m>
                <a:endParaRPr lang="en-US" dirty="0">
                  <a:solidFill>
                    <a:srgbClr val="FF000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5887188" y="1687055"/>
                <a:ext cx="409575" cy="369332"/>
              </a:xfrm>
              <a:prstGeom prst="rect">
                <a:avLst/>
              </a:prstGeom>
              <a:blipFill rotWithShape="1">
                <a:blip r:embed="rId8"/>
                <a:stretch>
                  <a:fillRect/>
                </a:stretch>
              </a:blipFill>
            </p:spPr>
            <p:txBody>
              <a:bodyPr/>
              <a:lstStyle/>
              <a:p>
                <a:r>
                  <a:rPr lang="en-US">
                    <a:noFill/>
                  </a:rPr>
                  <a:t> </a:t>
                </a:r>
              </a:p>
            </p:txBody>
          </p:sp>
        </mc:Fallback>
      </mc:AlternateContent>
      <p:pic>
        <p:nvPicPr>
          <p:cNvPr id="1029"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00562" y="4267199"/>
            <a:ext cx="4643438" cy="2413574"/>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Curved Right Arrow 18"/>
          <p:cNvSpPr/>
          <p:nvPr/>
        </p:nvSpPr>
        <p:spPr>
          <a:xfrm>
            <a:off x="3863126" y="1097580"/>
            <a:ext cx="533400" cy="76574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Curved Right Arrow 27"/>
          <p:cNvSpPr/>
          <p:nvPr/>
        </p:nvSpPr>
        <p:spPr>
          <a:xfrm>
            <a:off x="3863126" y="3884326"/>
            <a:ext cx="533400" cy="1173449"/>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3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14737" y="1338321"/>
            <a:ext cx="647700" cy="180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47495" y="4196715"/>
            <a:ext cx="982183" cy="1828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669255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277" y="842654"/>
            <a:ext cx="8160775" cy="1194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87325" y="149225"/>
            <a:ext cx="8229600" cy="946150"/>
          </a:xfrm>
        </p:spPr>
        <p:txBody>
          <a:bodyPr/>
          <a:lstStyle/>
          <a:p>
            <a:r>
              <a:rPr lang="en-US" dirty="0" smtClean="0"/>
              <a:t>Project Creation: first characteristics (1)</a:t>
            </a:r>
            <a:endParaRPr lang="en-US" dirty="0"/>
          </a:p>
        </p:txBody>
      </p:sp>
      <p:sp>
        <p:nvSpPr>
          <p:cNvPr id="4" name="Slide Number Placeholder 3"/>
          <p:cNvSpPr>
            <a:spLocks noGrp="1"/>
          </p:cNvSpPr>
          <p:nvPr>
            <p:ph type="sldNum" sz="quarter" idx="12"/>
          </p:nvPr>
        </p:nvSpPr>
        <p:spPr/>
        <p:txBody>
          <a:bodyPr/>
          <a:lstStyle/>
          <a:p>
            <a:pPr>
              <a:defRPr/>
            </a:pPr>
            <a:fld id="{292D728F-D2B6-4DB9-828A-EA9C34E60812}" type="slidenum">
              <a:rPr lang="en-US" smtClean="0"/>
              <a:pPr>
                <a:defRPr/>
              </a:pPr>
              <a:t>17</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4437634"/>
              </p:ext>
            </p:extLst>
          </p:nvPr>
        </p:nvGraphicFramePr>
        <p:xfrm>
          <a:off x="487680" y="2090420"/>
          <a:ext cx="6149340" cy="4544060"/>
        </p:xfrm>
        <a:graphic>
          <a:graphicData uri="http://schemas.openxmlformats.org/drawingml/2006/table">
            <a:tbl>
              <a:tblPr firstRow="1" bandRow="1">
                <a:tableStyleId>{5C22544A-7EE6-4342-B048-85BDC9FD1C3A}</a:tableStyleId>
              </a:tblPr>
              <a:tblGrid>
                <a:gridCol w="1258087"/>
                <a:gridCol w="4891253"/>
              </a:tblGrid>
              <a:tr h="332740">
                <a:tc>
                  <a:txBody>
                    <a:bodyPr/>
                    <a:lstStyle/>
                    <a:p>
                      <a:r>
                        <a:rPr lang="en-US" sz="1200" dirty="0" smtClean="0"/>
                        <a:t>Field</a:t>
                      </a:r>
                      <a:endParaRPr lang="en-US" sz="1200" dirty="0"/>
                    </a:p>
                  </a:txBody>
                  <a:tcPr/>
                </a:tc>
                <a:tc>
                  <a:txBody>
                    <a:bodyPr/>
                    <a:lstStyle/>
                    <a:p>
                      <a:r>
                        <a:rPr lang="en-US" sz="1200" dirty="0" smtClean="0"/>
                        <a:t>Usage</a:t>
                      </a:r>
                      <a:endParaRPr lang="en-US" sz="1200" dirty="0"/>
                    </a:p>
                  </a:txBody>
                  <a:tcPr/>
                </a:tc>
              </a:tr>
              <a:tr h="32435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rgbClr val="FF0000"/>
                          </a:solidFill>
                        </a:rPr>
                        <a:t>Investment Project Code</a:t>
                      </a:r>
                    </a:p>
                    <a:p>
                      <a:endParaRPr lang="en-US" sz="1200" b="1" dirty="0"/>
                    </a:p>
                  </a:txBody>
                  <a:tcPr/>
                </a:tc>
                <a:tc>
                  <a:txBody>
                    <a:bodyPr/>
                    <a:lstStyle/>
                    <a:p>
                      <a:pPr marL="285750" indent="-285750">
                        <a:spcBef>
                          <a:spcPts val="200"/>
                        </a:spcBef>
                        <a:buFont typeface="Arial" panose="020B0604020202020204" pitchFamily="34" charset="0"/>
                        <a:buChar char="•"/>
                      </a:pPr>
                      <a:r>
                        <a:rPr lang="en-US" sz="1100" dirty="0" smtClean="0"/>
                        <a:t>ID </a:t>
                      </a:r>
                      <a:r>
                        <a:rPr lang="en-US" sz="1100" baseline="0" dirty="0" smtClean="0"/>
                        <a:t>of the project (unique in COLMAR)</a:t>
                      </a:r>
                    </a:p>
                    <a:p>
                      <a:pPr marL="285750" indent="-285750">
                        <a:spcBef>
                          <a:spcPts val="200"/>
                        </a:spcBef>
                        <a:buFont typeface="Arial" panose="020B0604020202020204" pitchFamily="34" charset="0"/>
                        <a:buChar char="•"/>
                      </a:pPr>
                      <a:r>
                        <a:rPr lang="en-US" sz="1100" baseline="0" dirty="0" smtClean="0"/>
                        <a:t>Identical to PS project ID </a:t>
                      </a:r>
                    </a:p>
                    <a:p>
                      <a:pPr marL="742950" lvl="1" indent="-285750">
                        <a:spcBef>
                          <a:spcPts val="200"/>
                        </a:spcBef>
                        <a:buFont typeface="Arial" panose="020B0604020202020204" pitchFamily="34" charset="0"/>
                        <a:buChar char="•"/>
                      </a:pPr>
                      <a:r>
                        <a:rPr lang="en-US" sz="1100" baseline="0" dirty="0" smtClean="0">
                          <a:solidFill>
                            <a:schemeClr val="tx2"/>
                          </a:solidFill>
                        </a:rPr>
                        <a:t>will be used to create the project in PS at approval</a:t>
                      </a:r>
                    </a:p>
                    <a:p>
                      <a:pPr marL="742950" lvl="1" indent="-285750">
                        <a:spcBef>
                          <a:spcPts val="200"/>
                        </a:spcBef>
                        <a:buFont typeface="Arial" panose="020B0604020202020204" pitchFamily="34" charset="0"/>
                        <a:buChar char="•"/>
                      </a:pPr>
                      <a:r>
                        <a:rPr lang="en-US" sz="1100" baseline="0" dirty="0" smtClean="0">
                          <a:solidFill>
                            <a:schemeClr val="tx2"/>
                          </a:solidFill>
                        </a:rPr>
                        <a:t>Will be used to extract actual expenses from PS thereafter</a:t>
                      </a:r>
                    </a:p>
                    <a:p>
                      <a:pPr marL="285750" indent="-285750">
                        <a:spcBef>
                          <a:spcPts val="200"/>
                        </a:spcBef>
                        <a:buFont typeface="Arial" panose="020B0604020202020204" pitchFamily="34" charset="0"/>
                        <a:buChar char="•"/>
                      </a:pPr>
                      <a:r>
                        <a:rPr lang="en-US" sz="1100" baseline="0" dirty="0" smtClean="0"/>
                        <a:t>Older projects (created before Colmar startup) have been created with their existing PS project ID name</a:t>
                      </a:r>
                    </a:p>
                    <a:p>
                      <a:pPr marL="285750" indent="-285750">
                        <a:spcBef>
                          <a:spcPts val="200"/>
                        </a:spcBef>
                        <a:buFont typeface="Arial" panose="020B0604020202020204" pitchFamily="34" charset="0"/>
                        <a:buChar char="•"/>
                      </a:pPr>
                      <a:r>
                        <a:rPr lang="en-US" sz="1100" baseline="0" dirty="0" smtClean="0"/>
                        <a:t>New projects to be created with common syntax:</a:t>
                      </a:r>
                    </a:p>
                    <a:p>
                      <a:pPr marL="0" lvl="0" indent="0" algn="ctr">
                        <a:spcBef>
                          <a:spcPts val="200"/>
                        </a:spcBef>
                        <a:buFont typeface="Arial" panose="020B0604020202020204" pitchFamily="34" charset="0"/>
                        <a:buNone/>
                      </a:pPr>
                      <a:r>
                        <a:rPr lang="en-US" sz="1100" baseline="0" dirty="0" smtClean="0"/>
                        <a:t>PPP/TYYNNN</a:t>
                      </a:r>
                    </a:p>
                    <a:p>
                      <a:pPr marL="0" lvl="0" indent="0" algn="ctr">
                        <a:spcBef>
                          <a:spcPts val="200"/>
                        </a:spcBef>
                        <a:buFont typeface="Arial" panose="020B0604020202020204" pitchFamily="34" charset="0"/>
                        <a:buNone/>
                      </a:pPr>
                      <a:endParaRPr lang="en-US" sz="1100" baseline="0" dirty="0" smtClean="0"/>
                    </a:p>
                    <a:p>
                      <a:pPr marL="457200" lvl="1" indent="-190500" algn="l">
                        <a:spcBef>
                          <a:spcPts val="200"/>
                        </a:spcBef>
                        <a:buFont typeface="Arial" panose="020B0604020202020204" pitchFamily="34" charset="0"/>
                        <a:buNone/>
                        <a:tabLst>
                          <a:tab pos="715963" algn="l"/>
                          <a:tab pos="1165225" algn="l"/>
                          <a:tab pos="1431925" algn="l"/>
                          <a:tab pos="1973263" algn="l"/>
                        </a:tabLst>
                      </a:pPr>
                      <a:r>
                        <a:rPr lang="en-US" sz="1100" baseline="0" dirty="0" smtClean="0"/>
                        <a:t>With 	PPP 	=	the 3-letter alias of the plant</a:t>
                      </a:r>
                    </a:p>
                    <a:p>
                      <a:pPr marL="457200" lvl="1" indent="-190500" algn="l">
                        <a:spcBef>
                          <a:spcPts val="200"/>
                        </a:spcBef>
                        <a:buFont typeface="Arial" panose="020B0604020202020204" pitchFamily="34" charset="0"/>
                        <a:buNone/>
                        <a:tabLst>
                          <a:tab pos="715963" algn="l"/>
                          <a:tab pos="1165225" algn="l"/>
                          <a:tab pos="1431925" algn="l"/>
                          <a:tab pos="1973263" algn="l"/>
                        </a:tabLst>
                      </a:pPr>
                      <a:r>
                        <a:rPr lang="en-US" sz="1100" baseline="0" dirty="0" smtClean="0"/>
                        <a:t>		T 	= 	</a:t>
                      </a:r>
                      <a:r>
                        <a:rPr lang="en-US" sz="1100" b="1" baseline="0" dirty="0" smtClean="0">
                          <a:solidFill>
                            <a:srgbClr val="0070C0"/>
                          </a:solidFill>
                        </a:rPr>
                        <a:t>C</a:t>
                      </a:r>
                      <a:r>
                        <a:rPr lang="en-US" sz="1100" baseline="0" dirty="0" smtClean="0"/>
                        <a:t> (Current), </a:t>
                      </a:r>
                      <a:r>
                        <a:rPr lang="en-US" sz="1100" b="1" baseline="0" dirty="0" smtClean="0">
                          <a:solidFill>
                            <a:srgbClr val="0070C0"/>
                          </a:solidFill>
                        </a:rPr>
                        <a:t>M</a:t>
                      </a:r>
                      <a:r>
                        <a:rPr lang="en-US" sz="1100" baseline="0" dirty="0" smtClean="0"/>
                        <a:t> (Medium), </a:t>
                      </a:r>
                      <a:r>
                        <a:rPr lang="en-US" sz="1100" b="1" baseline="0" dirty="0" smtClean="0">
                          <a:solidFill>
                            <a:srgbClr val="0070C0"/>
                          </a:solidFill>
                        </a:rPr>
                        <a:t>J</a:t>
                      </a:r>
                      <a:r>
                        <a:rPr lang="en-US" sz="1100" baseline="0" dirty="0" smtClean="0"/>
                        <a:t> (Major), </a:t>
                      </a:r>
                      <a:br>
                        <a:rPr lang="en-US" sz="1100" baseline="0" dirty="0" smtClean="0"/>
                      </a:br>
                      <a:r>
                        <a:rPr lang="en-US" sz="1100" baseline="0" dirty="0" smtClean="0"/>
                        <a:t>		   	</a:t>
                      </a:r>
                      <a:r>
                        <a:rPr lang="en-US" sz="1100" b="1" baseline="0" dirty="0" smtClean="0">
                          <a:solidFill>
                            <a:srgbClr val="0070C0"/>
                          </a:solidFill>
                        </a:rPr>
                        <a:t>D</a:t>
                      </a:r>
                      <a:r>
                        <a:rPr lang="en-US" sz="1100" baseline="0" dirty="0" smtClean="0"/>
                        <a:t> (</a:t>
                      </a:r>
                      <a:r>
                        <a:rPr lang="en-US" sz="1100" baseline="0" dirty="0" err="1" smtClean="0"/>
                        <a:t>Demol</a:t>
                      </a:r>
                      <a:r>
                        <a:rPr lang="en-US" sz="1100" baseline="0" dirty="0" smtClean="0"/>
                        <a:t>), </a:t>
                      </a:r>
                      <a:r>
                        <a:rPr lang="en-US" sz="1100" b="1" baseline="0" dirty="0" smtClean="0">
                          <a:solidFill>
                            <a:srgbClr val="0070C0"/>
                          </a:solidFill>
                        </a:rPr>
                        <a:t>P</a:t>
                      </a:r>
                      <a:r>
                        <a:rPr lang="en-US" sz="1100" baseline="0" dirty="0" smtClean="0"/>
                        <a:t> (Preliminary/Approach/Test),</a:t>
                      </a:r>
                      <a:br>
                        <a:rPr lang="en-US" sz="1100" baseline="0" dirty="0" smtClean="0"/>
                      </a:br>
                      <a:endParaRPr lang="en-US" sz="1100" baseline="0" dirty="0" smtClean="0"/>
                    </a:p>
                    <a:p>
                      <a:pPr marL="457200" lvl="1" indent="-190500" algn="l">
                        <a:spcBef>
                          <a:spcPts val="200"/>
                        </a:spcBef>
                        <a:buFont typeface="Arial" panose="020B0604020202020204" pitchFamily="34" charset="0"/>
                        <a:buNone/>
                        <a:tabLst>
                          <a:tab pos="715963" algn="l"/>
                          <a:tab pos="1165225" algn="l"/>
                          <a:tab pos="1431925" algn="l"/>
                          <a:tab pos="1973263" algn="l"/>
                        </a:tabLst>
                      </a:pPr>
                      <a:r>
                        <a:rPr lang="en-US" sz="1100" baseline="0" dirty="0" smtClean="0"/>
                        <a:t>		YY 	= 	the current year</a:t>
                      </a:r>
                    </a:p>
                    <a:p>
                      <a:pPr marL="457200" lvl="1" indent="-190500" algn="l">
                        <a:spcBef>
                          <a:spcPts val="200"/>
                        </a:spcBef>
                        <a:buFont typeface="Arial" panose="020B0604020202020204" pitchFamily="34" charset="0"/>
                        <a:buNone/>
                        <a:tabLst>
                          <a:tab pos="715963" algn="l"/>
                          <a:tab pos="1165225" algn="l"/>
                          <a:tab pos="1431925" algn="l"/>
                          <a:tab pos="1973263" algn="l"/>
                        </a:tabLst>
                      </a:pPr>
                      <a:r>
                        <a:rPr lang="en-US" sz="1100" baseline="0" dirty="0" smtClean="0"/>
                        <a:t>		NNN	= 	any number</a:t>
                      </a:r>
                    </a:p>
                    <a:p>
                      <a:pPr marL="0" lvl="0" indent="0" algn="l">
                        <a:spcBef>
                          <a:spcPts val="200"/>
                        </a:spcBef>
                        <a:buFont typeface="Arial" panose="020B0604020202020204" pitchFamily="34" charset="0"/>
                        <a:buNone/>
                        <a:tabLst>
                          <a:tab pos="1071563" algn="l"/>
                        </a:tabLst>
                      </a:pPr>
                      <a:endParaRPr lang="en-US" sz="1100" baseline="0" dirty="0" smtClean="0">
                        <a:solidFill>
                          <a:schemeClr val="accent4">
                            <a:lumMod val="75000"/>
                          </a:schemeClr>
                        </a:solidFill>
                      </a:endParaRPr>
                    </a:p>
                    <a:p>
                      <a:pPr marL="0" lvl="0" indent="0" algn="l">
                        <a:spcBef>
                          <a:spcPts val="200"/>
                        </a:spcBef>
                        <a:buFont typeface="Arial" panose="020B0604020202020204" pitchFamily="34" charset="0"/>
                        <a:buNone/>
                        <a:tabLst>
                          <a:tab pos="1071563" algn="l"/>
                        </a:tabLst>
                      </a:pPr>
                      <a:r>
                        <a:rPr lang="en-US" sz="1100" baseline="0" dirty="0" smtClean="0">
                          <a:solidFill>
                            <a:schemeClr val="accent4">
                              <a:lumMod val="75000"/>
                            </a:schemeClr>
                          </a:solidFill>
                        </a:rPr>
                        <a:t>Example: RBA/J14005</a:t>
                      </a:r>
                    </a:p>
                    <a:p>
                      <a:pPr marL="0" lvl="0" indent="0" algn="l">
                        <a:spcBef>
                          <a:spcPts val="200"/>
                        </a:spcBef>
                        <a:buFont typeface="Arial" panose="020B0604020202020204" pitchFamily="34" charset="0"/>
                        <a:buNone/>
                        <a:tabLst>
                          <a:tab pos="1071563" algn="l"/>
                        </a:tabLst>
                      </a:pPr>
                      <a:endParaRPr lang="en-US" sz="1100" baseline="0" dirty="0" smtClean="0"/>
                    </a:p>
                    <a:p>
                      <a:pPr marL="0" lvl="0" indent="0" algn="l">
                        <a:spcBef>
                          <a:spcPts val="200"/>
                        </a:spcBef>
                        <a:buFont typeface="Arial" panose="020B0604020202020204" pitchFamily="34" charset="0"/>
                        <a:buNone/>
                        <a:tabLst>
                          <a:tab pos="1071563" algn="l"/>
                        </a:tabLst>
                      </a:pPr>
                      <a:r>
                        <a:rPr lang="en-US" sz="1100" baseline="0" dirty="0" smtClean="0"/>
                        <a:t>Should not change in the future</a:t>
                      </a:r>
                    </a:p>
                    <a:p>
                      <a:pPr marL="0" lvl="0" indent="0" algn="l">
                        <a:spcBef>
                          <a:spcPts val="200"/>
                        </a:spcBef>
                        <a:buFont typeface="Arial" panose="020B0604020202020204" pitchFamily="34" charset="0"/>
                        <a:buNone/>
                        <a:tabLst>
                          <a:tab pos="1071563" algn="l"/>
                        </a:tabLst>
                      </a:pPr>
                      <a:r>
                        <a:rPr lang="en-US" sz="1100" baseline="0" dirty="0" smtClean="0"/>
                        <a:t/>
                      </a:r>
                      <a:br>
                        <a:rPr lang="en-US" sz="1100" baseline="0" dirty="0" smtClean="0"/>
                      </a:br>
                      <a:r>
                        <a:rPr lang="en-US" sz="1100" baseline="0" dirty="0" smtClean="0"/>
                        <a:t>Type the project code</a:t>
                      </a:r>
                    </a:p>
                    <a:p>
                      <a:pPr marL="0" lvl="0" indent="0" algn="l">
                        <a:spcBef>
                          <a:spcPts val="200"/>
                        </a:spcBef>
                        <a:buFont typeface="Arial" panose="020B0604020202020204" pitchFamily="34" charset="0"/>
                        <a:buNone/>
                        <a:tabLst>
                          <a:tab pos="1071563" algn="l"/>
                        </a:tabLst>
                      </a:pPr>
                      <a:r>
                        <a:rPr lang="en-US" sz="1100" i="1" baseline="0" dirty="0" smtClean="0"/>
                        <a:t>(future version will suggest the code)</a:t>
                      </a:r>
                      <a:endParaRPr lang="en-US" sz="1200" i="1" baseline="0" dirty="0" smtClean="0"/>
                    </a:p>
                  </a:txBody>
                  <a:tcPr/>
                </a:tc>
              </a:tr>
            </a:tbl>
          </a:graphicData>
        </a:graphic>
      </p:graphicFrame>
      <p:sp>
        <p:nvSpPr>
          <p:cNvPr id="3" name="Rectangle 2"/>
          <p:cNvSpPr/>
          <p:nvPr/>
        </p:nvSpPr>
        <p:spPr>
          <a:xfrm>
            <a:off x="609600" y="1209368"/>
            <a:ext cx="2428568" cy="1671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6309852" y="3444240"/>
            <a:ext cx="2362200" cy="2846933"/>
            <a:chOff x="6309852" y="3444240"/>
            <a:chExt cx="2362200" cy="2846933"/>
          </a:xfrm>
        </p:grpSpPr>
        <p:sp>
          <p:nvSpPr>
            <p:cNvPr id="5" name="TextBox 4"/>
            <p:cNvSpPr txBox="1"/>
            <p:nvPr/>
          </p:nvSpPr>
          <p:spPr>
            <a:xfrm>
              <a:off x="6309852" y="3444240"/>
              <a:ext cx="2362200" cy="2846933"/>
            </a:xfrm>
            <a:prstGeom prst="rect">
              <a:avLst/>
            </a:prstGeom>
            <a:solidFill>
              <a:schemeClr val="bg1"/>
            </a:solidFill>
            <a:ln w="12700">
              <a:solidFill>
                <a:schemeClr val="tx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1200" b="1" dirty="0" smtClean="0"/>
                <a:t>What is my plant’s</a:t>
              </a:r>
              <a:br>
                <a:rPr lang="en-US" sz="1200" b="1" dirty="0" smtClean="0"/>
              </a:br>
              <a:r>
                <a:rPr lang="en-US" sz="1200" b="1" dirty="0" smtClean="0"/>
                <a:t>3-letter code?</a:t>
              </a:r>
            </a:p>
            <a:p>
              <a:endParaRPr lang="en-US" sz="1200" dirty="0" smtClean="0"/>
            </a:p>
            <a:p>
              <a:pPr marL="92075" indent="-92075"/>
              <a:r>
                <a:rPr lang="en-US" sz="1200" dirty="0" smtClean="0"/>
                <a:t>- In the plant field (Solvay)</a:t>
              </a:r>
              <a:endParaRPr lang="en-US" sz="1200" dirty="0"/>
            </a:p>
            <a:p>
              <a:pPr marL="92075" indent="-92075"/>
              <a:endParaRPr lang="en-US" sz="1200" dirty="0" smtClean="0"/>
            </a:p>
            <a:p>
              <a:pPr marL="92075" indent="-92075"/>
              <a:endParaRPr lang="en-US" sz="1200" dirty="0"/>
            </a:p>
            <a:p>
              <a:pPr marL="92075" indent="-92075">
                <a:buFontTx/>
                <a:buChar char="-"/>
              </a:pPr>
              <a:r>
                <a:rPr lang="en-US" sz="1200" dirty="0" smtClean="0"/>
                <a:t>In the </a:t>
              </a:r>
              <a:r>
                <a:rPr lang="en-US" sz="1200" dirty="0" smtClean="0">
                  <a:hlinkClick r:id="rId3"/>
                </a:rPr>
                <a:t>Plant List</a:t>
              </a:r>
              <a:endParaRPr lang="en-US" sz="1200" dirty="0"/>
            </a:p>
            <a:p>
              <a:pPr marL="182563" lvl="1"/>
              <a:r>
                <a:rPr lang="en-US" sz="800" dirty="0" smtClean="0"/>
                <a:t>See </a:t>
              </a:r>
              <a:r>
                <a:rPr lang="en-US" sz="800" dirty="0" err="1" smtClean="0"/>
                <a:t>correspondance</a:t>
              </a:r>
              <a:r>
                <a:rPr lang="en-US" sz="800" dirty="0" smtClean="0"/>
                <a:t> PF1-RCS for RCS plants</a:t>
              </a:r>
            </a:p>
            <a:p>
              <a:pPr marL="182563" lvl="1"/>
              <a:endParaRPr lang="en-US" sz="1200" dirty="0"/>
            </a:p>
            <a:p>
              <a:pPr marL="92075" indent="-92075">
                <a:buFontTx/>
                <a:buChar char="-"/>
              </a:pPr>
              <a:r>
                <a:rPr lang="en-US" sz="1200" dirty="0" smtClean="0"/>
                <a:t>In the </a:t>
              </a:r>
              <a:r>
                <a:rPr lang="en-US" sz="1200" dirty="0" smtClean="0">
                  <a:hlinkClick r:id="rId4"/>
                </a:rPr>
                <a:t>PRS</a:t>
              </a:r>
              <a:r>
                <a:rPr lang="en-US" sz="1200" dirty="0" smtClean="0"/>
                <a:t> system </a:t>
              </a:r>
              <a:br>
                <a:rPr lang="en-US" sz="1200" dirty="0" smtClean="0"/>
              </a:br>
              <a:r>
                <a:rPr lang="en-US" sz="1100" dirty="0" smtClean="0"/>
                <a:t>Hints</a:t>
              </a:r>
            </a:p>
            <a:p>
              <a:pPr marL="182563" lvl="1" indent="-92075">
                <a:buFontTx/>
                <a:buChar char="-"/>
              </a:pPr>
              <a:r>
                <a:rPr lang="en-US" sz="800" dirty="0" smtClean="0"/>
                <a:t>when you are prompted for a password, just press [ESC], then [F5])</a:t>
              </a:r>
            </a:p>
            <a:p>
              <a:pPr marL="182563" lvl="1" indent="-92075">
                <a:buFontTx/>
                <a:buChar char="-"/>
              </a:pPr>
              <a:r>
                <a:rPr lang="en-US" sz="800" dirty="0" smtClean="0"/>
                <a:t>Company and Plant Number may differ from RCS</a:t>
              </a:r>
            </a:p>
            <a:p>
              <a:endParaRPr lang="en-US" sz="1200" dirty="0"/>
            </a:p>
          </p:txBody>
        </p:sp>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30340" y="4256631"/>
              <a:ext cx="1539240" cy="212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410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45207" y="124095"/>
            <a:ext cx="1510665" cy="675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7360920" y="541020"/>
            <a:ext cx="1150620" cy="99060"/>
          </a:xfrm>
          <a:prstGeom prst="rect">
            <a:avLst/>
          </a:prstGeom>
          <a:no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1300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277" y="842654"/>
            <a:ext cx="8160775" cy="1194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87325" y="149225"/>
            <a:ext cx="8229600" cy="946150"/>
          </a:xfrm>
        </p:spPr>
        <p:txBody>
          <a:bodyPr/>
          <a:lstStyle/>
          <a:p>
            <a:r>
              <a:rPr lang="en-US" dirty="0" smtClean="0"/>
              <a:t>Project Creation: first characteristics (2)</a:t>
            </a:r>
            <a:endParaRPr lang="en-US" dirty="0"/>
          </a:p>
        </p:txBody>
      </p:sp>
      <p:sp>
        <p:nvSpPr>
          <p:cNvPr id="4" name="Slide Number Placeholder 3"/>
          <p:cNvSpPr>
            <a:spLocks noGrp="1"/>
          </p:cNvSpPr>
          <p:nvPr>
            <p:ph type="sldNum" sz="quarter" idx="12"/>
          </p:nvPr>
        </p:nvSpPr>
        <p:spPr/>
        <p:txBody>
          <a:bodyPr/>
          <a:lstStyle/>
          <a:p>
            <a:pPr>
              <a:defRPr/>
            </a:pPr>
            <a:fld id="{292D728F-D2B6-4DB9-828A-EA9C34E60812}" type="slidenum">
              <a:rPr lang="en-US" smtClean="0"/>
              <a:pPr>
                <a:defRPr/>
              </a:pPr>
              <a:t>18</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365811500"/>
              </p:ext>
            </p:extLst>
          </p:nvPr>
        </p:nvGraphicFramePr>
        <p:xfrm>
          <a:off x="511277" y="2054986"/>
          <a:ext cx="7970520" cy="4063874"/>
        </p:xfrm>
        <a:graphic>
          <a:graphicData uri="http://schemas.openxmlformats.org/drawingml/2006/table">
            <a:tbl>
              <a:tblPr firstRow="1" bandRow="1">
                <a:tableStyleId>{5C22544A-7EE6-4342-B048-85BDC9FD1C3A}</a:tableStyleId>
              </a:tblPr>
              <a:tblGrid>
                <a:gridCol w="1630680"/>
                <a:gridCol w="6339840"/>
              </a:tblGrid>
              <a:tr h="295024">
                <a:tc>
                  <a:txBody>
                    <a:bodyPr/>
                    <a:lstStyle/>
                    <a:p>
                      <a:r>
                        <a:rPr lang="en-US" sz="1400" dirty="0" smtClean="0"/>
                        <a:t>Field</a:t>
                      </a:r>
                      <a:endParaRPr lang="en-US" sz="1400" dirty="0"/>
                    </a:p>
                  </a:txBody>
                  <a:tcPr/>
                </a:tc>
                <a:tc>
                  <a:txBody>
                    <a:bodyPr/>
                    <a:lstStyle/>
                    <a:p>
                      <a:r>
                        <a:rPr lang="en-US" sz="1400" dirty="0" smtClean="0"/>
                        <a:t>Usage</a:t>
                      </a:r>
                      <a:endParaRPr lang="en-US" sz="1400" dirty="0"/>
                    </a:p>
                  </a:txBody>
                  <a:tcPr/>
                </a:tc>
              </a:tr>
              <a:tr h="134235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FF0000"/>
                          </a:solidFill>
                        </a:rPr>
                        <a:t>Title</a:t>
                      </a:r>
                    </a:p>
                    <a:p>
                      <a:endParaRPr lang="en-US" sz="1400" dirty="0"/>
                    </a:p>
                  </a:txBody>
                  <a:tcPr/>
                </a:tc>
                <a:tc>
                  <a:txBody>
                    <a:bodyPr/>
                    <a:lstStyle/>
                    <a:p>
                      <a:pPr marL="0" lvl="0" indent="0" algn="l">
                        <a:spcBef>
                          <a:spcPts val="600"/>
                        </a:spcBef>
                        <a:buFont typeface="Arial" panose="020B0604020202020204" pitchFamily="34" charset="0"/>
                        <a:buNone/>
                        <a:tabLst>
                          <a:tab pos="1071563" algn="l"/>
                        </a:tabLst>
                      </a:pPr>
                      <a:r>
                        <a:rPr lang="en-US" sz="1400" baseline="0" dirty="0" smtClean="0"/>
                        <a:t>What the investment is about.</a:t>
                      </a:r>
                    </a:p>
                    <a:p>
                      <a:pPr marL="285750" lvl="0" indent="-285750" algn="l">
                        <a:spcBef>
                          <a:spcPts val="600"/>
                        </a:spcBef>
                        <a:buFont typeface="Arial" panose="020B0604020202020204" pitchFamily="34" charset="0"/>
                        <a:buChar char="•"/>
                        <a:tabLst>
                          <a:tab pos="1071563" algn="l"/>
                        </a:tabLst>
                      </a:pPr>
                      <a:r>
                        <a:rPr lang="en-US" sz="1400" baseline="0" dirty="0" smtClean="0"/>
                        <a:t>Anyone who has access should be able to understand</a:t>
                      </a:r>
                    </a:p>
                    <a:p>
                      <a:pPr marL="285750" lvl="0" indent="-285750" algn="l">
                        <a:spcBef>
                          <a:spcPts val="600"/>
                        </a:spcBef>
                        <a:buFont typeface="Arial" panose="020B0604020202020204" pitchFamily="34" charset="0"/>
                        <a:buChar char="•"/>
                        <a:tabLst>
                          <a:tab pos="1071563" algn="l"/>
                        </a:tabLst>
                      </a:pPr>
                      <a:r>
                        <a:rPr lang="en-US" sz="1400" baseline="0" dirty="0" smtClean="0"/>
                        <a:t>Preferably in English </a:t>
                      </a:r>
                    </a:p>
                    <a:p>
                      <a:pPr marL="285750" lvl="0" indent="-285750" algn="l">
                        <a:spcBef>
                          <a:spcPts val="600"/>
                        </a:spcBef>
                        <a:buFont typeface="Arial" panose="020B0604020202020204" pitchFamily="34" charset="0"/>
                        <a:buChar char="•"/>
                        <a:tabLst>
                          <a:tab pos="1071563" algn="l"/>
                        </a:tabLst>
                      </a:pPr>
                      <a:r>
                        <a:rPr lang="en-US" sz="1400" baseline="0" dirty="0" smtClean="0"/>
                        <a:t>Not an alias or nickname (not “HPPO3” or “ROSA”) : there’s a special field for that</a:t>
                      </a:r>
                    </a:p>
                  </a:txBody>
                  <a:tcPr/>
                </a:tc>
              </a:tr>
              <a:tr h="1194845">
                <a:tc>
                  <a:txBody>
                    <a:bodyPr/>
                    <a:lstStyle/>
                    <a:p>
                      <a:r>
                        <a:rPr lang="en-US" sz="1400" b="1" dirty="0" smtClean="0">
                          <a:solidFill>
                            <a:srgbClr val="7030A0"/>
                          </a:solidFill>
                        </a:rPr>
                        <a:t>Nickname</a:t>
                      </a:r>
                      <a:endParaRPr lang="en-US" sz="1400" b="1" dirty="0">
                        <a:solidFill>
                          <a:srgbClr val="7030A0"/>
                        </a:solidFill>
                      </a:endParaRPr>
                    </a:p>
                  </a:txBody>
                  <a:tcPr/>
                </a:tc>
                <a:tc>
                  <a:txBody>
                    <a:bodyPr/>
                    <a:lstStyle/>
                    <a:p>
                      <a:pPr marL="0" lvl="0" indent="0" algn="l">
                        <a:spcBef>
                          <a:spcPts val="600"/>
                        </a:spcBef>
                        <a:buFont typeface="Arial" panose="020B0604020202020204" pitchFamily="34" charset="0"/>
                        <a:buNone/>
                        <a:tabLst>
                          <a:tab pos="1071563" algn="l"/>
                        </a:tabLst>
                      </a:pPr>
                      <a:r>
                        <a:rPr lang="en-US" sz="1400" baseline="0" dirty="0" smtClean="0"/>
                        <a:t>Alias of the project (known in the GBU or the engineering department). </a:t>
                      </a:r>
                    </a:p>
                    <a:p>
                      <a:pPr marL="0" lvl="0" indent="0" algn="l">
                        <a:spcBef>
                          <a:spcPts val="600"/>
                        </a:spcBef>
                        <a:buFont typeface="Arial" panose="020B0604020202020204" pitchFamily="34" charset="0"/>
                        <a:buNone/>
                        <a:tabLst>
                          <a:tab pos="1071563" algn="l"/>
                        </a:tabLst>
                      </a:pPr>
                      <a:r>
                        <a:rPr lang="en-US" sz="1100" baseline="0" dirty="0" smtClean="0"/>
                        <a:t>Examples from the past:</a:t>
                      </a:r>
                    </a:p>
                    <a:p>
                      <a:pPr marL="0" lvl="0" indent="0" algn="l">
                        <a:spcBef>
                          <a:spcPts val="600"/>
                        </a:spcBef>
                        <a:buFont typeface="Arial" panose="020B0604020202020204" pitchFamily="34" charset="0"/>
                        <a:buNone/>
                        <a:tabLst>
                          <a:tab pos="1071563" algn="l"/>
                        </a:tabLst>
                      </a:pPr>
                      <a:r>
                        <a:rPr lang="en-US" sz="1000" baseline="0" dirty="0" smtClean="0"/>
                        <a:t>ANTARES,  BAMBOO,  CANEPAR,  CAPLA,  COLEOP-TERRE,  DAPHNE,  DAWN,  DRAGON,  EAGLE,  EMPIRE,  FLAVOR,  FLEX21,  FORCE,  GREEN FOREST,  HPPO,  HPPO2,  IKRA,  JESSIE,  MERLION,  MINIBUS,  MIRE,  OSCAR,  PVC2007,  RENFORCE,  ROSA,  SAMPO,  SBT,  SILVIA,  SUNNY,  WINDMILL,  YELLOW &amp; GREEN, ...</a:t>
                      </a:r>
                      <a:endParaRPr lang="en-US" sz="1400" baseline="0" dirty="0" smtClean="0"/>
                    </a:p>
                  </a:txBody>
                  <a:tcPr/>
                </a:tc>
              </a:tr>
              <a:tr h="1137794">
                <a:tc>
                  <a:txBody>
                    <a:bodyPr/>
                    <a:lstStyle/>
                    <a:p>
                      <a:r>
                        <a:rPr lang="en-US" sz="1400" b="1" dirty="0" smtClean="0">
                          <a:solidFill>
                            <a:srgbClr val="00B050"/>
                          </a:solidFill>
                        </a:rPr>
                        <a:t>BFC GBU</a:t>
                      </a:r>
                      <a:endParaRPr lang="en-US" sz="1400" b="1" dirty="0">
                        <a:solidFill>
                          <a:srgbClr val="00B050"/>
                        </a:solidFill>
                      </a:endParaRPr>
                    </a:p>
                  </a:txBody>
                  <a:tcPr/>
                </a:tc>
                <a:tc>
                  <a:txBody>
                    <a:bodyPr/>
                    <a:lstStyle/>
                    <a:p>
                      <a:pPr marL="0" lvl="0" indent="0" algn="l">
                        <a:spcBef>
                          <a:spcPts val="600"/>
                        </a:spcBef>
                        <a:buFont typeface="Arial" panose="020B0604020202020204" pitchFamily="34" charset="0"/>
                        <a:buNone/>
                        <a:tabLst>
                          <a:tab pos="1071563" algn="l"/>
                        </a:tabLst>
                      </a:pPr>
                      <a:r>
                        <a:rPr lang="en-US" sz="1400" baseline="0" dirty="0" smtClean="0"/>
                        <a:t>Name of the GBU. </a:t>
                      </a:r>
                      <a:r>
                        <a:rPr lang="en-US" sz="1100" baseline="0" dirty="0" smtClean="0"/>
                        <a:t>(BFC to remind that this notion matches the BFC* definition)</a:t>
                      </a:r>
                      <a:endParaRPr lang="en-US" sz="1400" baseline="0" dirty="0" smtClean="0"/>
                    </a:p>
                    <a:p>
                      <a:pPr marL="0" lvl="0" indent="0" algn="l">
                        <a:spcBef>
                          <a:spcPts val="600"/>
                        </a:spcBef>
                        <a:buFont typeface="Arial" panose="020B0604020202020204" pitchFamily="34" charset="0"/>
                        <a:buNone/>
                        <a:tabLst>
                          <a:tab pos="1071563" algn="l"/>
                        </a:tabLst>
                      </a:pPr>
                      <a:r>
                        <a:rPr lang="en-US" sz="1400" baseline="0" dirty="0" smtClean="0"/>
                        <a:t>To be selected in the drop down list. </a:t>
                      </a:r>
                    </a:p>
                    <a:p>
                      <a:pPr marL="0" lvl="0" indent="0" algn="l">
                        <a:spcBef>
                          <a:spcPts val="600"/>
                        </a:spcBef>
                        <a:buFont typeface="Arial" panose="020B0604020202020204" pitchFamily="34" charset="0"/>
                        <a:buNone/>
                        <a:tabLst>
                          <a:tab pos="1071563" algn="l"/>
                        </a:tabLst>
                      </a:pPr>
                      <a:r>
                        <a:rPr lang="en-US" sz="1400" baseline="0" dirty="0" smtClean="0"/>
                        <a:t>Values in the list depend on the user profile (only the GBU the user has access appear) =&gt; in most cases already set to the appropriate value</a:t>
                      </a:r>
                    </a:p>
                  </a:txBody>
                  <a:tcPr/>
                </a:tc>
              </a:tr>
            </a:tbl>
          </a:graphicData>
        </a:graphic>
      </p:graphicFrame>
      <p:sp>
        <p:nvSpPr>
          <p:cNvPr id="3" name="Rectangle 2"/>
          <p:cNvSpPr/>
          <p:nvPr/>
        </p:nvSpPr>
        <p:spPr>
          <a:xfrm>
            <a:off x="3170241" y="1209367"/>
            <a:ext cx="2754029" cy="1671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5924271" y="1209369"/>
            <a:ext cx="2663470" cy="167148"/>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891540" y="1376517"/>
            <a:ext cx="2065020" cy="177963"/>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318261" y="6207919"/>
            <a:ext cx="3931920" cy="400110"/>
          </a:xfrm>
          <a:prstGeom prst="rect">
            <a:avLst/>
          </a:prstGeom>
          <a:noFill/>
        </p:spPr>
        <p:txBody>
          <a:bodyPr wrap="square" rtlCol="0">
            <a:spAutoFit/>
          </a:bodyPr>
          <a:lstStyle/>
          <a:p>
            <a:pPr marL="92075" indent="-92075"/>
            <a:r>
              <a:rPr lang="en-US" sz="1000" dirty="0" smtClean="0"/>
              <a:t>* 	BFC= Business Financial Consolidation, the Group Reporting and Consolidation Application</a:t>
            </a:r>
            <a:endParaRPr lang="en-US" sz="1000" dirty="0"/>
          </a:p>
        </p:txBody>
      </p:sp>
    </p:spTree>
    <p:extLst>
      <p:ext uri="{BB962C8B-B14F-4D97-AF65-F5344CB8AC3E}">
        <p14:creationId xmlns:p14="http://schemas.microsoft.com/office/powerpoint/2010/main" val="21275066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277" y="842654"/>
            <a:ext cx="8160775" cy="1194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87325" y="149225"/>
            <a:ext cx="8229600" cy="946150"/>
          </a:xfrm>
        </p:spPr>
        <p:txBody>
          <a:bodyPr/>
          <a:lstStyle/>
          <a:p>
            <a:r>
              <a:rPr lang="en-US" dirty="0" smtClean="0"/>
              <a:t>Project Creation: first characteristics (3)</a:t>
            </a:r>
            <a:endParaRPr lang="en-US" dirty="0"/>
          </a:p>
        </p:txBody>
      </p:sp>
      <p:sp>
        <p:nvSpPr>
          <p:cNvPr id="4" name="Slide Number Placeholder 3"/>
          <p:cNvSpPr>
            <a:spLocks noGrp="1"/>
          </p:cNvSpPr>
          <p:nvPr>
            <p:ph type="sldNum" sz="quarter" idx="12"/>
          </p:nvPr>
        </p:nvSpPr>
        <p:spPr/>
        <p:txBody>
          <a:bodyPr/>
          <a:lstStyle/>
          <a:p>
            <a:pPr>
              <a:defRPr/>
            </a:pPr>
            <a:fld id="{292D728F-D2B6-4DB9-828A-EA9C34E60812}" type="slidenum">
              <a:rPr lang="en-US" smtClean="0"/>
              <a:pPr>
                <a:defRPr/>
              </a:pPr>
              <a:t>19</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277008148"/>
              </p:ext>
            </p:extLst>
          </p:nvPr>
        </p:nvGraphicFramePr>
        <p:xfrm>
          <a:off x="511277" y="2036728"/>
          <a:ext cx="8046720" cy="4678680"/>
        </p:xfrm>
        <a:graphic>
          <a:graphicData uri="http://schemas.openxmlformats.org/drawingml/2006/table">
            <a:tbl>
              <a:tblPr firstRow="1" bandRow="1">
                <a:tableStyleId>{5C22544A-7EE6-4342-B048-85BDC9FD1C3A}</a:tableStyleId>
              </a:tblPr>
              <a:tblGrid>
                <a:gridCol w="1646270"/>
                <a:gridCol w="6400450"/>
              </a:tblGrid>
              <a:tr h="223664">
                <a:tc>
                  <a:txBody>
                    <a:bodyPr/>
                    <a:lstStyle/>
                    <a:p>
                      <a:r>
                        <a:rPr lang="en-US" sz="900" dirty="0" smtClean="0"/>
                        <a:t>Field</a:t>
                      </a:r>
                      <a:endParaRPr lang="en-US" sz="900" dirty="0"/>
                    </a:p>
                  </a:txBody>
                  <a:tcPr/>
                </a:tc>
                <a:tc>
                  <a:txBody>
                    <a:bodyPr/>
                    <a:lstStyle/>
                    <a:p>
                      <a:r>
                        <a:rPr lang="en-US" sz="900" dirty="0" smtClean="0"/>
                        <a:t>Usage</a:t>
                      </a:r>
                      <a:endParaRPr lang="en-US" sz="900" dirty="0"/>
                    </a:p>
                  </a:txBody>
                  <a:tcPr/>
                </a:tc>
              </a:tr>
              <a:tr h="20626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rgbClr val="FF0000"/>
                          </a:solidFill>
                        </a:rPr>
                        <a:t>Plant</a:t>
                      </a:r>
                      <a:endParaRPr lang="en-US" sz="900" b="1"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900" b="1"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900" b="1" dirty="0" smtClean="0">
                          <a:solidFill>
                            <a:schemeClr val="bg1">
                              <a:lumMod val="50000"/>
                            </a:schemeClr>
                          </a:solidFill>
                        </a:rPr>
                        <a:t>French:  “</a:t>
                      </a:r>
                      <a:r>
                        <a:rPr lang="en-US" sz="900" b="1" dirty="0" err="1" smtClean="0">
                          <a:solidFill>
                            <a:schemeClr val="bg1">
                              <a:lumMod val="50000"/>
                            </a:schemeClr>
                          </a:solidFill>
                        </a:rPr>
                        <a:t>établissement</a:t>
                      </a:r>
                      <a:r>
                        <a:rPr lang="en-US" sz="900" b="1" dirty="0" smtClean="0">
                          <a:solidFill>
                            <a:schemeClr val="bg1">
                              <a:lumMod val="50000"/>
                            </a:schemeClr>
                          </a:solidFill>
                        </a:rPr>
                        <a:t>”</a:t>
                      </a:r>
                    </a:p>
                    <a:p>
                      <a:endParaRPr lang="en-US" sz="900" b="1" dirty="0"/>
                    </a:p>
                  </a:txBody>
                  <a:tcPr/>
                </a:tc>
                <a:tc>
                  <a:txBody>
                    <a:bodyPr/>
                    <a:lstStyle/>
                    <a:p>
                      <a:pPr marL="0" indent="0">
                        <a:spcBef>
                          <a:spcPts val="600"/>
                        </a:spcBef>
                        <a:buFont typeface="Arial" panose="020B0604020202020204" pitchFamily="34" charset="0"/>
                        <a:buNone/>
                      </a:pPr>
                      <a:r>
                        <a:rPr lang="en-US" sz="1050" i="0" baseline="0" dirty="0" smtClean="0"/>
                        <a:t>Combination of the company and the location (site)</a:t>
                      </a:r>
                    </a:p>
                    <a:p>
                      <a:pPr marL="0" indent="0">
                        <a:spcBef>
                          <a:spcPts val="600"/>
                        </a:spcBef>
                        <a:buFont typeface="Arial" panose="020B0604020202020204" pitchFamily="34" charset="0"/>
                        <a:buNone/>
                      </a:pPr>
                      <a:r>
                        <a:rPr lang="en-US" sz="1050" i="0" baseline="0" dirty="0" smtClean="0">
                          <a:solidFill>
                            <a:schemeClr val="accent4">
                              <a:lumMod val="75000"/>
                            </a:schemeClr>
                          </a:solidFill>
                        </a:rPr>
                        <a:t>Example: [Solvay </a:t>
                      </a:r>
                      <a:r>
                        <a:rPr lang="en-US" sz="1050" i="0" baseline="0" dirty="0" err="1" smtClean="0">
                          <a:solidFill>
                            <a:schemeClr val="accent4">
                              <a:lumMod val="75000"/>
                            </a:schemeClr>
                          </a:solidFill>
                        </a:rPr>
                        <a:t>Electrolyse</a:t>
                      </a:r>
                      <a:r>
                        <a:rPr lang="en-US" sz="1050" i="0" baseline="0" dirty="0" smtClean="0">
                          <a:solidFill>
                            <a:schemeClr val="accent4">
                              <a:lumMod val="75000"/>
                            </a:schemeClr>
                          </a:solidFill>
                        </a:rPr>
                        <a:t> France – </a:t>
                      </a:r>
                      <a:r>
                        <a:rPr lang="en-US" sz="1050" i="0" baseline="0" dirty="0" err="1" smtClean="0">
                          <a:solidFill>
                            <a:schemeClr val="accent4">
                              <a:lumMod val="75000"/>
                            </a:schemeClr>
                          </a:solidFill>
                        </a:rPr>
                        <a:t>Tavaux</a:t>
                      </a:r>
                      <a:r>
                        <a:rPr lang="en-US" sz="1050" i="0" baseline="0" dirty="0" smtClean="0">
                          <a:solidFill>
                            <a:schemeClr val="accent4">
                              <a:lumMod val="75000"/>
                            </a:schemeClr>
                          </a:solidFill>
                        </a:rPr>
                        <a:t>]</a:t>
                      </a:r>
                    </a:p>
                    <a:p>
                      <a:pPr marL="0" indent="0">
                        <a:spcBef>
                          <a:spcPts val="600"/>
                        </a:spcBef>
                        <a:buFont typeface="Arial" panose="020B0604020202020204" pitchFamily="34" charset="0"/>
                        <a:buNone/>
                      </a:pPr>
                      <a:r>
                        <a:rPr lang="en-US" sz="1050" i="0" baseline="0" dirty="0" smtClean="0"/>
                        <a:t>Should be the plant where the investment will be capitalized (the cost centers concerned by the amortization of the investment belong to that plant).</a:t>
                      </a:r>
                    </a:p>
                    <a:p>
                      <a:pPr marL="0" indent="0">
                        <a:spcBef>
                          <a:spcPts val="600"/>
                        </a:spcBef>
                        <a:buFont typeface="Arial" panose="020B0604020202020204" pitchFamily="34" charset="0"/>
                        <a:buNone/>
                      </a:pPr>
                      <a:endParaRPr lang="en-US" sz="1050" i="0" baseline="0" dirty="0" smtClean="0"/>
                    </a:p>
                    <a:p>
                      <a:pPr marL="0" indent="0">
                        <a:spcBef>
                          <a:spcPts val="600"/>
                        </a:spcBef>
                        <a:buFont typeface="Arial" panose="020B0604020202020204" pitchFamily="34" charset="0"/>
                        <a:buNone/>
                      </a:pPr>
                      <a:r>
                        <a:rPr lang="en-US" sz="1050" i="0" baseline="0" dirty="0" smtClean="0"/>
                        <a:t>The list of possible plants depend</a:t>
                      </a:r>
                    </a:p>
                    <a:p>
                      <a:pPr marL="92075" indent="-92075">
                        <a:spcBef>
                          <a:spcPts val="600"/>
                        </a:spcBef>
                        <a:buFont typeface="Arial" panose="020B0604020202020204" pitchFamily="34" charset="0"/>
                        <a:buChar char="•"/>
                      </a:pPr>
                      <a:r>
                        <a:rPr lang="en-US" sz="1050" i="0" baseline="0" dirty="0" smtClean="0"/>
                        <a:t>On the GBU (only the plants where the GBU is active appear)</a:t>
                      </a:r>
                    </a:p>
                    <a:p>
                      <a:pPr marL="92075" indent="-92075">
                        <a:spcBef>
                          <a:spcPts val="600"/>
                        </a:spcBef>
                        <a:buFont typeface="Arial" panose="020B0604020202020204" pitchFamily="34" charset="0"/>
                        <a:buChar char="•"/>
                      </a:pPr>
                      <a:r>
                        <a:rPr lang="en-US" sz="1050" i="0" baseline="0" dirty="0" smtClean="0"/>
                        <a:t>On the user rights (only the plants the user can access appear)</a:t>
                      </a:r>
                    </a:p>
                    <a:p>
                      <a:pPr marL="285750" indent="-285750">
                        <a:spcBef>
                          <a:spcPts val="600"/>
                        </a:spcBef>
                        <a:buFont typeface="Arial" panose="020B0604020202020204" pitchFamily="34" charset="0"/>
                        <a:buChar char="•"/>
                      </a:pPr>
                      <a:endParaRPr lang="en-US" sz="1050" i="0" baseline="0" dirty="0" smtClean="0"/>
                    </a:p>
                    <a:p>
                      <a:pPr marL="0" indent="0">
                        <a:spcBef>
                          <a:spcPts val="600"/>
                        </a:spcBef>
                        <a:buFont typeface="Arial" panose="020B0604020202020204" pitchFamily="34" charset="0"/>
                        <a:buNone/>
                      </a:pPr>
                      <a:r>
                        <a:rPr lang="en-US" sz="1050" i="0" baseline="0" dirty="0" smtClean="0"/>
                        <a:t>Local users will only see the plants (different companies) on their site.</a:t>
                      </a:r>
                    </a:p>
                    <a:p>
                      <a:pPr marL="0" indent="0">
                        <a:spcBef>
                          <a:spcPts val="600"/>
                        </a:spcBef>
                        <a:buFont typeface="Arial" panose="020B0604020202020204" pitchFamily="34" charset="0"/>
                        <a:buNone/>
                      </a:pPr>
                      <a:r>
                        <a:rPr lang="en-US" sz="1050" i="0" baseline="0" dirty="0" smtClean="0"/>
                        <a:t>Country, zone, company and local currency depend on the plant.</a:t>
                      </a:r>
                    </a:p>
                  </a:txBody>
                  <a:tcPr/>
                </a:tc>
              </a:tr>
              <a:tr h="1848773">
                <a:tc>
                  <a:txBody>
                    <a:bodyPr/>
                    <a:lstStyle/>
                    <a:p>
                      <a:r>
                        <a:rPr lang="en-US" sz="1200" b="1" dirty="0" smtClean="0">
                          <a:solidFill>
                            <a:srgbClr val="7030A0"/>
                          </a:solidFill>
                        </a:rPr>
                        <a:t>Investment Type</a:t>
                      </a:r>
                    </a:p>
                    <a:p>
                      <a:endParaRPr lang="en-US" sz="900" b="1" dirty="0">
                        <a:solidFill>
                          <a:srgbClr val="7030A0"/>
                        </a:solidFill>
                      </a:endParaRPr>
                    </a:p>
                  </a:txBody>
                  <a:tcPr/>
                </a:tc>
                <a:tc>
                  <a:txBody>
                    <a:bodyPr/>
                    <a:lstStyle/>
                    <a:p>
                      <a:pPr marL="0" indent="0">
                        <a:spcBef>
                          <a:spcPts val="600"/>
                        </a:spcBef>
                        <a:buFont typeface="Arial" panose="020B0604020202020204" pitchFamily="34" charset="0"/>
                        <a:buNone/>
                      </a:pPr>
                      <a:r>
                        <a:rPr lang="en-US" sz="1050" b="1" i="0" baseline="0" dirty="0" smtClean="0"/>
                        <a:t>Current</a:t>
                      </a:r>
                      <a:r>
                        <a:rPr lang="en-US" sz="1050" i="0" baseline="0" dirty="0" smtClean="0"/>
                        <a:t>: investments &lt; 1 M€</a:t>
                      </a:r>
                    </a:p>
                    <a:p>
                      <a:pPr marL="0" indent="0">
                        <a:spcBef>
                          <a:spcPts val="600"/>
                        </a:spcBef>
                        <a:buFont typeface="Arial" panose="020B0604020202020204" pitchFamily="34" charset="0"/>
                        <a:buNone/>
                      </a:pPr>
                      <a:r>
                        <a:rPr lang="en-US" sz="1050" b="1" i="0" baseline="0" dirty="0" smtClean="0"/>
                        <a:t>Medium</a:t>
                      </a:r>
                      <a:r>
                        <a:rPr lang="en-US" sz="1050" i="0" baseline="0" dirty="0" smtClean="0"/>
                        <a:t>: investments between 1 and 10 M€</a:t>
                      </a:r>
                    </a:p>
                    <a:p>
                      <a:pPr marL="0" indent="0">
                        <a:spcBef>
                          <a:spcPts val="600"/>
                        </a:spcBef>
                        <a:buFont typeface="Arial" panose="020B0604020202020204" pitchFamily="34" charset="0"/>
                        <a:buNone/>
                      </a:pPr>
                      <a:r>
                        <a:rPr lang="en-US" sz="1050" b="1" i="0" baseline="0" dirty="0" smtClean="0"/>
                        <a:t>Major</a:t>
                      </a:r>
                      <a:r>
                        <a:rPr lang="en-US" sz="1050" i="0" baseline="0" dirty="0" smtClean="0"/>
                        <a:t>: investments over 10 M€</a:t>
                      </a:r>
                    </a:p>
                    <a:p>
                      <a:pPr marL="0" indent="0">
                        <a:spcBef>
                          <a:spcPts val="600"/>
                        </a:spcBef>
                        <a:buFont typeface="Arial" panose="020B0604020202020204" pitchFamily="34" charset="0"/>
                        <a:buNone/>
                      </a:pPr>
                      <a:r>
                        <a:rPr lang="en-US" sz="1050" b="1" i="0" baseline="0" dirty="0" smtClean="0"/>
                        <a:t>Reserve</a:t>
                      </a:r>
                      <a:r>
                        <a:rPr lang="en-US" sz="1050" i="0" baseline="0" dirty="0" smtClean="0"/>
                        <a:t>: amounts (at GBU or plant level) for not yet identified investments but which correspond to expenses which the GBU or the plant forecasts</a:t>
                      </a:r>
                    </a:p>
                    <a:p>
                      <a:pPr marL="0" indent="0">
                        <a:spcBef>
                          <a:spcPts val="600"/>
                        </a:spcBef>
                        <a:buFont typeface="Arial" panose="020B0604020202020204" pitchFamily="34" charset="0"/>
                        <a:buNone/>
                      </a:pPr>
                      <a:r>
                        <a:rPr lang="en-US" sz="1050" b="1" i="0" baseline="0" dirty="0" smtClean="0"/>
                        <a:t>Adjustment</a:t>
                      </a:r>
                      <a:r>
                        <a:rPr lang="en-US" sz="1050" i="0" baseline="0" dirty="0" smtClean="0"/>
                        <a:t>: amounts corresponding to the difference between the totals in the GBU and BFC (e.g. to compensate reporting errors or when a commitment has been taken into account in BFC but not declared yet in COLMAR)</a:t>
                      </a:r>
                    </a:p>
                    <a:p>
                      <a:pPr marL="0" indent="0">
                        <a:spcBef>
                          <a:spcPts val="600"/>
                        </a:spcBef>
                        <a:buFont typeface="Arial" panose="020B0604020202020204" pitchFamily="34" charset="0"/>
                        <a:buNone/>
                      </a:pPr>
                      <a:r>
                        <a:rPr lang="en-US" sz="1050" b="1" i="0" baseline="0" dirty="0" smtClean="0"/>
                        <a:t>Demolition: </a:t>
                      </a:r>
                      <a:r>
                        <a:rPr lang="en-US" sz="1050" b="0" i="0" baseline="0" dirty="0" smtClean="0"/>
                        <a:t>for demolition projects</a:t>
                      </a:r>
                      <a:r>
                        <a:rPr lang="en-US" sz="1050" i="0" baseline="0" dirty="0" smtClean="0"/>
                        <a:t>  (to come)</a:t>
                      </a:r>
                    </a:p>
                  </a:txBody>
                  <a:tcPr/>
                </a:tc>
              </a:tr>
            </a:tbl>
          </a:graphicData>
        </a:graphic>
      </p:graphicFrame>
      <p:sp>
        <p:nvSpPr>
          <p:cNvPr id="3" name="Rectangle 2"/>
          <p:cNvSpPr/>
          <p:nvPr/>
        </p:nvSpPr>
        <p:spPr>
          <a:xfrm>
            <a:off x="3377380" y="1376516"/>
            <a:ext cx="2428568" cy="1671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87520" y="1540468"/>
            <a:ext cx="1537520" cy="167148"/>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519" y="5237798"/>
            <a:ext cx="1363887" cy="766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276" y="2820353"/>
            <a:ext cx="1626377" cy="11268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0" name="Group 9"/>
          <p:cNvGrpSpPr/>
          <p:nvPr/>
        </p:nvGrpSpPr>
        <p:grpSpPr>
          <a:xfrm>
            <a:off x="6614160" y="3215640"/>
            <a:ext cx="2004060" cy="883920"/>
            <a:chOff x="6614160" y="3215640"/>
            <a:chExt cx="2004060" cy="883920"/>
          </a:xfrm>
        </p:grpSpPr>
        <p:sp>
          <p:nvSpPr>
            <p:cNvPr id="8" name="Rectangle 7"/>
            <p:cNvSpPr/>
            <p:nvPr/>
          </p:nvSpPr>
          <p:spPr>
            <a:xfrm>
              <a:off x="6614160" y="3215640"/>
              <a:ext cx="2004060" cy="883920"/>
            </a:xfrm>
            <a:prstGeom prst="rect">
              <a:avLst/>
            </a:prstGeom>
            <a:solidFill>
              <a:srgbClr val="BDC7C8"/>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08038"/>
              <a:r>
                <a:rPr lang="en-US" sz="1200" dirty="0" smtClean="0">
                  <a:solidFill>
                    <a:schemeClr val="tx2">
                      <a:lumMod val="75000"/>
                    </a:schemeClr>
                  </a:solidFill>
                </a:rPr>
                <a:t>Type the first letter of the value you look for in the field</a:t>
              </a:r>
              <a:endParaRPr lang="en-US" sz="1200" dirty="0">
                <a:solidFill>
                  <a:schemeClr val="tx2">
                    <a:lumMod val="75000"/>
                  </a:schemeClr>
                </a:solidFill>
              </a:endParaRPr>
            </a:p>
          </p:txBody>
        </p:sp>
        <p:sp>
          <p:nvSpPr>
            <p:cNvPr id="9" name="7-Point Star 8"/>
            <p:cNvSpPr/>
            <p:nvPr/>
          </p:nvSpPr>
          <p:spPr>
            <a:xfrm>
              <a:off x="6688455" y="3298031"/>
              <a:ext cx="726758" cy="723900"/>
            </a:xfrm>
            <a:prstGeom prst="star7">
              <a:avLst/>
            </a:prstGeom>
            <a:solidFill>
              <a:srgbClr val="FF00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TIP</a:t>
              </a:r>
              <a:endParaRPr lang="en-US" sz="1100" dirty="0"/>
            </a:p>
          </p:txBody>
        </p:sp>
      </p:grpSp>
    </p:spTree>
    <p:extLst>
      <p:ext uri="{BB962C8B-B14F-4D97-AF65-F5344CB8AC3E}">
        <p14:creationId xmlns:p14="http://schemas.microsoft.com/office/powerpoint/2010/main" val="3227453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8"/>
          <p:cNvSpPr>
            <a:spLocks noGrp="1"/>
          </p:cNvSpPr>
          <p:nvPr>
            <p:ph type="title"/>
          </p:nvPr>
        </p:nvSpPr>
        <p:spPr>
          <a:xfrm>
            <a:off x="6924674" y="3076575"/>
            <a:ext cx="2219326" cy="466034"/>
          </a:xfrm>
        </p:spPr>
        <p:txBody>
          <a:bodyPr>
            <a:noAutofit/>
          </a:bodyPr>
          <a:lstStyle/>
          <a:p>
            <a:pPr algn="ctr" eaLnBrk="1" hangingPunct="1"/>
            <a:r>
              <a:rPr lang="fr-BE" sz="3600" dirty="0" smtClean="0">
                <a:solidFill>
                  <a:schemeClr val="accent2">
                    <a:lumMod val="75000"/>
                  </a:schemeClr>
                </a:solidFill>
              </a:rPr>
              <a:t>AGENDA</a:t>
            </a:r>
            <a:endParaRPr sz="3600" dirty="0" smtClean="0">
              <a:solidFill>
                <a:schemeClr val="accent2">
                  <a:lumMod val="75000"/>
                </a:schemeClr>
              </a:solidFill>
            </a:endParaRPr>
          </a:p>
        </p:txBody>
      </p:sp>
      <p:sp>
        <p:nvSpPr>
          <p:cNvPr id="20483" name="Date Placeholder 3"/>
          <p:cNvSpPr>
            <a:spLocks noGrp="1"/>
          </p:cNvSpPr>
          <p:nvPr>
            <p:ph type="dt" sz="quarter" idx="1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78BE6E8-2EE0-4685-903B-21051E4EFDCC}" type="datetime1">
              <a:rPr lang="fr-FR" smtClean="0">
                <a:latin typeface="Arial" pitchFamily="34" charset="0"/>
              </a:rPr>
              <a:pPr fontAlgn="base">
                <a:spcBef>
                  <a:spcPct val="0"/>
                </a:spcBef>
                <a:spcAft>
                  <a:spcPct val="0"/>
                </a:spcAft>
              </a:pPr>
              <a:t>05/01/2016</a:t>
            </a:fld>
            <a:endParaRPr dirty="0" smtClean="0">
              <a:latin typeface="Arial" pitchFamily="34" charset="0"/>
            </a:endParaRPr>
          </a:p>
        </p:txBody>
      </p:sp>
      <p:sp>
        <p:nvSpPr>
          <p:cNvPr id="20484" name="Footer Placeholder 4"/>
          <p:cNvSpPr>
            <a:spLocks noGrp="1"/>
          </p:cNvSpPr>
          <p:nvPr>
            <p:ph type="ftr" sz="quarter" idx="1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pitchFamily="34" charset="0"/>
              </a:rPr>
              <a:t>COLMAR - Training Material</a:t>
            </a:r>
            <a:endParaRPr dirty="0" smtClean="0">
              <a:latin typeface="Arial" pitchFamily="34" charset="0"/>
            </a:endParaRPr>
          </a:p>
        </p:txBody>
      </p:sp>
      <p:sp>
        <p:nvSpPr>
          <p:cNvPr id="20485" name="Slide Number Placeholder 5"/>
          <p:cNvSpPr>
            <a:spLocks noGrp="1"/>
          </p:cNvSpPr>
          <p:nvPr>
            <p:ph type="sldNum" sz="quarter" idx="16"/>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4A1AD9F-389D-4DCF-8057-C346030DD733}" type="slidenum">
              <a:rPr smtClean="0">
                <a:latin typeface="Arial" pitchFamily="34" charset="0"/>
              </a:rPr>
              <a:pPr fontAlgn="base">
                <a:spcBef>
                  <a:spcPct val="0"/>
                </a:spcBef>
                <a:spcAft>
                  <a:spcPct val="0"/>
                </a:spcAft>
              </a:pPr>
              <a:t>2</a:t>
            </a:fld>
            <a:endParaRPr smtClean="0">
              <a:latin typeface="Arial" pitchFamily="34" charset="0"/>
            </a:endParaRPr>
          </a:p>
        </p:txBody>
      </p:sp>
      <p:sp>
        <p:nvSpPr>
          <p:cNvPr id="10" name="Text Placeholder 9"/>
          <p:cNvSpPr>
            <a:spLocks noGrp="1"/>
          </p:cNvSpPr>
          <p:nvPr>
            <p:ph type="body" sz="quarter" idx="13"/>
          </p:nvPr>
        </p:nvSpPr>
        <p:spPr>
          <a:xfrm>
            <a:off x="219075" y="100028"/>
            <a:ext cx="6423025" cy="5862622"/>
          </a:xfrm>
        </p:spPr>
        <p:txBody>
          <a:bodyPr rtlCol="0"/>
          <a:lstStyle/>
          <a:p>
            <a:pPr eaLnBrk="1" fontAlgn="auto" hangingPunct="1">
              <a:spcAft>
                <a:spcPts val="0"/>
              </a:spcAft>
              <a:defRPr/>
            </a:pPr>
            <a:r>
              <a:rPr lang="fr-BE" sz="1400" dirty="0" err="1" smtClean="0"/>
              <a:t>Principles</a:t>
            </a:r>
            <a:endParaRPr lang="fr-BE" sz="1400" dirty="0" smtClean="0"/>
          </a:p>
          <a:p>
            <a:pPr eaLnBrk="1" fontAlgn="auto" hangingPunct="1">
              <a:spcAft>
                <a:spcPts val="0"/>
              </a:spcAft>
              <a:buClr>
                <a:schemeClr val="accent1">
                  <a:lumMod val="40000"/>
                  <a:lumOff val="60000"/>
                </a:schemeClr>
              </a:buClr>
              <a:defRPr/>
            </a:pPr>
            <a:r>
              <a:rPr lang="fr-BE" sz="1400" dirty="0" err="1" smtClean="0">
                <a:solidFill>
                  <a:schemeClr val="accent1">
                    <a:lumMod val="40000"/>
                    <a:lumOff val="60000"/>
                  </a:schemeClr>
                </a:solidFill>
              </a:rPr>
              <a:t>Reminder</a:t>
            </a:r>
            <a:r>
              <a:rPr lang="fr-BE" sz="1400" dirty="0" smtClean="0">
                <a:solidFill>
                  <a:schemeClr val="accent1">
                    <a:lumMod val="40000"/>
                    <a:lumOff val="60000"/>
                  </a:schemeClr>
                </a:solidFill>
              </a:rPr>
              <a:t>: </a:t>
            </a:r>
          </a:p>
          <a:p>
            <a:pPr marL="792163" lvl="2" indent="-342900" eaLnBrk="1" fontAlgn="auto" hangingPunct="1">
              <a:spcAft>
                <a:spcPts val="0"/>
              </a:spcAft>
              <a:buClr>
                <a:schemeClr val="accent1">
                  <a:lumMod val="40000"/>
                  <a:lumOff val="60000"/>
                </a:schemeClr>
              </a:buClr>
              <a:buFont typeface="Arial" panose="020B0604020202020204" pitchFamily="34" charset="0"/>
              <a:buChar char="•"/>
              <a:defRPr/>
            </a:pPr>
            <a:r>
              <a:rPr lang="fr-BE" sz="1200" dirty="0" err="1" smtClean="0">
                <a:solidFill>
                  <a:schemeClr val="accent1">
                    <a:lumMod val="40000"/>
                    <a:lumOff val="60000"/>
                  </a:schemeClr>
                </a:solidFill>
              </a:rPr>
              <a:t>Capspend</a:t>
            </a:r>
            <a:r>
              <a:rPr lang="fr-BE" sz="1200" dirty="0" smtClean="0">
                <a:solidFill>
                  <a:schemeClr val="accent1">
                    <a:lumMod val="40000"/>
                    <a:lumOff val="60000"/>
                  </a:schemeClr>
                </a:solidFill>
              </a:rPr>
              <a:t> vs </a:t>
            </a:r>
            <a:r>
              <a:rPr lang="fr-BE" sz="1200" dirty="0" err="1" smtClean="0">
                <a:solidFill>
                  <a:schemeClr val="accent1">
                    <a:lumMod val="40000"/>
                    <a:lumOff val="60000"/>
                  </a:schemeClr>
                </a:solidFill>
              </a:rPr>
              <a:t>Capex</a:t>
            </a:r>
            <a:endParaRPr lang="fr-BE" sz="1200" dirty="0" smtClean="0">
              <a:solidFill>
                <a:schemeClr val="accent1">
                  <a:lumMod val="40000"/>
                  <a:lumOff val="60000"/>
                </a:schemeClr>
              </a:solidFill>
            </a:endParaRPr>
          </a:p>
          <a:p>
            <a:pPr marL="792163" lvl="2" indent="-342900" eaLnBrk="1" fontAlgn="auto" hangingPunct="1">
              <a:spcAft>
                <a:spcPts val="0"/>
              </a:spcAft>
              <a:buClr>
                <a:schemeClr val="accent1">
                  <a:lumMod val="40000"/>
                  <a:lumOff val="60000"/>
                </a:schemeClr>
              </a:buClr>
              <a:buFont typeface="Arial" panose="020B0604020202020204" pitchFamily="34" charset="0"/>
              <a:buChar char="•"/>
              <a:defRPr/>
            </a:pPr>
            <a:r>
              <a:rPr lang="fr-BE" sz="1200" dirty="0" smtClean="0">
                <a:solidFill>
                  <a:schemeClr val="accent1">
                    <a:lumMod val="40000"/>
                    <a:lumOff val="60000"/>
                  </a:schemeClr>
                </a:solidFill>
              </a:rPr>
              <a:t>Investment Type</a:t>
            </a:r>
          </a:p>
          <a:p>
            <a:pPr marL="792163" lvl="2" indent="-342900" eaLnBrk="1" fontAlgn="auto" hangingPunct="1">
              <a:spcAft>
                <a:spcPts val="0"/>
              </a:spcAft>
              <a:buClr>
                <a:schemeClr val="accent1">
                  <a:lumMod val="40000"/>
                  <a:lumOff val="60000"/>
                </a:schemeClr>
              </a:buClr>
              <a:buFont typeface="Arial" panose="020B0604020202020204" pitchFamily="34" charset="0"/>
              <a:buChar char="•"/>
              <a:defRPr/>
            </a:pPr>
            <a:r>
              <a:rPr lang="fr-BE" sz="1200" dirty="0" smtClean="0">
                <a:solidFill>
                  <a:schemeClr val="accent1">
                    <a:lumMod val="40000"/>
                    <a:lumOff val="60000"/>
                  </a:schemeClr>
                </a:solidFill>
              </a:rPr>
              <a:t>Capex01 </a:t>
            </a:r>
            <a:r>
              <a:rPr lang="fr-BE" sz="1200" dirty="0" err="1" smtClean="0">
                <a:solidFill>
                  <a:schemeClr val="accent1">
                    <a:lumMod val="40000"/>
                    <a:lumOff val="60000"/>
                  </a:schemeClr>
                </a:solidFill>
              </a:rPr>
              <a:t>requirements</a:t>
            </a:r>
            <a:endParaRPr lang="fr-BE" sz="1200" dirty="0" smtClean="0">
              <a:solidFill>
                <a:schemeClr val="accent1">
                  <a:lumMod val="40000"/>
                  <a:lumOff val="60000"/>
                </a:schemeClr>
              </a:solidFill>
            </a:endParaRPr>
          </a:p>
          <a:p>
            <a:pPr eaLnBrk="1" fontAlgn="auto" hangingPunct="1">
              <a:spcAft>
                <a:spcPts val="0"/>
              </a:spcAft>
              <a:buClr>
                <a:schemeClr val="accent1">
                  <a:lumMod val="40000"/>
                  <a:lumOff val="60000"/>
                </a:schemeClr>
              </a:buClr>
              <a:defRPr/>
            </a:pPr>
            <a:r>
              <a:rPr lang="fr-BE" sz="1400" dirty="0" err="1" smtClean="0">
                <a:solidFill>
                  <a:schemeClr val="accent1">
                    <a:lumMod val="40000"/>
                    <a:lumOff val="60000"/>
                  </a:schemeClr>
                </a:solidFill>
              </a:rPr>
              <a:t>Aggregated</a:t>
            </a:r>
            <a:r>
              <a:rPr lang="fr-BE" sz="1400" dirty="0" smtClean="0">
                <a:solidFill>
                  <a:schemeClr val="accent1">
                    <a:lumMod val="40000"/>
                    <a:lumOff val="60000"/>
                  </a:schemeClr>
                </a:solidFill>
              </a:rPr>
              <a:t> </a:t>
            </a:r>
            <a:r>
              <a:rPr lang="fr-BE" sz="1400" dirty="0" err="1" smtClean="0">
                <a:solidFill>
                  <a:schemeClr val="accent1">
                    <a:lumMod val="40000"/>
                    <a:lumOff val="60000"/>
                  </a:schemeClr>
                </a:solidFill>
              </a:rPr>
              <a:t>Forecasts</a:t>
            </a:r>
            <a:r>
              <a:rPr lang="fr-BE" sz="1400" dirty="0" smtClean="0">
                <a:solidFill>
                  <a:schemeClr val="accent1">
                    <a:lumMod val="40000"/>
                    <a:lumOff val="60000"/>
                  </a:schemeClr>
                </a:solidFill>
              </a:rPr>
              <a:t> – Bundles</a:t>
            </a:r>
          </a:p>
          <a:p>
            <a:pPr eaLnBrk="1" fontAlgn="auto" hangingPunct="1">
              <a:spcAft>
                <a:spcPts val="0"/>
              </a:spcAft>
              <a:buClr>
                <a:schemeClr val="accent1">
                  <a:lumMod val="40000"/>
                  <a:lumOff val="60000"/>
                </a:schemeClr>
              </a:buClr>
              <a:defRPr/>
            </a:pPr>
            <a:r>
              <a:rPr lang="fr-BE" sz="1400" dirty="0" smtClean="0">
                <a:solidFill>
                  <a:schemeClr val="accent1">
                    <a:lumMod val="40000"/>
                    <a:lumOff val="60000"/>
                  </a:schemeClr>
                </a:solidFill>
              </a:rPr>
              <a:t>Project States</a:t>
            </a:r>
          </a:p>
          <a:p>
            <a:pPr eaLnBrk="1" fontAlgn="auto" hangingPunct="1">
              <a:spcAft>
                <a:spcPts val="0"/>
              </a:spcAft>
              <a:buClr>
                <a:schemeClr val="accent1">
                  <a:lumMod val="40000"/>
                  <a:lumOff val="60000"/>
                </a:schemeClr>
              </a:buClr>
              <a:defRPr/>
            </a:pPr>
            <a:r>
              <a:rPr lang="fr-BE" sz="1400" dirty="0" smtClean="0">
                <a:solidFill>
                  <a:schemeClr val="accent1">
                    <a:lumMod val="40000"/>
                    <a:lumOff val="60000"/>
                  </a:schemeClr>
                </a:solidFill>
              </a:rPr>
              <a:t>COLMAR main menu</a:t>
            </a:r>
          </a:p>
          <a:p>
            <a:pPr eaLnBrk="1" fontAlgn="auto" hangingPunct="1">
              <a:spcAft>
                <a:spcPts val="0"/>
              </a:spcAft>
              <a:buClr>
                <a:schemeClr val="accent1">
                  <a:lumMod val="40000"/>
                  <a:lumOff val="60000"/>
                </a:schemeClr>
              </a:buClr>
              <a:defRPr/>
            </a:pPr>
            <a:r>
              <a:rPr lang="fr-BE" sz="1400" dirty="0" smtClean="0">
                <a:solidFill>
                  <a:schemeClr val="accent1">
                    <a:lumMod val="40000"/>
                    <a:lumOff val="60000"/>
                  </a:schemeClr>
                </a:solidFill>
              </a:rPr>
              <a:t>Project </a:t>
            </a:r>
            <a:r>
              <a:rPr lang="fr-BE" sz="1400" dirty="0" err="1" smtClean="0">
                <a:solidFill>
                  <a:schemeClr val="accent1">
                    <a:lumMod val="40000"/>
                    <a:lumOff val="60000"/>
                  </a:schemeClr>
                </a:solidFill>
              </a:rPr>
              <a:t>Creation</a:t>
            </a:r>
            <a:endParaRPr lang="fr-BE" sz="1400" dirty="0" smtClean="0">
              <a:solidFill>
                <a:schemeClr val="accent1">
                  <a:lumMod val="40000"/>
                  <a:lumOff val="60000"/>
                </a:schemeClr>
              </a:solidFill>
            </a:endParaRPr>
          </a:p>
          <a:p>
            <a:pPr marL="792163" lvl="1" indent="-342900" eaLnBrk="1" fontAlgn="auto" hangingPunct="1">
              <a:spcAft>
                <a:spcPts val="0"/>
              </a:spcAft>
              <a:buClr>
                <a:schemeClr val="accent1">
                  <a:lumMod val="40000"/>
                  <a:lumOff val="60000"/>
                </a:schemeClr>
              </a:buClr>
              <a:buFont typeface="Arial" panose="020B0604020202020204" pitchFamily="34" charset="0"/>
              <a:buChar char="•"/>
              <a:defRPr/>
            </a:pPr>
            <a:r>
              <a:rPr lang="fr-BE" sz="1100" dirty="0" smtClean="0">
                <a:solidFill>
                  <a:schemeClr val="accent1">
                    <a:lumMod val="40000"/>
                    <a:lumOff val="60000"/>
                  </a:schemeClr>
                </a:solidFill>
              </a:rPr>
              <a:t>First </a:t>
            </a:r>
            <a:r>
              <a:rPr lang="fr-BE" sz="1100" dirty="0" err="1" smtClean="0">
                <a:solidFill>
                  <a:schemeClr val="accent1">
                    <a:lumMod val="40000"/>
                    <a:lumOff val="60000"/>
                  </a:schemeClr>
                </a:solidFill>
              </a:rPr>
              <a:t>characteristics</a:t>
            </a:r>
            <a:endParaRPr lang="fr-BE" sz="1100" dirty="0" smtClean="0">
              <a:solidFill>
                <a:schemeClr val="accent1">
                  <a:lumMod val="40000"/>
                  <a:lumOff val="60000"/>
                </a:schemeClr>
              </a:solidFill>
            </a:endParaRPr>
          </a:p>
          <a:p>
            <a:pPr marL="792163" lvl="1" indent="-342900" eaLnBrk="1" fontAlgn="auto" hangingPunct="1">
              <a:spcAft>
                <a:spcPts val="0"/>
              </a:spcAft>
              <a:buClr>
                <a:schemeClr val="accent1">
                  <a:lumMod val="40000"/>
                  <a:lumOff val="60000"/>
                </a:schemeClr>
              </a:buClr>
              <a:buFont typeface="Arial" panose="020B0604020202020204" pitchFamily="34" charset="0"/>
              <a:buChar char="•"/>
              <a:defRPr/>
            </a:pPr>
            <a:r>
              <a:rPr lang="fr-BE" sz="1100" dirty="0" smtClean="0">
                <a:solidFill>
                  <a:schemeClr val="accent1">
                    <a:lumMod val="40000"/>
                    <a:lumOff val="60000"/>
                  </a:schemeClr>
                </a:solidFill>
              </a:rPr>
              <a:t>General </a:t>
            </a:r>
            <a:r>
              <a:rPr lang="fr-BE" sz="1100" dirty="0" err="1" smtClean="0">
                <a:solidFill>
                  <a:schemeClr val="accent1">
                    <a:lumMod val="40000"/>
                    <a:lumOff val="60000"/>
                  </a:schemeClr>
                </a:solidFill>
              </a:rPr>
              <a:t>Attributes</a:t>
            </a:r>
            <a:endParaRPr lang="fr-BE" sz="1100" dirty="0" smtClean="0">
              <a:solidFill>
                <a:schemeClr val="accent1">
                  <a:lumMod val="40000"/>
                  <a:lumOff val="60000"/>
                </a:schemeClr>
              </a:solidFill>
            </a:endParaRPr>
          </a:p>
          <a:p>
            <a:pPr marL="792163" lvl="1" indent="-342900" eaLnBrk="1" fontAlgn="auto" hangingPunct="1">
              <a:spcAft>
                <a:spcPts val="0"/>
              </a:spcAft>
              <a:buClr>
                <a:schemeClr val="accent1">
                  <a:lumMod val="40000"/>
                  <a:lumOff val="60000"/>
                </a:schemeClr>
              </a:buClr>
              <a:buFont typeface="Arial" panose="020B0604020202020204" pitchFamily="34" charset="0"/>
              <a:buChar char="•"/>
              <a:defRPr/>
            </a:pPr>
            <a:r>
              <a:rPr lang="fr-BE" sz="1100" dirty="0" err="1" smtClean="0">
                <a:solidFill>
                  <a:schemeClr val="accent1">
                    <a:lumMod val="40000"/>
                    <a:lumOff val="60000"/>
                  </a:schemeClr>
                </a:solidFill>
              </a:rPr>
              <a:t>Comments</a:t>
            </a:r>
            <a:r>
              <a:rPr lang="fr-BE" sz="1100" dirty="0" smtClean="0">
                <a:solidFill>
                  <a:schemeClr val="accent1">
                    <a:lumMod val="40000"/>
                    <a:lumOff val="60000"/>
                  </a:schemeClr>
                </a:solidFill>
              </a:rPr>
              <a:t> &amp; Documents</a:t>
            </a:r>
          </a:p>
          <a:p>
            <a:pPr marL="792163" lvl="1" indent="-342900" eaLnBrk="1" fontAlgn="auto" hangingPunct="1">
              <a:spcAft>
                <a:spcPts val="0"/>
              </a:spcAft>
              <a:buClr>
                <a:schemeClr val="accent1">
                  <a:lumMod val="40000"/>
                  <a:lumOff val="60000"/>
                </a:schemeClr>
              </a:buClr>
              <a:buFont typeface="Arial" panose="020B0604020202020204" pitchFamily="34" charset="0"/>
              <a:buChar char="•"/>
              <a:defRPr/>
            </a:pPr>
            <a:r>
              <a:rPr lang="fr-BE" sz="1100" dirty="0" smtClean="0">
                <a:solidFill>
                  <a:schemeClr val="accent1">
                    <a:lumMod val="40000"/>
                    <a:lumOff val="60000"/>
                  </a:schemeClr>
                </a:solidFill>
              </a:rPr>
              <a:t>Advanced </a:t>
            </a:r>
            <a:r>
              <a:rPr lang="fr-BE" sz="1100" dirty="0" err="1" smtClean="0">
                <a:solidFill>
                  <a:schemeClr val="accent1">
                    <a:lumMod val="40000"/>
                    <a:lumOff val="60000"/>
                  </a:schemeClr>
                </a:solidFill>
              </a:rPr>
              <a:t>Attributes</a:t>
            </a:r>
            <a:endParaRPr lang="fr-BE" sz="1100" dirty="0" smtClean="0">
              <a:solidFill>
                <a:schemeClr val="accent1">
                  <a:lumMod val="40000"/>
                  <a:lumOff val="60000"/>
                </a:schemeClr>
              </a:solidFill>
            </a:endParaRPr>
          </a:p>
          <a:p>
            <a:pPr marL="792163" lvl="1" indent="-342900" eaLnBrk="1" fontAlgn="auto" hangingPunct="1">
              <a:spcAft>
                <a:spcPts val="0"/>
              </a:spcAft>
              <a:buClr>
                <a:schemeClr val="accent1">
                  <a:lumMod val="40000"/>
                  <a:lumOff val="60000"/>
                </a:schemeClr>
              </a:buClr>
              <a:buFont typeface="Arial" panose="020B0604020202020204" pitchFamily="34" charset="0"/>
              <a:buChar char="•"/>
              <a:defRPr/>
            </a:pPr>
            <a:r>
              <a:rPr lang="fr-BE" sz="1100" dirty="0" err="1" smtClean="0">
                <a:solidFill>
                  <a:schemeClr val="accent1">
                    <a:lumMod val="40000"/>
                    <a:lumOff val="60000"/>
                  </a:schemeClr>
                </a:solidFill>
              </a:rPr>
              <a:t>Authorized</a:t>
            </a:r>
            <a:r>
              <a:rPr lang="fr-BE" sz="1100" dirty="0" smtClean="0">
                <a:solidFill>
                  <a:schemeClr val="accent1">
                    <a:lumMod val="40000"/>
                    <a:lumOff val="60000"/>
                  </a:schemeClr>
                </a:solidFill>
              </a:rPr>
              <a:t> </a:t>
            </a:r>
            <a:r>
              <a:rPr lang="fr-BE" sz="1100" dirty="0" err="1" smtClean="0">
                <a:solidFill>
                  <a:schemeClr val="accent1">
                    <a:lumMod val="40000"/>
                    <a:lumOff val="60000"/>
                  </a:schemeClr>
                </a:solidFill>
              </a:rPr>
              <a:t>amounts</a:t>
            </a:r>
            <a:endParaRPr lang="fr-BE" sz="1100" dirty="0" smtClean="0">
              <a:solidFill>
                <a:schemeClr val="accent1">
                  <a:lumMod val="40000"/>
                  <a:lumOff val="60000"/>
                </a:schemeClr>
              </a:solidFill>
            </a:endParaRPr>
          </a:p>
          <a:p>
            <a:pPr marL="792163" lvl="1" indent="-342900" eaLnBrk="1" fontAlgn="auto" hangingPunct="1">
              <a:spcAft>
                <a:spcPts val="0"/>
              </a:spcAft>
              <a:buClr>
                <a:schemeClr val="accent1">
                  <a:lumMod val="40000"/>
                  <a:lumOff val="60000"/>
                </a:schemeClr>
              </a:buClr>
              <a:buFont typeface="Arial" panose="020B0604020202020204" pitchFamily="34" charset="0"/>
              <a:buChar char="•"/>
              <a:defRPr/>
            </a:pPr>
            <a:r>
              <a:rPr lang="fr-BE" sz="1100" dirty="0" err="1" smtClean="0">
                <a:solidFill>
                  <a:schemeClr val="accent1">
                    <a:lumMod val="40000"/>
                    <a:lumOff val="60000"/>
                  </a:schemeClr>
                </a:solidFill>
              </a:rPr>
              <a:t>Forecasts</a:t>
            </a:r>
            <a:endParaRPr lang="fr-BE" sz="1100" dirty="0" smtClean="0">
              <a:solidFill>
                <a:schemeClr val="accent1">
                  <a:lumMod val="40000"/>
                  <a:lumOff val="60000"/>
                </a:schemeClr>
              </a:solidFill>
            </a:endParaRPr>
          </a:p>
          <a:p>
            <a:pPr eaLnBrk="1" fontAlgn="auto" hangingPunct="1">
              <a:spcAft>
                <a:spcPts val="0"/>
              </a:spcAft>
              <a:buClr>
                <a:schemeClr val="accent1">
                  <a:lumMod val="40000"/>
                  <a:lumOff val="60000"/>
                </a:schemeClr>
              </a:buClr>
              <a:defRPr/>
            </a:pPr>
            <a:r>
              <a:rPr lang="fr-BE" sz="1400" dirty="0" smtClean="0">
                <a:solidFill>
                  <a:schemeClr val="accent1">
                    <a:lumMod val="40000"/>
                    <a:lumOff val="60000"/>
                  </a:schemeClr>
                </a:solidFill>
              </a:rPr>
              <a:t>Select, Update, Copy</a:t>
            </a:r>
          </a:p>
          <a:p>
            <a:pPr eaLnBrk="1" fontAlgn="auto" hangingPunct="1">
              <a:spcAft>
                <a:spcPts val="0"/>
              </a:spcAft>
              <a:buClr>
                <a:schemeClr val="accent1">
                  <a:lumMod val="40000"/>
                  <a:lumOff val="60000"/>
                </a:schemeClr>
              </a:buClr>
              <a:defRPr/>
            </a:pPr>
            <a:r>
              <a:rPr lang="fr-BE" sz="1400" dirty="0" err="1" smtClean="0">
                <a:solidFill>
                  <a:schemeClr val="accent1">
                    <a:lumMod val="40000"/>
                    <a:lumOff val="60000"/>
                  </a:schemeClr>
                </a:solidFill>
              </a:rPr>
              <a:t>Forecast</a:t>
            </a:r>
            <a:r>
              <a:rPr lang="fr-BE" sz="1400" dirty="0" smtClean="0">
                <a:solidFill>
                  <a:schemeClr val="accent1">
                    <a:lumMod val="40000"/>
                    <a:lumOff val="60000"/>
                  </a:schemeClr>
                </a:solidFill>
              </a:rPr>
              <a:t> Entry Excel </a:t>
            </a:r>
            <a:r>
              <a:rPr lang="fr-BE" sz="1400" dirty="0" err="1" smtClean="0">
                <a:solidFill>
                  <a:schemeClr val="accent1">
                    <a:lumMod val="40000"/>
                    <a:lumOff val="60000"/>
                  </a:schemeClr>
                </a:solidFill>
              </a:rPr>
              <a:t>Sheet</a:t>
            </a:r>
            <a:endParaRPr lang="fr-BE" sz="1400" dirty="0" smtClean="0">
              <a:solidFill>
                <a:schemeClr val="accent1">
                  <a:lumMod val="40000"/>
                  <a:lumOff val="60000"/>
                </a:schemeClr>
              </a:solidFill>
            </a:endParaRPr>
          </a:p>
          <a:p>
            <a:pPr eaLnBrk="1" fontAlgn="auto" hangingPunct="1">
              <a:spcAft>
                <a:spcPts val="0"/>
              </a:spcAft>
              <a:buClr>
                <a:schemeClr val="accent1">
                  <a:lumMod val="40000"/>
                  <a:lumOff val="60000"/>
                </a:schemeClr>
              </a:buClr>
              <a:defRPr/>
            </a:pPr>
            <a:r>
              <a:rPr lang="fr-BE" sz="1400" dirty="0" smtClean="0">
                <a:solidFill>
                  <a:schemeClr val="accent1">
                    <a:lumMod val="40000"/>
                    <a:lumOff val="60000"/>
                  </a:schemeClr>
                </a:solidFill>
              </a:rPr>
              <a:t>Mass </a:t>
            </a:r>
            <a:r>
              <a:rPr lang="fr-BE" sz="1400" dirty="0" err="1" smtClean="0">
                <a:solidFill>
                  <a:schemeClr val="accent1">
                    <a:lumMod val="40000"/>
                    <a:lumOff val="60000"/>
                  </a:schemeClr>
                </a:solidFill>
              </a:rPr>
              <a:t>upload</a:t>
            </a:r>
            <a:endParaRPr lang="fr-BE" sz="1400" dirty="0" smtClean="0">
              <a:solidFill>
                <a:schemeClr val="accent1">
                  <a:lumMod val="40000"/>
                  <a:lumOff val="60000"/>
                </a:schemeClr>
              </a:solidFill>
            </a:endParaRPr>
          </a:p>
          <a:p>
            <a:pPr eaLnBrk="1" fontAlgn="auto" hangingPunct="1">
              <a:spcAft>
                <a:spcPts val="0"/>
              </a:spcAft>
              <a:buClr>
                <a:schemeClr val="accent1">
                  <a:lumMod val="40000"/>
                  <a:lumOff val="60000"/>
                </a:schemeClr>
              </a:buClr>
              <a:defRPr/>
            </a:pPr>
            <a:r>
              <a:rPr lang="fr-BE" sz="1400" dirty="0">
                <a:solidFill>
                  <a:schemeClr val="accent1">
                    <a:lumMod val="40000"/>
                    <a:lumOff val="60000"/>
                  </a:schemeClr>
                </a:solidFill>
              </a:rPr>
              <a:t>BW Reports (</a:t>
            </a:r>
            <a:r>
              <a:rPr lang="fr-BE" sz="1400" dirty="0" err="1">
                <a:solidFill>
                  <a:schemeClr val="accent1">
                    <a:lumMod val="40000"/>
                    <a:lumOff val="60000"/>
                  </a:schemeClr>
                </a:solidFill>
              </a:rPr>
              <a:t>Analysis</a:t>
            </a:r>
            <a:r>
              <a:rPr lang="fr-BE" sz="1400" dirty="0">
                <a:solidFill>
                  <a:schemeClr val="accent1">
                    <a:lumMod val="40000"/>
                    <a:lumOff val="60000"/>
                  </a:schemeClr>
                </a:solidFill>
              </a:rPr>
              <a:t>)</a:t>
            </a:r>
          </a:p>
          <a:p>
            <a:pPr eaLnBrk="1" fontAlgn="auto" hangingPunct="1">
              <a:spcAft>
                <a:spcPts val="0"/>
              </a:spcAft>
              <a:buClr>
                <a:schemeClr val="accent1">
                  <a:lumMod val="40000"/>
                  <a:lumOff val="60000"/>
                </a:schemeClr>
              </a:buClr>
              <a:defRPr/>
            </a:pPr>
            <a:r>
              <a:rPr lang="fr-BE" sz="1400" dirty="0" err="1" smtClean="0">
                <a:solidFill>
                  <a:schemeClr val="accent1">
                    <a:lumMod val="40000"/>
                    <a:lumOff val="60000"/>
                  </a:schemeClr>
                </a:solidFill>
              </a:rPr>
              <a:t>Envelopes</a:t>
            </a:r>
            <a:endParaRPr lang="fr-BE" sz="1400" dirty="0" smtClean="0">
              <a:solidFill>
                <a:schemeClr val="accent1">
                  <a:lumMod val="40000"/>
                  <a:lumOff val="60000"/>
                </a:schemeClr>
              </a:solidFill>
            </a:endParaRPr>
          </a:p>
          <a:p>
            <a:pPr marL="0" indent="0" eaLnBrk="1" fontAlgn="auto" hangingPunct="1">
              <a:spcAft>
                <a:spcPts val="0"/>
              </a:spcAft>
              <a:buClr>
                <a:schemeClr val="accent1">
                  <a:lumMod val="40000"/>
                  <a:lumOff val="60000"/>
                </a:schemeClr>
              </a:buClr>
              <a:buNone/>
              <a:defRPr/>
            </a:pPr>
            <a:endParaRPr lang="fr-BE" sz="1400" dirty="0">
              <a:solidFill>
                <a:schemeClr val="accent1">
                  <a:lumMod val="40000"/>
                  <a:lumOff val="60000"/>
                </a:schemeClr>
              </a:solidFill>
            </a:endParaRPr>
          </a:p>
          <a:p>
            <a:pPr marL="796925" indent="-342900" eaLnBrk="1" fontAlgn="auto" hangingPunct="1">
              <a:spcAft>
                <a:spcPts val="0"/>
              </a:spcAft>
              <a:buClr>
                <a:schemeClr val="accent1">
                  <a:lumMod val="40000"/>
                  <a:lumOff val="60000"/>
                </a:schemeClr>
              </a:buClr>
              <a:defRPr/>
            </a:pPr>
            <a:endParaRPr lang="fr-BE" sz="1400" dirty="0" smtClean="0">
              <a:solidFill>
                <a:schemeClr val="accent1">
                  <a:lumMod val="40000"/>
                  <a:lumOff val="60000"/>
                </a:schemeClr>
              </a:solidFill>
            </a:endParaRPr>
          </a:p>
          <a:p>
            <a:pPr marL="796925" indent="-342900" eaLnBrk="1" fontAlgn="auto" hangingPunct="1">
              <a:spcAft>
                <a:spcPts val="0"/>
              </a:spcAft>
              <a:buClr>
                <a:schemeClr val="accent1">
                  <a:lumMod val="40000"/>
                  <a:lumOff val="60000"/>
                </a:schemeClr>
              </a:buClr>
              <a:defRPr/>
            </a:pPr>
            <a:endParaRPr lang="fr-BE" sz="1400" dirty="0" smtClean="0">
              <a:solidFill>
                <a:schemeClr val="accent1">
                  <a:lumMod val="40000"/>
                  <a:lumOff val="60000"/>
                </a:schemeClr>
              </a:solidFill>
            </a:endParaRPr>
          </a:p>
          <a:p>
            <a:pPr marL="792163" lvl="1" indent="-342900" eaLnBrk="1" fontAlgn="auto" hangingPunct="1">
              <a:spcAft>
                <a:spcPts val="0"/>
              </a:spcAft>
              <a:buClr>
                <a:schemeClr val="accent1">
                  <a:lumMod val="40000"/>
                  <a:lumOff val="60000"/>
                </a:schemeClr>
              </a:buClr>
              <a:buFont typeface="Arial" panose="020B0604020202020204" pitchFamily="34" charset="0"/>
              <a:buChar char="•"/>
              <a:defRPr/>
            </a:pPr>
            <a:endParaRPr lang="fr-BE" sz="1400" dirty="0" smtClean="0">
              <a:solidFill>
                <a:schemeClr val="accent1">
                  <a:lumMod val="40000"/>
                  <a:lumOff val="60000"/>
                </a:schemeClr>
              </a:solidFill>
            </a:endParaRPr>
          </a:p>
          <a:p>
            <a:pPr marL="792163" lvl="1" indent="-342900" eaLnBrk="1" fontAlgn="auto" hangingPunct="1">
              <a:spcAft>
                <a:spcPts val="0"/>
              </a:spcAft>
              <a:buClr>
                <a:schemeClr val="accent1">
                  <a:lumMod val="40000"/>
                  <a:lumOff val="60000"/>
                </a:schemeClr>
              </a:buClr>
              <a:buFont typeface="Arial" panose="020B0604020202020204" pitchFamily="34" charset="0"/>
              <a:buChar char="•"/>
              <a:defRPr/>
            </a:pPr>
            <a:endParaRPr lang="fr-BE" sz="1400" dirty="0" smtClean="0">
              <a:solidFill>
                <a:schemeClr val="accent1">
                  <a:lumMod val="40000"/>
                  <a:lumOff val="60000"/>
                </a:schemeClr>
              </a:solidFill>
            </a:endParaRPr>
          </a:p>
          <a:p>
            <a:pPr lvl="1" eaLnBrk="1" fontAlgn="auto" hangingPunct="1">
              <a:spcAft>
                <a:spcPts val="0"/>
              </a:spcAft>
              <a:buClr>
                <a:schemeClr val="accent1">
                  <a:lumMod val="40000"/>
                  <a:lumOff val="60000"/>
                </a:schemeClr>
              </a:buClr>
              <a:defRPr/>
            </a:pPr>
            <a:endParaRPr lang="fr-BE" sz="1400" dirty="0" smtClean="0">
              <a:solidFill>
                <a:schemeClr val="accent1">
                  <a:lumMod val="40000"/>
                  <a:lumOff val="60000"/>
                </a:schemeClr>
              </a:solidFill>
            </a:endParaRPr>
          </a:p>
          <a:p>
            <a:pPr eaLnBrk="1" fontAlgn="auto" hangingPunct="1">
              <a:spcAft>
                <a:spcPts val="0"/>
              </a:spcAft>
              <a:buClr>
                <a:schemeClr val="accent1">
                  <a:lumMod val="40000"/>
                  <a:lumOff val="60000"/>
                </a:schemeClr>
              </a:buClr>
              <a:defRPr/>
            </a:pPr>
            <a:endParaRPr sz="1400" dirty="0" smtClean="0">
              <a:solidFill>
                <a:schemeClr val="accent1">
                  <a:lumMod val="40000"/>
                  <a:lumOff val="60000"/>
                </a:schemeClr>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277" y="842654"/>
            <a:ext cx="8160775" cy="1194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87325" y="149225"/>
            <a:ext cx="8229600" cy="946150"/>
          </a:xfrm>
        </p:spPr>
        <p:txBody>
          <a:bodyPr/>
          <a:lstStyle/>
          <a:p>
            <a:r>
              <a:rPr lang="en-US" dirty="0" smtClean="0"/>
              <a:t>Project Creation: first characteristics (4)</a:t>
            </a:r>
            <a:endParaRPr lang="en-US" dirty="0"/>
          </a:p>
        </p:txBody>
      </p:sp>
      <p:sp>
        <p:nvSpPr>
          <p:cNvPr id="4" name="Slide Number Placeholder 3"/>
          <p:cNvSpPr>
            <a:spLocks noGrp="1"/>
          </p:cNvSpPr>
          <p:nvPr>
            <p:ph type="sldNum" sz="quarter" idx="12"/>
          </p:nvPr>
        </p:nvSpPr>
        <p:spPr/>
        <p:txBody>
          <a:bodyPr/>
          <a:lstStyle/>
          <a:p>
            <a:pPr>
              <a:defRPr/>
            </a:pPr>
            <a:fld id="{292D728F-D2B6-4DB9-828A-EA9C34E60812}" type="slidenum">
              <a:rPr lang="en-US" smtClean="0"/>
              <a:pPr>
                <a:defRPr/>
              </a:pPr>
              <a:t>20</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420663881"/>
              </p:ext>
            </p:extLst>
          </p:nvPr>
        </p:nvGraphicFramePr>
        <p:xfrm>
          <a:off x="487680" y="2090420"/>
          <a:ext cx="8122920" cy="4036060"/>
        </p:xfrm>
        <a:graphic>
          <a:graphicData uri="http://schemas.openxmlformats.org/drawingml/2006/table">
            <a:tbl>
              <a:tblPr firstRow="1" bandRow="1">
                <a:tableStyleId>{5C22544A-7EE6-4342-B048-85BDC9FD1C3A}</a:tableStyleId>
              </a:tblPr>
              <a:tblGrid>
                <a:gridCol w="3311575"/>
                <a:gridCol w="4811345"/>
              </a:tblGrid>
              <a:tr h="332740">
                <a:tc>
                  <a:txBody>
                    <a:bodyPr/>
                    <a:lstStyle/>
                    <a:p>
                      <a:r>
                        <a:rPr lang="en-US" sz="1200" dirty="0" smtClean="0"/>
                        <a:t>Field</a:t>
                      </a:r>
                      <a:endParaRPr lang="en-US" sz="1200" dirty="0"/>
                    </a:p>
                  </a:txBody>
                  <a:tcPr/>
                </a:tc>
                <a:tc>
                  <a:txBody>
                    <a:bodyPr/>
                    <a:lstStyle/>
                    <a:p>
                      <a:r>
                        <a:rPr lang="en-US" sz="1200" dirty="0" smtClean="0"/>
                        <a:t>Usage</a:t>
                      </a:r>
                      <a:endParaRPr lang="en-US" sz="1200" dirty="0"/>
                    </a:p>
                  </a:txBody>
                  <a:tcPr/>
                </a:tc>
              </a:tr>
              <a:tr h="32435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rgbClr val="FF0000"/>
                          </a:solidFill>
                        </a:rPr>
                        <a:t>Reason for Investment</a:t>
                      </a:r>
                    </a:p>
                    <a:p>
                      <a:endParaRPr lang="en-US" sz="1200" b="1" dirty="0"/>
                    </a:p>
                  </a:txBody>
                  <a:tcPr/>
                </a:tc>
                <a:tc>
                  <a:txBody>
                    <a:bodyPr/>
                    <a:lstStyle/>
                    <a:p>
                      <a:pPr marL="0" lvl="0" indent="0" algn="l">
                        <a:spcBef>
                          <a:spcPts val="200"/>
                        </a:spcBef>
                        <a:buFont typeface="Arial" panose="020B0604020202020204" pitchFamily="34" charset="0"/>
                        <a:buNone/>
                        <a:tabLst>
                          <a:tab pos="1071563" algn="l"/>
                        </a:tabLst>
                      </a:pPr>
                      <a:r>
                        <a:rPr lang="en-US" sz="1100" baseline="0" dirty="0" smtClean="0"/>
                        <a:t>Main Reason for investment.</a:t>
                      </a:r>
                    </a:p>
                    <a:p>
                      <a:pPr marL="0" lvl="0" indent="0" algn="l">
                        <a:spcBef>
                          <a:spcPts val="200"/>
                        </a:spcBef>
                        <a:buFont typeface="Arial" panose="020B0604020202020204" pitchFamily="34" charset="0"/>
                        <a:buNone/>
                        <a:tabLst>
                          <a:tab pos="1071563" algn="l"/>
                        </a:tabLst>
                      </a:pPr>
                      <a:r>
                        <a:rPr lang="en-US" sz="1100" i="0" baseline="0" dirty="0" smtClean="0"/>
                        <a:t>This field updates the “</a:t>
                      </a:r>
                      <a:r>
                        <a:rPr lang="en-US" sz="1100" b="1" i="0" baseline="0" dirty="0" smtClean="0">
                          <a:solidFill>
                            <a:srgbClr val="7030A0"/>
                          </a:solidFill>
                        </a:rPr>
                        <a:t>General reason </a:t>
                      </a:r>
                      <a:r>
                        <a:rPr lang="en-US" sz="1100" b="1" i="0" baseline="0" dirty="0" err="1" smtClean="0">
                          <a:solidFill>
                            <a:srgbClr val="7030A0"/>
                          </a:solidFill>
                        </a:rPr>
                        <a:t>invst</a:t>
                      </a:r>
                      <a:r>
                        <a:rPr lang="en-US" sz="1100" i="0" baseline="0" dirty="0" smtClean="0"/>
                        <a:t>” field according to the following table (out of the CAPEX01 procedure):</a:t>
                      </a:r>
                    </a:p>
                    <a:p>
                      <a:pPr marL="0" lvl="0" indent="0" algn="l">
                        <a:spcBef>
                          <a:spcPts val="200"/>
                        </a:spcBef>
                        <a:buFont typeface="Arial" panose="020B0604020202020204" pitchFamily="34" charset="0"/>
                        <a:buNone/>
                        <a:tabLst>
                          <a:tab pos="1071563" algn="l"/>
                        </a:tabLst>
                      </a:pPr>
                      <a:endParaRPr lang="en-US" sz="1100" i="0" baseline="0" dirty="0" smtClean="0"/>
                    </a:p>
                    <a:p>
                      <a:pPr marL="0" lvl="0" indent="0" algn="l">
                        <a:spcBef>
                          <a:spcPts val="200"/>
                        </a:spcBef>
                        <a:buFont typeface="Arial" panose="020B0604020202020204" pitchFamily="34" charset="0"/>
                        <a:buNone/>
                        <a:tabLst>
                          <a:tab pos="1071563" algn="l"/>
                        </a:tabLst>
                      </a:pPr>
                      <a:endParaRPr lang="en-US" sz="1200" i="0" baseline="0" dirty="0" smtClean="0"/>
                    </a:p>
                    <a:p>
                      <a:pPr marL="0" lvl="0" indent="0" algn="l">
                        <a:spcBef>
                          <a:spcPts val="200"/>
                        </a:spcBef>
                        <a:buFont typeface="Arial" panose="020B0604020202020204" pitchFamily="34" charset="0"/>
                        <a:buNone/>
                        <a:tabLst>
                          <a:tab pos="1071563" algn="l"/>
                        </a:tabLst>
                      </a:pPr>
                      <a:endParaRPr lang="en-US" sz="1200" i="0" baseline="0" dirty="0" smtClean="0"/>
                    </a:p>
                    <a:p>
                      <a:pPr marL="0" lvl="0" indent="0" algn="l">
                        <a:spcBef>
                          <a:spcPts val="200"/>
                        </a:spcBef>
                        <a:buFont typeface="Arial" panose="020B0604020202020204" pitchFamily="34" charset="0"/>
                        <a:buNone/>
                        <a:tabLst>
                          <a:tab pos="1071563" algn="l"/>
                        </a:tabLst>
                      </a:pPr>
                      <a:endParaRPr lang="en-US" sz="1200" i="0" baseline="0" dirty="0" smtClean="0"/>
                    </a:p>
                    <a:p>
                      <a:pPr marL="0" lvl="0" indent="0" algn="l">
                        <a:spcBef>
                          <a:spcPts val="200"/>
                        </a:spcBef>
                        <a:buFont typeface="Arial" panose="020B0604020202020204" pitchFamily="34" charset="0"/>
                        <a:buNone/>
                        <a:tabLst>
                          <a:tab pos="1071563" algn="l"/>
                        </a:tabLst>
                      </a:pPr>
                      <a:endParaRPr lang="en-US" sz="1200" i="0" baseline="0" dirty="0" smtClean="0"/>
                    </a:p>
                    <a:p>
                      <a:pPr marL="0" lvl="0" indent="0" algn="l">
                        <a:spcBef>
                          <a:spcPts val="200"/>
                        </a:spcBef>
                        <a:buFont typeface="Arial" panose="020B0604020202020204" pitchFamily="34" charset="0"/>
                        <a:buNone/>
                        <a:tabLst>
                          <a:tab pos="1071563" algn="l"/>
                        </a:tabLst>
                      </a:pPr>
                      <a:endParaRPr lang="en-US" sz="1200" i="0" baseline="0" dirty="0" smtClean="0"/>
                    </a:p>
                    <a:p>
                      <a:pPr marL="0" lvl="0" indent="0" algn="l">
                        <a:spcBef>
                          <a:spcPts val="200"/>
                        </a:spcBef>
                        <a:buFont typeface="Arial" panose="020B0604020202020204" pitchFamily="34" charset="0"/>
                        <a:buNone/>
                        <a:tabLst>
                          <a:tab pos="1071563" algn="l"/>
                        </a:tabLst>
                      </a:pPr>
                      <a:endParaRPr lang="en-US" sz="1200" i="0" baseline="0" dirty="0" smtClean="0"/>
                    </a:p>
                    <a:p>
                      <a:pPr marL="0" lvl="0" indent="0" algn="l">
                        <a:spcBef>
                          <a:spcPts val="200"/>
                        </a:spcBef>
                        <a:buFont typeface="Arial" panose="020B0604020202020204" pitchFamily="34" charset="0"/>
                        <a:buNone/>
                        <a:tabLst>
                          <a:tab pos="1071563" algn="l"/>
                        </a:tabLst>
                      </a:pPr>
                      <a:endParaRPr lang="en-US" sz="1200" i="0" baseline="0" dirty="0" smtClean="0"/>
                    </a:p>
                    <a:p>
                      <a:pPr marL="0" lvl="0" indent="0" algn="l">
                        <a:spcBef>
                          <a:spcPts val="200"/>
                        </a:spcBef>
                        <a:buFont typeface="Arial" panose="020B0604020202020204" pitchFamily="34" charset="0"/>
                        <a:buNone/>
                        <a:tabLst>
                          <a:tab pos="1071563" algn="l"/>
                        </a:tabLst>
                      </a:pPr>
                      <a:endParaRPr lang="en-US" sz="1200" i="0" baseline="0" dirty="0" smtClean="0"/>
                    </a:p>
                    <a:p>
                      <a:pPr marL="0" lvl="0" indent="0" algn="l">
                        <a:spcBef>
                          <a:spcPts val="200"/>
                        </a:spcBef>
                        <a:buFont typeface="Arial" panose="020B0604020202020204" pitchFamily="34" charset="0"/>
                        <a:buNone/>
                        <a:tabLst>
                          <a:tab pos="1071563" algn="l"/>
                        </a:tabLst>
                      </a:pPr>
                      <a:endParaRPr lang="en-US" sz="1200" i="0" baseline="0" dirty="0" smtClean="0"/>
                    </a:p>
                    <a:p>
                      <a:pPr marL="0" lvl="0" indent="0" algn="l">
                        <a:spcBef>
                          <a:spcPts val="200"/>
                        </a:spcBef>
                        <a:buFont typeface="Arial" panose="020B0604020202020204" pitchFamily="34" charset="0"/>
                        <a:buNone/>
                        <a:tabLst>
                          <a:tab pos="1071563" algn="l"/>
                        </a:tabLst>
                      </a:pPr>
                      <a:endParaRPr lang="en-US" sz="1200" i="0" baseline="0" dirty="0" smtClean="0"/>
                    </a:p>
                    <a:p>
                      <a:pPr marL="0" lvl="0" indent="0" algn="l">
                        <a:spcBef>
                          <a:spcPts val="200"/>
                        </a:spcBef>
                        <a:buFont typeface="Arial" panose="020B0604020202020204" pitchFamily="34" charset="0"/>
                        <a:buNone/>
                        <a:tabLst>
                          <a:tab pos="1071563" algn="l"/>
                        </a:tabLst>
                      </a:pPr>
                      <a:endParaRPr lang="en-US" sz="1200" i="0" baseline="0" dirty="0" smtClean="0"/>
                    </a:p>
                    <a:p>
                      <a:pPr marL="0" lvl="0" indent="0" algn="l">
                        <a:spcBef>
                          <a:spcPts val="200"/>
                        </a:spcBef>
                        <a:buFont typeface="Arial" panose="020B0604020202020204" pitchFamily="34" charset="0"/>
                        <a:buNone/>
                        <a:tabLst>
                          <a:tab pos="1071563" algn="l"/>
                        </a:tabLst>
                      </a:pPr>
                      <a:endParaRPr lang="en-US" sz="1200" i="0" baseline="0" dirty="0" smtClean="0"/>
                    </a:p>
                    <a:p>
                      <a:pPr marL="0" lvl="0" indent="0" algn="l">
                        <a:spcBef>
                          <a:spcPts val="200"/>
                        </a:spcBef>
                        <a:buFont typeface="Arial" panose="020B0604020202020204" pitchFamily="34" charset="0"/>
                        <a:buNone/>
                        <a:tabLst>
                          <a:tab pos="1071563" algn="l"/>
                        </a:tabLst>
                      </a:pPr>
                      <a:r>
                        <a:rPr lang="en-US" sz="1200" i="1" baseline="0" dirty="0" smtClean="0"/>
                        <a:t>Remark : For large projects, it is possible to define, beyond a main general reason of investment %ages for each of the others</a:t>
                      </a:r>
                    </a:p>
                  </a:txBody>
                  <a:tcPr/>
                </a:tc>
              </a:tr>
            </a:tbl>
          </a:graphicData>
        </a:graphic>
      </p:graphicFrame>
      <p:sp>
        <p:nvSpPr>
          <p:cNvPr id="3" name="Rectangle 2"/>
          <p:cNvSpPr/>
          <p:nvPr/>
        </p:nvSpPr>
        <p:spPr>
          <a:xfrm>
            <a:off x="2834640" y="1529408"/>
            <a:ext cx="3131820" cy="1671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997" y="3193734"/>
            <a:ext cx="3190232" cy="13325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5026" y="3193734"/>
            <a:ext cx="3157855" cy="2387600"/>
          </a:xfrm>
          <a:prstGeom prst="rect">
            <a:avLst/>
          </a:prstGeom>
          <a:noFill/>
          <a:ln>
            <a:noFill/>
          </a:ln>
        </p:spPr>
      </p:pic>
      <p:sp>
        <p:nvSpPr>
          <p:cNvPr id="12" name="Rectangle 11"/>
          <p:cNvSpPr/>
          <p:nvPr/>
        </p:nvSpPr>
        <p:spPr>
          <a:xfrm>
            <a:off x="5981701" y="1526704"/>
            <a:ext cx="1821180" cy="169852"/>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74925" y="1244428"/>
            <a:ext cx="488215" cy="976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5193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Creation: first characteristics </a:t>
            </a:r>
            <a:r>
              <a:rPr lang="en-US" dirty="0" smtClean="0"/>
              <a:t>(5)</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21</a:t>
            </a:fld>
            <a:endParaRPr lang="en-US"/>
          </a:p>
        </p:txBody>
      </p:sp>
      <p:pic>
        <p:nvPicPr>
          <p:cNvPr id="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4465" y="723490"/>
            <a:ext cx="8229600" cy="12041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Table 7"/>
          <p:cNvGraphicFramePr>
            <a:graphicFrameLocks noGrp="1"/>
          </p:cNvGraphicFramePr>
          <p:nvPr>
            <p:extLst>
              <p:ext uri="{D42A27DB-BD31-4B8C-83A1-F6EECF244321}">
                <p14:modId xmlns:p14="http://schemas.microsoft.com/office/powerpoint/2010/main" val="1828299150"/>
              </p:ext>
            </p:extLst>
          </p:nvPr>
        </p:nvGraphicFramePr>
        <p:xfrm>
          <a:off x="511277" y="2036728"/>
          <a:ext cx="8046720" cy="4353962"/>
        </p:xfrm>
        <a:graphic>
          <a:graphicData uri="http://schemas.openxmlformats.org/drawingml/2006/table">
            <a:tbl>
              <a:tblPr firstRow="1" bandRow="1">
                <a:tableStyleId>{5C22544A-7EE6-4342-B048-85BDC9FD1C3A}</a:tableStyleId>
              </a:tblPr>
              <a:tblGrid>
                <a:gridCol w="1646270"/>
                <a:gridCol w="6400450"/>
              </a:tblGrid>
              <a:tr h="223664">
                <a:tc>
                  <a:txBody>
                    <a:bodyPr/>
                    <a:lstStyle/>
                    <a:p>
                      <a:r>
                        <a:rPr lang="en-US" sz="900" dirty="0" smtClean="0"/>
                        <a:t>Field</a:t>
                      </a:r>
                      <a:endParaRPr lang="en-US" sz="900" dirty="0"/>
                    </a:p>
                  </a:txBody>
                  <a:tcPr/>
                </a:tc>
                <a:tc>
                  <a:txBody>
                    <a:bodyPr/>
                    <a:lstStyle/>
                    <a:p>
                      <a:r>
                        <a:rPr lang="en-US" sz="900" dirty="0" smtClean="0"/>
                        <a:t>Usage</a:t>
                      </a:r>
                      <a:endParaRPr lang="en-US" sz="900" dirty="0"/>
                    </a:p>
                  </a:txBody>
                  <a:tcPr/>
                </a:tc>
              </a:tr>
              <a:tr h="20626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FF0000"/>
                          </a:solidFill>
                        </a:rPr>
                        <a:t>Bundle</a:t>
                      </a:r>
                      <a:endParaRPr lang="en-US" sz="1400" b="1" dirty="0"/>
                    </a:p>
                  </a:txBody>
                  <a:tcPr/>
                </a:tc>
                <a:tc>
                  <a:txBody>
                    <a:bodyPr/>
                    <a:lstStyle/>
                    <a:p>
                      <a:pPr marL="0" indent="0">
                        <a:spcBef>
                          <a:spcPts val="600"/>
                        </a:spcBef>
                        <a:buFont typeface="Arial" panose="020B0604020202020204" pitchFamily="34" charset="0"/>
                        <a:buNone/>
                      </a:pPr>
                      <a:r>
                        <a:rPr lang="en-US" sz="1400" i="0" baseline="0" dirty="0" smtClean="0"/>
                        <a:t>Check this box if you want to </a:t>
                      </a:r>
                      <a:r>
                        <a:rPr lang="en-US" sz="1400" b="1" i="0" baseline="0" dirty="0" smtClean="0"/>
                        <a:t>avoid to individually update the forecasts </a:t>
                      </a:r>
                      <a:r>
                        <a:rPr lang="en-US" sz="1400" i="0" baseline="0" dirty="0" smtClean="0"/>
                        <a:t>for this project.</a:t>
                      </a:r>
                    </a:p>
                    <a:p>
                      <a:pPr marL="0" indent="0">
                        <a:spcBef>
                          <a:spcPts val="600"/>
                        </a:spcBef>
                        <a:buFont typeface="Arial" panose="020B0604020202020204" pitchFamily="34" charset="0"/>
                        <a:buNone/>
                      </a:pPr>
                      <a:r>
                        <a:rPr lang="en-US" sz="1400" i="0" baseline="0" dirty="0" smtClean="0"/>
                        <a:t>If you check this box, you will be prompted (in the General Attributes form) for the Bundle you want your project to be linked to.</a:t>
                      </a:r>
                    </a:p>
                    <a:p>
                      <a:pPr marL="0" indent="0">
                        <a:spcBef>
                          <a:spcPts val="600"/>
                        </a:spcBef>
                        <a:buFont typeface="Arial" panose="020B0604020202020204" pitchFamily="34" charset="0"/>
                        <a:buNone/>
                      </a:pPr>
                      <a:endParaRPr lang="en-US" sz="1400" i="0" baseline="0" dirty="0" smtClean="0"/>
                    </a:p>
                  </a:txBody>
                  <a:tcPr/>
                </a:tc>
              </a:tr>
              <a:tr h="20626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7030A0"/>
                          </a:solidFill>
                        </a:rPr>
                        <a:t>Confirm</a:t>
                      </a:r>
                      <a:endParaRPr lang="en-US" sz="1400" b="1" dirty="0">
                        <a:solidFill>
                          <a:srgbClr val="7030A0"/>
                        </a:solidFill>
                      </a:endParaRPr>
                    </a:p>
                  </a:txBody>
                  <a:tcPr/>
                </a:tc>
                <a:tc>
                  <a:txBody>
                    <a:bodyPr/>
                    <a:lstStyle/>
                    <a:p>
                      <a:pPr marL="0" indent="0">
                        <a:spcBef>
                          <a:spcPts val="600"/>
                        </a:spcBef>
                        <a:buFont typeface="Arial" panose="020B0604020202020204" pitchFamily="34" charset="0"/>
                        <a:buNone/>
                      </a:pPr>
                      <a:endParaRPr lang="en-US" sz="1400" i="0" baseline="0" dirty="0" smtClean="0"/>
                    </a:p>
                    <a:p>
                      <a:pPr marL="0" indent="0">
                        <a:spcBef>
                          <a:spcPts val="600"/>
                        </a:spcBef>
                        <a:buFont typeface="Arial" panose="020B0604020202020204" pitchFamily="34" charset="0"/>
                        <a:buNone/>
                      </a:pPr>
                      <a:r>
                        <a:rPr lang="en-US" sz="1400" i="0" baseline="0" dirty="0" smtClean="0"/>
                        <a:t>When all first characteristics have been filled in, press the “Confirm” Button</a:t>
                      </a:r>
                    </a:p>
                    <a:p>
                      <a:pPr marL="0" indent="0">
                        <a:spcBef>
                          <a:spcPts val="600"/>
                        </a:spcBef>
                        <a:buFont typeface="Arial" panose="020B0604020202020204" pitchFamily="34" charset="0"/>
                        <a:buNone/>
                      </a:pPr>
                      <a:r>
                        <a:rPr lang="en-US" sz="1400" i="0" baseline="0" dirty="0" smtClean="0"/>
                        <a:t>Thereafter, the General Attributes form appear</a:t>
                      </a:r>
                    </a:p>
                  </a:txBody>
                  <a:tcPr/>
                </a:tc>
              </a:tr>
            </a:tbl>
          </a:graphicData>
        </a:graphic>
      </p:graphicFrame>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 y="2783205"/>
            <a:ext cx="1266825" cy="20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4385" y="4686300"/>
            <a:ext cx="771525"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5829300" y="1272540"/>
            <a:ext cx="906780" cy="1143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787640" y="762000"/>
            <a:ext cx="617220" cy="20574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3685" y="5372100"/>
            <a:ext cx="2867025" cy="1193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ight Arrow 9"/>
          <p:cNvSpPr/>
          <p:nvPr/>
        </p:nvSpPr>
        <p:spPr>
          <a:xfrm>
            <a:off x="2234565" y="5859780"/>
            <a:ext cx="708660" cy="243840"/>
          </a:xfrm>
          <a:prstGeom prst="rightArrow">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0181" y="1122236"/>
            <a:ext cx="480059" cy="96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007752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325" y="149225"/>
            <a:ext cx="8229600" cy="628015"/>
          </a:xfrm>
        </p:spPr>
        <p:txBody>
          <a:bodyPr/>
          <a:lstStyle/>
          <a:p>
            <a:r>
              <a:rPr lang="en-US" dirty="0" smtClean="0"/>
              <a:t>Project Creation: General Attributes</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22</a:t>
            </a:fld>
            <a:endParaRPr lang="en-US"/>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239" y="784265"/>
            <a:ext cx="8188642" cy="5121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4003362" y="2900205"/>
            <a:ext cx="388620" cy="253916"/>
          </a:xfrm>
          <a:prstGeom prst="rect">
            <a:avLst/>
          </a:prstGeom>
          <a:noFill/>
        </p:spPr>
        <p:txBody>
          <a:bodyPr wrap="square" rtlCol="0">
            <a:spAutoFit/>
          </a:bodyPr>
          <a:lstStyle/>
          <a:p>
            <a:r>
              <a:rPr lang="en-US" sz="1050" dirty="0" smtClean="0">
                <a:solidFill>
                  <a:srgbClr val="C00000"/>
                </a:solidFill>
                <a:sym typeface="Wingdings"/>
              </a:rPr>
              <a:t></a:t>
            </a:r>
            <a:endParaRPr lang="en-US" sz="1050" dirty="0">
              <a:solidFill>
                <a:srgbClr val="C00000"/>
              </a:solidFill>
            </a:endParaRPr>
          </a:p>
        </p:txBody>
      </p:sp>
      <p:sp>
        <p:nvSpPr>
          <p:cNvPr id="9" name="TextBox 8"/>
          <p:cNvSpPr txBox="1"/>
          <p:nvPr/>
        </p:nvSpPr>
        <p:spPr>
          <a:xfrm>
            <a:off x="5834380" y="3087278"/>
            <a:ext cx="388620" cy="276999"/>
          </a:xfrm>
          <a:prstGeom prst="rect">
            <a:avLst/>
          </a:prstGeom>
          <a:noFill/>
        </p:spPr>
        <p:txBody>
          <a:bodyPr wrap="square" rtlCol="0">
            <a:spAutoFit/>
          </a:bodyPr>
          <a:lstStyle/>
          <a:p>
            <a:r>
              <a:rPr lang="en-US" sz="1200" dirty="0" smtClean="0">
                <a:solidFill>
                  <a:srgbClr val="7030A0"/>
                </a:solidFill>
                <a:sym typeface="Wingdings"/>
              </a:rPr>
              <a:t></a:t>
            </a:r>
            <a:endParaRPr lang="en-US" sz="1200" dirty="0">
              <a:solidFill>
                <a:srgbClr val="7030A0"/>
              </a:solidFill>
            </a:endParaRPr>
          </a:p>
        </p:txBody>
      </p:sp>
      <p:sp>
        <p:nvSpPr>
          <p:cNvPr id="10" name="TextBox 9"/>
          <p:cNvSpPr txBox="1"/>
          <p:nvPr/>
        </p:nvSpPr>
        <p:spPr>
          <a:xfrm>
            <a:off x="1130619" y="2899327"/>
            <a:ext cx="388620" cy="261610"/>
          </a:xfrm>
          <a:prstGeom prst="rect">
            <a:avLst/>
          </a:prstGeom>
          <a:noFill/>
        </p:spPr>
        <p:txBody>
          <a:bodyPr wrap="square" rtlCol="0">
            <a:spAutoFit/>
          </a:bodyPr>
          <a:lstStyle/>
          <a:p>
            <a:r>
              <a:rPr lang="en-US" sz="1100" dirty="0" smtClean="0">
                <a:solidFill>
                  <a:schemeClr val="accent3">
                    <a:lumMod val="60000"/>
                    <a:lumOff val="40000"/>
                  </a:schemeClr>
                </a:solidFill>
                <a:sym typeface="Wingdings"/>
              </a:rPr>
              <a:t></a:t>
            </a:r>
            <a:endParaRPr lang="en-US" sz="1100" dirty="0">
              <a:solidFill>
                <a:schemeClr val="accent3">
                  <a:lumMod val="60000"/>
                  <a:lumOff val="40000"/>
                </a:schemeClr>
              </a:solidFill>
            </a:endParaRPr>
          </a:p>
        </p:txBody>
      </p:sp>
      <p:sp>
        <p:nvSpPr>
          <p:cNvPr id="11" name="TextBox 10"/>
          <p:cNvSpPr txBox="1"/>
          <p:nvPr/>
        </p:nvSpPr>
        <p:spPr>
          <a:xfrm>
            <a:off x="761049" y="3382954"/>
            <a:ext cx="388620" cy="261610"/>
          </a:xfrm>
          <a:prstGeom prst="rect">
            <a:avLst/>
          </a:prstGeom>
          <a:noFill/>
        </p:spPr>
        <p:txBody>
          <a:bodyPr wrap="square" rtlCol="0">
            <a:spAutoFit/>
          </a:bodyPr>
          <a:lstStyle/>
          <a:p>
            <a:r>
              <a:rPr lang="en-US" sz="1100" dirty="0" smtClean="0">
                <a:solidFill>
                  <a:schemeClr val="accent4">
                    <a:lumMod val="75000"/>
                  </a:schemeClr>
                </a:solidFill>
                <a:sym typeface="Wingdings"/>
              </a:rPr>
              <a:t></a:t>
            </a:r>
            <a:endParaRPr lang="en-US" sz="1100" dirty="0">
              <a:solidFill>
                <a:schemeClr val="accent4">
                  <a:lumMod val="75000"/>
                </a:schemeClr>
              </a:solidFill>
            </a:endParaRPr>
          </a:p>
        </p:txBody>
      </p:sp>
      <p:sp>
        <p:nvSpPr>
          <p:cNvPr id="8" name="Rectangle 7">
            <a:hlinkClick r:id="rId3" action="ppaction://hlinksldjump"/>
          </p:cNvPr>
          <p:cNvSpPr/>
          <p:nvPr/>
        </p:nvSpPr>
        <p:spPr>
          <a:xfrm>
            <a:off x="959169" y="3325804"/>
            <a:ext cx="7605712" cy="369332"/>
          </a:xfrm>
          <a:prstGeom prst="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136018" y="3071984"/>
            <a:ext cx="388620" cy="276999"/>
          </a:xfrm>
          <a:prstGeom prst="rect">
            <a:avLst/>
          </a:prstGeom>
          <a:noFill/>
        </p:spPr>
        <p:txBody>
          <a:bodyPr wrap="square" rtlCol="0">
            <a:spAutoFit/>
          </a:bodyPr>
          <a:lstStyle/>
          <a:p>
            <a:r>
              <a:rPr lang="en-US" sz="1200" dirty="0" smtClean="0">
                <a:solidFill>
                  <a:srgbClr val="00B050"/>
                </a:solidFill>
                <a:sym typeface="Wingdings"/>
              </a:rPr>
              <a:t></a:t>
            </a:r>
            <a:endParaRPr lang="en-US" sz="1200" dirty="0">
              <a:solidFill>
                <a:srgbClr val="00B050"/>
              </a:solidFill>
            </a:endParaRPr>
          </a:p>
        </p:txBody>
      </p:sp>
      <p:sp>
        <p:nvSpPr>
          <p:cNvPr id="14" name="TextBox 13"/>
          <p:cNvSpPr txBox="1"/>
          <p:nvPr/>
        </p:nvSpPr>
        <p:spPr>
          <a:xfrm>
            <a:off x="3990978" y="3083124"/>
            <a:ext cx="388620" cy="276999"/>
          </a:xfrm>
          <a:prstGeom prst="rect">
            <a:avLst/>
          </a:prstGeom>
          <a:noFill/>
        </p:spPr>
        <p:txBody>
          <a:bodyPr wrap="square" rtlCol="0">
            <a:spAutoFit/>
          </a:bodyPr>
          <a:lstStyle/>
          <a:p>
            <a:r>
              <a:rPr lang="en-US" sz="1200" dirty="0" smtClean="0">
                <a:solidFill>
                  <a:srgbClr val="0096D2"/>
                </a:solidFill>
                <a:sym typeface="Wingdings"/>
              </a:rPr>
              <a:t></a:t>
            </a:r>
            <a:endParaRPr lang="en-US" sz="1200" dirty="0">
              <a:solidFill>
                <a:srgbClr val="0096D2"/>
              </a:solidFill>
            </a:endParaRPr>
          </a:p>
        </p:txBody>
      </p:sp>
      <p:sp>
        <p:nvSpPr>
          <p:cNvPr id="15" name="TextBox 14"/>
          <p:cNvSpPr txBox="1"/>
          <p:nvPr/>
        </p:nvSpPr>
        <p:spPr>
          <a:xfrm>
            <a:off x="1134429" y="4004785"/>
            <a:ext cx="388620" cy="261610"/>
          </a:xfrm>
          <a:prstGeom prst="rect">
            <a:avLst/>
          </a:prstGeom>
          <a:noFill/>
        </p:spPr>
        <p:txBody>
          <a:bodyPr wrap="square" rtlCol="0">
            <a:spAutoFit/>
          </a:bodyPr>
          <a:lstStyle/>
          <a:p>
            <a:r>
              <a:rPr lang="en-US" sz="1100" dirty="0" smtClean="0">
                <a:solidFill>
                  <a:schemeClr val="bg2">
                    <a:lumMod val="50000"/>
                  </a:schemeClr>
                </a:solidFill>
                <a:sym typeface="Wingdings"/>
              </a:rPr>
              <a:t></a:t>
            </a:r>
            <a:endParaRPr lang="en-US" sz="1100" dirty="0">
              <a:solidFill>
                <a:schemeClr val="bg2">
                  <a:lumMod val="50000"/>
                </a:schemeClr>
              </a:solidFill>
            </a:endParaRPr>
          </a:p>
        </p:txBody>
      </p:sp>
      <p:sp>
        <p:nvSpPr>
          <p:cNvPr id="16" name="TextBox 15"/>
          <p:cNvSpPr txBox="1"/>
          <p:nvPr/>
        </p:nvSpPr>
        <p:spPr>
          <a:xfrm>
            <a:off x="5406390" y="3980568"/>
            <a:ext cx="388620" cy="276999"/>
          </a:xfrm>
          <a:prstGeom prst="rect">
            <a:avLst/>
          </a:prstGeom>
          <a:noFill/>
        </p:spPr>
        <p:txBody>
          <a:bodyPr wrap="square" rtlCol="0">
            <a:spAutoFit/>
          </a:bodyPr>
          <a:lstStyle/>
          <a:p>
            <a:r>
              <a:rPr lang="en-US" sz="1200" dirty="0" smtClean="0">
                <a:solidFill>
                  <a:srgbClr val="000000"/>
                </a:solidFill>
                <a:sym typeface="Wingdings"/>
              </a:rPr>
              <a:t></a:t>
            </a:r>
            <a:endParaRPr lang="en-US" sz="1200" dirty="0">
              <a:solidFill>
                <a:srgbClr val="000000"/>
              </a:solidFill>
            </a:endParaRPr>
          </a:p>
        </p:txBody>
      </p:sp>
      <p:sp>
        <p:nvSpPr>
          <p:cNvPr id="12" name="Rectangle 11">
            <a:hlinkClick r:id="rId4" action="ppaction://hlinksldjump"/>
          </p:cNvPr>
          <p:cNvSpPr/>
          <p:nvPr/>
        </p:nvSpPr>
        <p:spPr>
          <a:xfrm>
            <a:off x="4186237" y="2957310"/>
            <a:ext cx="2019301" cy="14564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3" action="ppaction://hlinksldjump"/>
          </p:cNvPr>
          <p:cNvSpPr/>
          <p:nvPr/>
        </p:nvSpPr>
        <p:spPr>
          <a:xfrm>
            <a:off x="1324929" y="2957310"/>
            <a:ext cx="2019301" cy="145644"/>
          </a:xfrm>
          <a:prstGeom prst="rect">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5" action="ppaction://hlinksldjump"/>
          </p:cNvPr>
          <p:cNvSpPr/>
          <p:nvPr/>
        </p:nvSpPr>
        <p:spPr>
          <a:xfrm>
            <a:off x="5600701" y="4050418"/>
            <a:ext cx="787400" cy="145644"/>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hlinkClick r:id="rId4" action="ppaction://hlinksldjump"/>
          </p:cNvPr>
          <p:cNvSpPr/>
          <p:nvPr/>
        </p:nvSpPr>
        <p:spPr>
          <a:xfrm>
            <a:off x="6035040" y="3154121"/>
            <a:ext cx="2283460" cy="143472"/>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hlinkClick r:id="rId6" action="ppaction://hlinksldjump"/>
          </p:cNvPr>
          <p:cNvSpPr/>
          <p:nvPr/>
        </p:nvSpPr>
        <p:spPr>
          <a:xfrm>
            <a:off x="4185288" y="3141360"/>
            <a:ext cx="1010599" cy="143472"/>
          </a:xfrm>
          <a:prstGeom prst="rect">
            <a:avLst/>
          </a:prstGeom>
          <a:noFill/>
          <a:ln w="19050">
            <a:solidFill>
              <a:srgbClr val="0096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hlinkClick r:id="rId6" action="ppaction://hlinksldjump"/>
          </p:cNvPr>
          <p:cNvSpPr/>
          <p:nvPr/>
        </p:nvSpPr>
        <p:spPr>
          <a:xfrm>
            <a:off x="1324928" y="4048628"/>
            <a:ext cx="3278821" cy="147434"/>
          </a:xfrm>
          <a:prstGeom prst="rect">
            <a:avLst/>
          </a:prstGeom>
          <a:noFill/>
          <a:ln w="190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hlinkClick r:id="rId6" action="ppaction://hlinksldjump"/>
          </p:cNvPr>
          <p:cNvSpPr/>
          <p:nvPr/>
        </p:nvSpPr>
        <p:spPr>
          <a:xfrm>
            <a:off x="1330328" y="3141361"/>
            <a:ext cx="1577972" cy="143472"/>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1324929" y="4257568"/>
            <a:ext cx="96677" cy="104882"/>
          </a:xfrm>
          <a:prstGeom prst="rect">
            <a:avLst/>
          </a:prstGeom>
          <a:noFill/>
          <a:ln w="9525">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hlinkClick r:id="rId5" action="ppaction://hlinksldjump"/>
          </p:cNvPr>
          <p:cNvSpPr txBox="1"/>
          <p:nvPr/>
        </p:nvSpPr>
        <p:spPr>
          <a:xfrm>
            <a:off x="1134429" y="4183362"/>
            <a:ext cx="388620" cy="261610"/>
          </a:xfrm>
          <a:prstGeom prst="rect">
            <a:avLst/>
          </a:prstGeom>
          <a:noFill/>
        </p:spPr>
        <p:txBody>
          <a:bodyPr wrap="square" rtlCol="0">
            <a:spAutoFit/>
          </a:bodyPr>
          <a:lstStyle/>
          <a:p>
            <a:r>
              <a:rPr lang="en-US" sz="1100" dirty="0" smtClean="0">
                <a:solidFill>
                  <a:srgbClr val="FF7C80"/>
                </a:solidFill>
                <a:sym typeface="Wingdings"/>
              </a:rPr>
              <a:t></a:t>
            </a:r>
            <a:endParaRPr lang="en-US" sz="1100" dirty="0">
              <a:solidFill>
                <a:srgbClr val="FF7C80"/>
              </a:solidFill>
            </a:endParaRPr>
          </a:p>
        </p:txBody>
      </p:sp>
      <p:sp>
        <p:nvSpPr>
          <p:cNvPr id="33" name="Rectangle 32"/>
          <p:cNvSpPr/>
          <p:nvPr/>
        </p:nvSpPr>
        <p:spPr>
          <a:xfrm>
            <a:off x="3722535" y="4266395"/>
            <a:ext cx="106517" cy="96055"/>
          </a:xfrm>
          <a:prstGeom prst="rect">
            <a:avLst/>
          </a:prstGeom>
          <a:no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hlinkClick r:id="rId7" action="ppaction://hlinksldjump"/>
          </p:cNvPr>
          <p:cNvSpPr txBox="1"/>
          <p:nvPr/>
        </p:nvSpPr>
        <p:spPr>
          <a:xfrm>
            <a:off x="3528251" y="4185537"/>
            <a:ext cx="388620" cy="261610"/>
          </a:xfrm>
          <a:prstGeom prst="rect">
            <a:avLst/>
          </a:prstGeom>
          <a:noFill/>
        </p:spPr>
        <p:txBody>
          <a:bodyPr wrap="square" rtlCol="0">
            <a:spAutoFit/>
          </a:bodyPr>
          <a:lstStyle/>
          <a:p>
            <a:r>
              <a:rPr lang="en-US" sz="1100" dirty="0" smtClean="0">
                <a:solidFill>
                  <a:srgbClr val="003087"/>
                </a:solidFill>
                <a:sym typeface="Wingdings"/>
              </a:rPr>
              <a:t></a:t>
            </a:r>
            <a:endParaRPr lang="en-US" sz="1100" dirty="0">
              <a:solidFill>
                <a:srgbClr val="003087"/>
              </a:solidFill>
            </a:endParaRPr>
          </a:p>
        </p:txBody>
      </p:sp>
      <p:grpSp>
        <p:nvGrpSpPr>
          <p:cNvPr id="9219" name="Group 9218"/>
          <p:cNvGrpSpPr/>
          <p:nvPr/>
        </p:nvGrpSpPr>
        <p:grpSpPr>
          <a:xfrm>
            <a:off x="5422281" y="4193454"/>
            <a:ext cx="288130" cy="200055"/>
            <a:chOff x="5492798" y="6077794"/>
            <a:chExt cx="288130" cy="200055"/>
          </a:xfrm>
        </p:grpSpPr>
        <p:sp>
          <p:nvSpPr>
            <p:cNvPr id="17" name="Oval 16"/>
            <p:cNvSpPr>
              <a:spLocks noChangeAspect="1"/>
            </p:cNvSpPr>
            <p:nvPr/>
          </p:nvSpPr>
          <p:spPr>
            <a:xfrm>
              <a:off x="5576374" y="6120908"/>
              <a:ext cx="111891" cy="111891"/>
            </a:xfrm>
            <a:prstGeom prst="ellipse">
              <a:avLst/>
            </a:prstGeom>
            <a:solidFill>
              <a:srgbClr val="FF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16" name="TextBox 9215"/>
            <p:cNvSpPr txBox="1"/>
            <p:nvPr/>
          </p:nvSpPr>
          <p:spPr>
            <a:xfrm>
              <a:off x="5492798" y="6077794"/>
              <a:ext cx="288130" cy="200055"/>
            </a:xfrm>
            <a:prstGeom prst="rect">
              <a:avLst/>
            </a:prstGeom>
            <a:noFill/>
          </p:spPr>
          <p:txBody>
            <a:bodyPr wrap="square" rtlCol="0">
              <a:spAutoFit/>
            </a:bodyPr>
            <a:lstStyle/>
            <a:p>
              <a:r>
                <a:rPr lang="en-US" sz="700" b="1" spc="-100" dirty="0" smtClean="0">
                  <a:solidFill>
                    <a:schemeClr val="accent1">
                      <a:lumMod val="40000"/>
                      <a:lumOff val="60000"/>
                    </a:schemeClr>
                  </a:solidFill>
                  <a:latin typeface="Century Gothic" panose="020B0502020202020204" pitchFamily="34" charset="0"/>
                </a:rPr>
                <a:t>11</a:t>
              </a:r>
              <a:endParaRPr lang="en-US" sz="700" b="1" spc="-100" dirty="0">
                <a:solidFill>
                  <a:schemeClr val="accent1">
                    <a:lumMod val="40000"/>
                    <a:lumOff val="60000"/>
                  </a:schemeClr>
                </a:solidFill>
                <a:latin typeface="Century Gothic" panose="020B0502020202020204" pitchFamily="34" charset="0"/>
              </a:endParaRPr>
            </a:p>
          </p:txBody>
        </p:sp>
      </p:grpSp>
      <p:grpSp>
        <p:nvGrpSpPr>
          <p:cNvPr id="9220" name="Group 9219"/>
          <p:cNvGrpSpPr/>
          <p:nvPr/>
        </p:nvGrpSpPr>
        <p:grpSpPr>
          <a:xfrm>
            <a:off x="333378" y="5627370"/>
            <a:ext cx="288130" cy="200055"/>
            <a:chOff x="333378" y="5627370"/>
            <a:chExt cx="288130" cy="200055"/>
          </a:xfrm>
        </p:grpSpPr>
        <p:sp>
          <p:nvSpPr>
            <p:cNvPr id="66" name="Oval 65"/>
            <p:cNvSpPr>
              <a:spLocks noChangeAspect="1"/>
            </p:cNvSpPr>
            <p:nvPr/>
          </p:nvSpPr>
          <p:spPr>
            <a:xfrm>
              <a:off x="429101" y="5685999"/>
              <a:ext cx="82800" cy="82800"/>
            </a:xfrm>
            <a:prstGeom prst="ellipse">
              <a:avLst/>
            </a:prstGeom>
            <a:solidFill>
              <a:srgbClr val="8AD557"/>
            </a:solidFill>
            <a:ln>
              <a:solidFill>
                <a:srgbClr val="8AD5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7" name="TextBox 66"/>
            <p:cNvSpPr txBox="1"/>
            <p:nvPr/>
          </p:nvSpPr>
          <p:spPr>
            <a:xfrm>
              <a:off x="333378" y="5627370"/>
              <a:ext cx="288130" cy="200055"/>
            </a:xfrm>
            <a:prstGeom prst="rect">
              <a:avLst/>
            </a:prstGeom>
            <a:noFill/>
          </p:spPr>
          <p:txBody>
            <a:bodyPr wrap="square" rtlCol="0">
              <a:spAutoFit/>
            </a:bodyPr>
            <a:lstStyle/>
            <a:p>
              <a:r>
                <a:rPr lang="en-US" sz="700" b="1" spc="-100" dirty="0" smtClean="0">
                  <a:solidFill>
                    <a:srgbClr val="FF0000"/>
                  </a:solidFill>
                  <a:latin typeface="Century Gothic" panose="020B0502020202020204" pitchFamily="34" charset="0"/>
                </a:rPr>
                <a:t>18</a:t>
              </a:r>
              <a:endParaRPr lang="en-US" sz="700" b="1" spc="-100" dirty="0">
                <a:solidFill>
                  <a:srgbClr val="FF0000"/>
                </a:solidFill>
                <a:latin typeface="Century Gothic" panose="020B0502020202020204" pitchFamily="34" charset="0"/>
              </a:endParaRPr>
            </a:p>
          </p:txBody>
        </p:sp>
      </p:grpSp>
      <p:sp>
        <p:nvSpPr>
          <p:cNvPr id="71" name="Rectangle 70">
            <a:hlinkClick r:id="rId8" action="ppaction://hlinksldjump"/>
          </p:cNvPr>
          <p:cNvSpPr/>
          <p:nvPr/>
        </p:nvSpPr>
        <p:spPr>
          <a:xfrm>
            <a:off x="1756493" y="2416076"/>
            <a:ext cx="1462958" cy="145644"/>
          </a:xfrm>
          <a:prstGeom prst="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hlinkClick r:id="rId9" action="ppaction://hlinksldjump"/>
          </p:cNvPr>
          <p:cNvSpPr/>
          <p:nvPr/>
        </p:nvSpPr>
        <p:spPr>
          <a:xfrm>
            <a:off x="1603100" y="4780491"/>
            <a:ext cx="3515000" cy="151248"/>
          </a:xfrm>
          <a:prstGeom prst="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1603100" y="4964046"/>
            <a:ext cx="3515000" cy="151248"/>
          </a:xfrm>
          <a:prstGeom prst="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1603100" y="5141908"/>
            <a:ext cx="3400700" cy="151248"/>
          </a:xfrm>
          <a:prstGeom prst="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5965127" y="4766201"/>
            <a:ext cx="2245423" cy="165537"/>
          </a:xfrm>
          <a:prstGeom prst="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hlinkClick r:id="rId7" action="ppaction://hlinksldjump"/>
          </p:cNvPr>
          <p:cNvSpPr/>
          <p:nvPr/>
        </p:nvSpPr>
        <p:spPr>
          <a:xfrm>
            <a:off x="7249421" y="4045263"/>
            <a:ext cx="961129" cy="149009"/>
          </a:xfrm>
          <a:prstGeom prst="rect">
            <a:avLst/>
          </a:prstGeom>
          <a:noFill/>
          <a:ln w="19050">
            <a:solidFill>
              <a:srgbClr val="9378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hlinkClick r:id="rId7" action="ppaction://hlinksldjump"/>
          </p:cNvPr>
          <p:cNvSpPr/>
          <p:nvPr/>
        </p:nvSpPr>
        <p:spPr>
          <a:xfrm>
            <a:off x="5602575" y="4235504"/>
            <a:ext cx="1007775" cy="149009"/>
          </a:xfrm>
          <a:prstGeom prst="rect">
            <a:avLst/>
          </a:prstGeom>
          <a:noFill/>
          <a:ln w="190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9050">
                <a:solidFill>
                  <a:srgbClr val="FF00FF"/>
                </a:solidFill>
              </a:ln>
            </a:endParaRPr>
          </a:p>
        </p:txBody>
      </p:sp>
      <p:grpSp>
        <p:nvGrpSpPr>
          <p:cNvPr id="68" name="Group 67"/>
          <p:cNvGrpSpPr/>
          <p:nvPr/>
        </p:nvGrpSpPr>
        <p:grpSpPr>
          <a:xfrm>
            <a:off x="1601249" y="2388871"/>
            <a:ext cx="288130" cy="200055"/>
            <a:chOff x="4561525" y="4209981"/>
            <a:chExt cx="288130" cy="200055"/>
          </a:xfrm>
        </p:grpSpPr>
        <p:sp>
          <p:nvSpPr>
            <p:cNvPr id="69" name="Oval 68"/>
            <p:cNvSpPr>
              <a:spLocks noChangeAspect="1"/>
            </p:cNvSpPr>
            <p:nvPr/>
          </p:nvSpPr>
          <p:spPr>
            <a:xfrm>
              <a:off x="4654868" y="4266395"/>
              <a:ext cx="82800" cy="828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p:cNvSpPr txBox="1"/>
            <p:nvPr/>
          </p:nvSpPr>
          <p:spPr>
            <a:xfrm>
              <a:off x="4561525" y="4209981"/>
              <a:ext cx="288130" cy="200055"/>
            </a:xfrm>
            <a:prstGeom prst="rect">
              <a:avLst/>
            </a:prstGeom>
            <a:noFill/>
          </p:spPr>
          <p:txBody>
            <a:bodyPr wrap="square" rtlCol="0">
              <a:spAutoFit/>
            </a:bodyPr>
            <a:lstStyle/>
            <a:p>
              <a:r>
                <a:rPr lang="en-US" sz="700" b="1" spc="-100" dirty="0" smtClean="0">
                  <a:solidFill>
                    <a:schemeClr val="accent1">
                      <a:lumMod val="40000"/>
                      <a:lumOff val="60000"/>
                    </a:schemeClr>
                  </a:solidFill>
                  <a:latin typeface="Century Gothic" panose="020B0502020202020204" pitchFamily="34" charset="0"/>
                  <a:hlinkClick r:id="rId8" action="ppaction://hlinksldjump"/>
                </a:rPr>
                <a:t>19</a:t>
              </a:r>
              <a:endParaRPr lang="en-US" sz="700" b="1" spc="-100" dirty="0">
                <a:solidFill>
                  <a:schemeClr val="accent1">
                    <a:lumMod val="40000"/>
                    <a:lumOff val="60000"/>
                  </a:schemeClr>
                </a:solidFill>
                <a:latin typeface="Century Gothic" panose="020B0502020202020204" pitchFamily="34" charset="0"/>
              </a:endParaRPr>
            </a:p>
          </p:txBody>
        </p:sp>
      </p:grpSp>
      <p:grpSp>
        <p:nvGrpSpPr>
          <p:cNvPr id="45" name="Group 44"/>
          <p:cNvGrpSpPr/>
          <p:nvPr/>
        </p:nvGrpSpPr>
        <p:grpSpPr>
          <a:xfrm>
            <a:off x="1421606" y="5117505"/>
            <a:ext cx="288130" cy="200055"/>
            <a:chOff x="4561525" y="4209981"/>
            <a:chExt cx="288130" cy="200055"/>
          </a:xfrm>
        </p:grpSpPr>
        <p:sp>
          <p:nvSpPr>
            <p:cNvPr id="46" name="Oval 45"/>
            <p:cNvSpPr>
              <a:spLocks noChangeAspect="1"/>
            </p:cNvSpPr>
            <p:nvPr/>
          </p:nvSpPr>
          <p:spPr>
            <a:xfrm>
              <a:off x="4654868" y="4266395"/>
              <a:ext cx="82800" cy="828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4561525" y="4209981"/>
              <a:ext cx="288130" cy="200055"/>
            </a:xfrm>
            <a:prstGeom prst="rect">
              <a:avLst/>
            </a:prstGeom>
            <a:noFill/>
          </p:spPr>
          <p:txBody>
            <a:bodyPr wrap="square" rtlCol="0">
              <a:spAutoFit/>
            </a:bodyPr>
            <a:lstStyle/>
            <a:p>
              <a:r>
                <a:rPr lang="en-US" sz="700" b="1" spc="-100" dirty="0" smtClean="0">
                  <a:solidFill>
                    <a:schemeClr val="accent1">
                      <a:lumMod val="40000"/>
                      <a:lumOff val="60000"/>
                    </a:schemeClr>
                  </a:solidFill>
                  <a:latin typeface="Century Gothic" panose="020B0502020202020204" pitchFamily="34" charset="0"/>
                </a:rPr>
                <a:t>13</a:t>
              </a:r>
              <a:endParaRPr lang="en-US" sz="700" b="1" spc="-100" dirty="0">
                <a:solidFill>
                  <a:schemeClr val="accent1">
                    <a:lumMod val="40000"/>
                    <a:lumOff val="60000"/>
                  </a:schemeClr>
                </a:solidFill>
                <a:latin typeface="Century Gothic" panose="020B0502020202020204" pitchFamily="34" charset="0"/>
              </a:endParaRPr>
            </a:p>
          </p:txBody>
        </p:sp>
      </p:grpSp>
      <p:grpSp>
        <p:nvGrpSpPr>
          <p:cNvPr id="56" name="Group 55"/>
          <p:cNvGrpSpPr/>
          <p:nvPr/>
        </p:nvGrpSpPr>
        <p:grpSpPr>
          <a:xfrm>
            <a:off x="1425106" y="4931739"/>
            <a:ext cx="288130" cy="200055"/>
            <a:chOff x="4561525" y="4209981"/>
            <a:chExt cx="288130" cy="200055"/>
          </a:xfrm>
        </p:grpSpPr>
        <p:sp>
          <p:nvSpPr>
            <p:cNvPr id="57" name="Oval 56"/>
            <p:cNvSpPr>
              <a:spLocks noChangeAspect="1"/>
            </p:cNvSpPr>
            <p:nvPr/>
          </p:nvSpPr>
          <p:spPr>
            <a:xfrm>
              <a:off x="4654868" y="4266395"/>
              <a:ext cx="82800" cy="828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4561525" y="4209981"/>
              <a:ext cx="288130" cy="200055"/>
            </a:xfrm>
            <a:prstGeom prst="rect">
              <a:avLst/>
            </a:prstGeom>
            <a:noFill/>
          </p:spPr>
          <p:txBody>
            <a:bodyPr wrap="square" rtlCol="0">
              <a:spAutoFit/>
            </a:bodyPr>
            <a:lstStyle/>
            <a:p>
              <a:r>
                <a:rPr lang="en-US" sz="700" b="1" spc="-100" dirty="0" smtClean="0">
                  <a:solidFill>
                    <a:schemeClr val="accent1">
                      <a:lumMod val="40000"/>
                      <a:lumOff val="60000"/>
                    </a:schemeClr>
                  </a:solidFill>
                  <a:latin typeface="Century Gothic" panose="020B0502020202020204" pitchFamily="34" charset="0"/>
                </a:rPr>
                <a:t>15</a:t>
              </a:r>
              <a:endParaRPr lang="en-US" sz="700" b="1" spc="-100" dirty="0">
                <a:solidFill>
                  <a:schemeClr val="accent1">
                    <a:lumMod val="40000"/>
                    <a:lumOff val="60000"/>
                  </a:schemeClr>
                </a:solidFill>
                <a:latin typeface="Century Gothic" panose="020B0502020202020204" pitchFamily="34" charset="0"/>
              </a:endParaRPr>
            </a:p>
          </p:txBody>
        </p:sp>
      </p:grpSp>
      <p:grpSp>
        <p:nvGrpSpPr>
          <p:cNvPr id="59" name="Group 58"/>
          <p:cNvGrpSpPr/>
          <p:nvPr/>
        </p:nvGrpSpPr>
        <p:grpSpPr>
          <a:xfrm>
            <a:off x="1420343" y="4755499"/>
            <a:ext cx="288130" cy="200055"/>
            <a:chOff x="4561525" y="4209981"/>
            <a:chExt cx="288130" cy="200055"/>
          </a:xfrm>
        </p:grpSpPr>
        <p:sp>
          <p:nvSpPr>
            <p:cNvPr id="60" name="Oval 59"/>
            <p:cNvSpPr>
              <a:spLocks noChangeAspect="1"/>
            </p:cNvSpPr>
            <p:nvPr/>
          </p:nvSpPr>
          <p:spPr>
            <a:xfrm>
              <a:off x="4654868" y="4266395"/>
              <a:ext cx="82800" cy="828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a:xfrm>
              <a:off x="4561525" y="4209981"/>
              <a:ext cx="288130" cy="200055"/>
            </a:xfrm>
            <a:prstGeom prst="rect">
              <a:avLst/>
            </a:prstGeom>
            <a:noFill/>
          </p:spPr>
          <p:txBody>
            <a:bodyPr wrap="square" rtlCol="0">
              <a:spAutoFit/>
            </a:bodyPr>
            <a:lstStyle/>
            <a:p>
              <a:r>
                <a:rPr lang="en-US" sz="700" b="1" spc="-100" dirty="0" smtClean="0">
                  <a:solidFill>
                    <a:schemeClr val="accent1">
                      <a:lumMod val="40000"/>
                      <a:lumOff val="60000"/>
                    </a:schemeClr>
                  </a:solidFill>
                  <a:latin typeface="Century Gothic" panose="020B0502020202020204" pitchFamily="34" charset="0"/>
                </a:rPr>
                <a:t>16</a:t>
              </a:r>
              <a:endParaRPr lang="en-US" sz="700" b="1" spc="-100" dirty="0">
                <a:solidFill>
                  <a:schemeClr val="accent1">
                    <a:lumMod val="40000"/>
                    <a:lumOff val="60000"/>
                  </a:schemeClr>
                </a:solidFill>
                <a:latin typeface="Century Gothic" panose="020B0502020202020204" pitchFamily="34" charset="0"/>
              </a:endParaRPr>
            </a:p>
          </p:txBody>
        </p:sp>
      </p:grpSp>
      <p:grpSp>
        <p:nvGrpSpPr>
          <p:cNvPr id="42" name="Group 41"/>
          <p:cNvGrpSpPr/>
          <p:nvPr/>
        </p:nvGrpSpPr>
        <p:grpSpPr>
          <a:xfrm>
            <a:off x="5795010" y="4917450"/>
            <a:ext cx="288130" cy="200055"/>
            <a:chOff x="4561525" y="4209981"/>
            <a:chExt cx="288130" cy="200055"/>
          </a:xfrm>
        </p:grpSpPr>
        <p:sp>
          <p:nvSpPr>
            <p:cNvPr id="43" name="Oval 42"/>
            <p:cNvSpPr>
              <a:spLocks noChangeAspect="1"/>
            </p:cNvSpPr>
            <p:nvPr/>
          </p:nvSpPr>
          <p:spPr>
            <a:xfrm>
              <a:off x="4654868" y="4266395"/>
              <a:ext cx="82800" cy="828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4561525" y="4209981"/>
              <a:ext cx="288130" cy="200055"/>
            </a:xfrm>
            <a:prstGeom prst="rect">
              <a:avLst/>
            </a:prstGeom>
            <a:noFill/>
          </p:spPr>
          <p:txBody>
            <a:bodyPr wrap="square" rtlCol="0">
              <a:spAutoFit/>
            </a:bodyPr>
            <a:lstStyle/>
            <a:p>
              <a:r>
                <a:rPr lang="en-US" sz="700" b="1" spc="-100" dirty="0" smtClean="0">
                  <a:solidFill>
                    <a:schemeClr val="accent1">
                      <a:lumMod val="40000"/>
                      <a:lumOff val="60000"/>
                    </a:schemeClr>
                  </a:solidFill>
                  <a:latin typeface="Century Gothic" panose="020B0502020202020204" pitchFamily="34" charset="0"/>
                </a:rPr>
                <a:t>14</a:t>
              </a:r>
              <a:endParaRPr lang="en-US" sz="700" b="1" spc="-100" dirty="0">
                <a:solidFill>
                  <a:schemeClr val="accent1">
                    <a:lumMod val="40000"/>
                    <a:lumOff val="60000"/>
                  </a:schemeClr>
                </a:solidFill>
                <a:latin typeface="Century Gothic" panose="020B0502020202020204" pitchFamily="34" charset="0"/>
              </a:endParaRPr>
            </a:p>
          </p:txBody>
        </p:sp>
      </p:grpSp>
      <p:grpSp>
        <p:nvGrpSpPr>
          <p:cNvPr id="62" name="Group 61"/>
          <p:cNvGrpSpPr/>
          <p:nvPr/>
        </p:nvGrpSpPr>
        <p:grpSpPr>
          <a:xfrm>
            <a:off x="5788984" y="4755499"/>
            <a:ext cx="288130" cy="200055"/>
            <a:chOff x="4561525" y="4209981"/>
            <a:chExt cx="288130" cy="200055"/>
          </a:xfrm>
        </p:grpSpPr>
        <p:sp>
          <p:nvSpPr>
            <p:cNvPr id="63" name="Oval 62"/>
            <p:cNvSpPr>
              <a:spLocks noChangeAspect="1"/>
            </p:cNvSpPr>
            <p:nvPr/>
          </p:nvSpPr>
          <p:spPr>
            <a:xfrm>
              <a:off x="4654868" y="4266395"/>
              <a:ext cx="82800" cy="828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4561525" y="4209981"/>
              <a:ext cx="288130" cy="200055"/>
            </a:xfrm>
            <a:prstGeom prst="rect">
              <a:avLst/>
            </a:prstGeom>
            <a:noFill/>
          </p:spPr>
          <p:txBody>
            <a:bodyPr wrap="square" rtlCol="0">
              <a:spAutoFit/>
            </a:bodyPr>
            <a:lstStyle/>
            <a:p>
              <a:r>
                <a:rPr lang="en-US" sz="700" b="1" spc="-100" dirty="0" smtClean="0">
                  <a:solidFill>
                    <a:schemeClr val="accent1">
                      <a:lumMod val="40000"/>
                      <a:lumOff val="60000"/>
                    </a:schemeClr>
                  </a:solidFill>
                  <a:latin typeface="Century Gothic" panose="020B0502020202020204" pitchFamily="34" charset="0"/>
                </a:rPr>
                <a:t>17</a:t>
              </a:r>
              <a:endParaRPr lang="en-US" sz="700" b="1" spc="-100" dirty="0">
                <a:solidFill>
                  <a:schemeClr val="accent1">
                    <a:lumMod val="40000"/>
                    <a:lumOff val="60000"/>
                  </a:schemeClr>
                </a:solidFill>
                <a:latin typeface="Century Gothic" panose="020B0502020202020204" pitchFamily="34" charset="0"/>
              </a:endParaRPr>
            </a:p>
          </p:txBody>
        </p:sp>
      </p:grpSp>
      <p:grpSp>
        <p:nvGrpSpPr>
          <p:cNvPr id="81" name="Group 80"/>
          <p:cNvGrpSpPr/>
          <p:nvPr/>
        </p:nvGrpSpPr>
        <p:grpSpPr>
          <a:xfrm>
            <a:off x="7081488" y="3939318"/>
            <a:ext cx="288130" cy="215444"/>
            <a:chOff x="345165" y="3787771"/>
            <a:chExt cx="288130" cy="215444"/>
          </a:xfrm>
        </p:grpSpPr>
        <p:sp>
          <p:nvSpPr>
            <p:cNvPr id="82" name="Oval 81"/>
            <p:cNvSpPr>
              <a:spLocks noChangeAspect="1"/>
            </p:cNvSpPr>
            <p:nvPr/>
          </p:nvSpPr>
          <p:spPr>
            <a:xfrm>
              <a:off x="421248" y="3828898"/>
              <a:ext cx="148665" cy="148665"/>
            </a:xfrm>
            <a:prstGeom prst="ellipse">
              <a:avLst/>
            </a:prstGeom>
            <a:solidFill>
              <a:srgbClr val="937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p:cNvSpPr txBox="1"/>
            <p:nvPr/>
          </p:nvSpPr>
          <p:spPr>
            <a:xfrm>
              <a:off x="345165" y="3787771"/>
              <a:ext cx="288130" cy="215444"/>
            </a:xfrm>
            <a:prstGeom prst="rect">
              <a:avLst/>
            </a:prstGeom>
            <a:noFill/>
          </p:spPr>
          <p:txBody>
            <a:bodyPr wrap="square" rtlCol="0">
              <a:spAutoFit/>
            </a:bodyPr>
            <a:lstStyle/>
            <a:p>
              <a:r>
                <a:rPr lang="en-US" sz="800" b="1" spc="-100" dirty="0" smtClean="0">
                  <a:solidFill>
                    <a:schemeClr val="accent1">
                      <a:lumMod val="40000"/>
                      <a:lumOff val="60000"/>
                    </a:schemeClr>
                  </a:solidFill>
                  <a:latin typeface="Century Gothic" panose="020B0502020202020204" pitchFamily="34" charset="0"/>
                </a:rPr>
                <a:t>12</a:t>
              </a:r>
              <a:endParaRPr lang="en-US" sz="800" b="1" spc="-100" dirty="0">
                <a:solidFill>
                  <a:schemeClr val="accent1">
                    <a:lumMod val="40000"/>
                    <a:lumOff val="60000"/>
                  </a:schemeClr>
                </a:solidFill>
                <a:latin typeface="Century Gothic" panose="020B0502020202020204" pitchFamily="34" charset="0"/>
              </a:endParaRPr>
            </a:p>
          </p:txBody>
        </p:sp>
      </p:grpSp>
      <p:sp>
        <p:nvSpPr>
          <p:cNvPr id="9221" name="Rectangle 9220">
            <a:hlinkClick r:id="rId9" action="ppaction://hlinksldjump"/>
          </p:cNvPr>
          <p:cNvSpPr/>
          <p:nvPr/>
        </p:nvSpPr>
        <p:spPr>
          <a:xfrm>
            <a:off x="511901" y="5627370"/>
            <a:ext cx="4091848" cy="2000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52913" y="3348038"/>
            <a:ext cx="638175" cy="161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09752" y="1225487"/>
            <a:ext cx="582928" cy="1165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38382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General Attributes (1): BFC Activity1 ; Value Stream</a:t>
            </a:r>
            <a:endParaRPr lang="en-US" sz="20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23</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794294883"/>
              </p:ext>
            </p:extLst>
          </p:nvPr>
        </p:nvGraphicFramePr>
        <p:xfrm>
          <a:off x="298449" y="684178"/>
          <a:ext cx="7986497" cy="4739640"/>
        </p:xfrm>
        <a:graphic>
          <a:graphicData uri="http://schemas.openxmlformats.org/drawingml/2006/table">
            <a:tbl>
              <a:tblPr firstRow="1" bandRow="1">
                <a:tableStyleId>{5C22544A-7EE6-4342-B048-85BDC9FD1C3A}</a:tableStyleId>
              </a:tblPr>
              <a:tblGrid>
                <a:gridCol w="1739901"/>
                <a:gridCol w="6246596"/>
              </a:tblGrid>
              <a:tr h="223664">
                <a:tc>
                  <a:txBody>
                    <a:bodyPr/>
                    <a:lstStyle/>
                    <a:p>
                      <a:r>
                        <a:rPr lang="en-US" sz="900" dirty="0" smtClean="0"/>
                        <a:t>Field</a:t>
                      </a:r>
                      <a:endParaRPr lang="en-US" sz="900" dirty="0"/>
                    </a:p>
                  </a:txBody>
                  <a:tcPr/>
                </a:tc>
                <a:tc>
                  <a:txBody>
                    <a:bodyPr/>
                    <a:lstStyle/>
                    <a:p>
                      <a:r>
                        <a:rPr lang="en-US" sz="900" dirty="0" smtClean="0"/>
                        <a:t>Usage</a:t>
                      </a:r>
                      <a:endParaRPr lang="en-US" sz="900" dirty="0"/>
                    </a:p>
                  </a:txBody>
                  <a:tcPr/>
                </a:tc>
              </a:tr>
              <a:tr h="2062681">
                <a:tc>
                  <a:txBody>
                    <a:bodyPr/>
                    <a:lstStyle/>
                    <a:p>
                      <a:pPr marL="177800" marR="0" indent="-1778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400" b="1" dirty="0" smtClean="0">
                          <a:solidFill>
                            <a:srgbClr val="C00000"/>
                          </a:solidFill>
                        </a:rPr>
                        <a:t>BFC Activity 2</a:t>
                      </a:r>
                    </a:p>
                    <a:p>
                      <a:pPr marL="285750" marR="0" indent="-285750" algn="l" defTabSz="914400" rtl="0" eaLnBrk="1" fontAlgn="auto" latinLnBrk="0" hangingPunct="1">
                        <a:lnSpc>
                          <a:spcPct val="100000"/>
                        </a:lnSpc>
                        <a:spcBef>
                          <a:spcPts val="0"/>
                        </a:spcBef>
                        <a:spcAft>
                          <a:spcPts val="0"/>
                        </a:spcAft>
                        <a:buClrTx/>
                        <a:buSzTx/>
                        <a:buFont typeface="Wingdings" pitchFamily="2" charset="2"/>
                        <a:buChar char=""/>
                        <a:tabLst/>
                        <a:defRPr/>
                      </a:pPr>
                      <a:endParaRPr lang="en-US" sz="1400" b="1" dirty="0">
                        <a:solidFill>
                          <a:srgbClr val="C00000"/>
                        </a:solidFill>
                      </a:endParaRPr>
                    </a:p>
                  </a:txBody>
                  <a:tcPr/>
                </a:tc>
                <a:tc>
                  <a:txBody>
                    <a:bodyPr/>
                    <a:lstStyle/>
                    <a:p>
                      <a:pPr marL="0" indent="0">
                        <a:spcBef>
                          <a:spcPts val="600"/>
                        </a:spcBef>
                        <a:buFont typeface="Arial" panose="020B0604020202020204" pitchFamily="34" charset="0"/>
                        <a:buNone/>
                      </a:pPr>
                      <a:r>
                        <a:rPr lang="en-US" sz="1400" i="0" baseline="0" dirty="0" smtClean="0"/>
                        <a:t>In BFC, GBUs consist of so-called “activities 2” which somehow correspond to groups of products.</a:t>
                      </a:r>
                    </a:p>
                    <a:p>
                      <a:pPr marL="0" indent="0">
                        <a:spcBef>
                          <a:spcPts val="600"/>
                        </a:spcBef>
                        <a:buFont typeface="Arial" panose="020B0604020202020204" pitchFamily="34" charset="0"/>
                        <a:buNone/>
                      </a:pPr>
                      <a:r>
                        <a:rPr lang="en-US" sz="1400" i="0" baseline="0" dirty="0" smtClean="0"/>
                        <a:t>For Solvay legacy GBUs, </a:t>
                      </a:r>
                      <a:r>
                        <a:rPr lang="en-US" sz="1400" i="1" baseline="0" dirty="0" smtClean="0">
                          <a:solidFill>
                            <a:srgbClr val="C00000"/>
                          </a:solidFill>
                        </a:rPr>
                        <a:t>BFC Activity 2 </a:t>
                      </a:r>
                      <a:r>
                        <a:rPr lang="en-US" sz="1400" i="0" baseline="0" dirty="0" smtClean="0"/>
                        <a:t>corresponds to the </a:t>
                      </a:r>
                      <a:r>
                        <a:rPr lang="en-US" sz="1400" i="1" baseline="0" dirty="0" smtClean="0">
                          <a:solidFill>
                            <a:schemeClr val="accent1">
                              <a:lumMod val="75000"/>
                            </a:schemeClr>
                          </a:solidFill>
                        </a:rPr>
                        <a:t>Cheops Division</a:t>
                      </a:r>
                    </a:p>
                    <a:p>
                      <a:pPr marL="0" indent="0">
                        <a:spcBef>
                          <a:spcPts val="600"/>
                        </a:spcBef>
                        <a:buFont typeface="Arial" panose="020B0604020202020204" pitchFamily="34" charset="0"/>
                        <a:buNone/>
                      </a:pPr>
                      <a:r>
                        <a:rPr lang="en-US" sz="1400" i="0" baseline="0" dirty="0" smtClean="0"/>
                        <a:t>For </a:t>
                      </a:r>
                      <a:r>
                        <a:rPr lang="en-US" sz="1400" i="0" baseline="0" dirty="0" err="1" smtClean="0"/>
                        <a:t>Rhodia</a:t>
                      </a:r>
                      <a:r>
                        <a:rPr lang="en-US" sz="1400" i="0" baseline="0" dirty="0" smtClean="0"/>
                        <a:t> legacy GBUs, </a:t>
                      </a:r>
                      <a:r>
                        <a:rPr lang="en-US" sz="1400" i="1" baseline="0" dirty="0" smtClean="0">
                          <a:solidFill>
                            <a:srgbClr val="C00000"/>
                          </a:solidFill>
                        </a:rPr>
                        <a:t>BFC Activity 2 </a:t>
                      </a:r>
                      <a:r>
                        <a:rPr lang="en-US" sz="1400" i="0" baseline="0" dirty="0" smtClean="0"/>
                        <a:t>corresponds to the </a:t>
                      </a:r>
                      <a:r>
                        <a:rPr lang="en-US" sz="1400" i="0" baseline="0" dirty="0" smtClean="0">
                          <a:solidFill>
                            <a:srgbClr val="00B050"/>
                          </a:solidFill>
                        </a:rPr>
                        <a:t>CGU </a:t>
                      </a:r>
                      <a:r>
                        <a:rPr lang="en-US" sz="900" i="0" baseline="0" dirty="0" smtClean="0">
                          <a:solidFill>
                            <a:srgbClr val="00B050"/>
                          </a:solidFill>
                        </a:rPr>
                        <a:t>(Cash Generating Unit)</a:t>
                      </a:r>
                      <a:endParaRPr lang="en-US" sz="1400" i="0" baseline="0" dirty="0" smtClean="0">
                        <a:solidFill>
                          <a:srgbClr val="00B050"/>
                        </a:solidFill>
                      </a:endParaRPr>
                    </a:p>
                    <a:p>
                      <a:pPr marL="0" indent="0">
                        <a:spcBef>
                          <a:spcPts val="600"/>
                        </a:spcBef>
                        <a:buFont typeface="Arial" panose="020B0604020202020204" pitchFamily="34" charset="0"/>
                        <a:buNone/>
                      </a:pPr>
                      <a:endParaRPr lang="en-US" sz="1400" i="0" baseline="0" dirty="0" smtClean="0"/>
                    </a:p>
                    <a:p>
                      <a:pPr marL="0" indent="0">
                        <a:spcBef>
                          <a:spcPts val="600"/>
                        </a:spcBef>
                        <a:buFont typeface="Arial" panose="020B0604020202020204" pitchFamily="34" charset="0"/>
                        <a:buNone/>
                      </a:pPr>
                      <a:r>
                        <a:rPr lang="en-US" sz="1400" i="0" baseline="0" dirty="0" smtClean="0"/>
                        <a:t>The list of available choices is determined by the GBU and the plant </a:t>
                      </a:r>
                    </a:p>
                    <a:p>
                      <a:pPr marL="0" indent="0">
                        <a:spcBef>
                          <a:spcPts val="600"/>
                        </a:spcBef>
                        <a:buFont typeface="Arial" panose="020B0604020202020204" pitchFamily="34" charset="0"/>
                        <a:buNone/>
                      </a:pPr>
                      <a:r>
                        <a:rPr lang="en-US" sz="1400" i="0" baseline="0" dirty="0" smtClean="0"/>
                        <a:t>See </a:t>
                      </a:r>
                      <a:r>
                        <a:rPr lang="en-US" sz="1400" i="0" baseline="0" dirty="0" smtClean="0">
                          <a:hlinkClick r:id="rId2"/>
                        </a:rPr>
                        <a:t>BFC Structure</a:t>
                      </a:r>
                      <a:r>
                        <a:rPr lang="en-US" sz="1400" i="0" baseline="0" dirty="0" smtClean="0"/>
                        <a:t> for more information</a:t>
                      </a:r>
                    </a:p>
                  </a:txBody>
                  <a:tcPr/>
                </a:tc>
              </a:tr>
              <a:tr h="20626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7030A0"/>
                          </a:solidFill>
                          <a:sym typeface="Wingdings"/>
                        </a:rPr>
                        <a:t> </a:t>
                      </a:r>
                      <a:r>
                        <a:rPr lang="en-US" sz="1400" b="1" dirty="0" smtClean="0">
                          <a:solidFill>
                            <a:srgbClr val="7030A0"/>
                          </a:solidFill>
                        </a:rPr>
                        <a:t>Value Stream</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1" dirty="0">
                        <a:solidFill>
                          <a:srgbClr val="7030A0"/>
                        </a:solidFill>
                      </a:endParaRPr>
                    </a:p>
                  </a:txBody>
                  <a:tcPr/>
                </a:tc>
                <a:tc>
                  <a:txBody>
                    <a:bodyPr/>
                    <a:lstStyle/>
                    <a:p>
                      <a:pPr marL="0" indent="0">
                        <a:spcBef>
                          <a:spcPts val="600"/>
                        </a:spcBef>
                        <a:buFont typeface="Arial" panose="020B0604020202020204" pitchFamily="34" charset="0"/>
                        <a:buNone/>
                      </a:pPr>
                      <a:r>
                        <a:rPr lang="en-US" sz="1400" i="0" baseline="0" dirty="0" smtClean="0"/>
                        <a:t>Main value stream concerned by the investment.</a:t>
                      </a:r>
                    </a:p>
                    <a:p>
                      <a:pPr marL="0" indent="0">
                        <a:spcBef>
                          <a:spcPts val="600"/>
                        </a:spcBef>
                        <a:buFont typeface="Arial" panose="020B0604020202020204" pitchFamily="34" charset="0"/>
                        <a:buNone/>
                      </a:pPr>
                      <a:r>
                        <a:rPr lang="en-US" sz="1400" i="0" baseline="0" dirty="0" smtClean="0"/>
                        <a:t>Value stream is a group of “inseparable products” ; notion rolled out in </a:t>
                      </a:r>
                      <a:r>
                        <a:rPr lang="en-US" sz="1400" i="0" baseline="0" dirty="0" err="1" smtClean="0"/>
                        <a:t>Rhodia</a:t>
                      </a:r>
                      <a:r>
                        <a:rPr lang="en-US" sz="1400" i="0" baseline="0" dirty="0" smtClean="0"/>
                        <a:t> legacy but not yet in Solvay legacy.</a:t>
                      </a:r>
                    </a:p>
                    <a:p>
                      <a:pPr marL="0" indent="0">
                        <a:spcBef>
                          <a:spcPts val="600"/>
                        </a:spcBef>
                        <a:buFont typeface="Arial" panose="020B0604020202020204" pitchFamily="34" charset="0"/>
                        <a:buNone/>
                      </a:pPr>
                      <a:endParaRPr lang="en-US" sz="1400" i="0" baseline="0" dirty="0" smtClean="0"/>
                    </a:p>
                    <a:p>
                      <a:pPr marL="0" indent="0">
                        <a:spcBef>
                          <a:spcPts val="600"/>
                        </a:spcBef>
                        <a:buFont typeface="Arial" panose="020B0604020202020204" pitchFamily="34" charset="0"/>
                        <a:buNone/>
                      </a:pPr>
                      <a:r>
                        <a:rPr lang="en-US" sz="1400" i="0" baseline="0" dirty="0" smtClean="0"/>
                        <a:t>For Solvay legacy, “pseudo value streams” have been created, corresponding to [Plant-BFC Activity 2]</a:t>
                      </a:r>
                    </a:p>
                    <a:p>
                      <a:pPr marL="0" marR="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1400" i="0" baseline="0" dirty="0" smtClean="0"/>
                        <a:t>The list of available choices is determined by the plant and the activity 2.</a:t>
                      </a:r>
                    </a:p>
                    <a:p>
                      <a:pPr marL="0" marR="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1000" i="0" baseline="0" dirty="0" smtClean="0"/>
                        <a:t>(for Solvay legacy, no need to care about that as it is fully defined by the [plant-BFC Activity 2] couple</a:t>
                      </a:r>
                      <a:endParaRPr lang="en-US" sz="1400" i="0" baseline="0" dirty="0" smtClean="0"/>
                    </a:p>
                    <a:p>
                      <a:pPr marL="0" indent="0">
                        <a:spcBef>
                          <a:spcPts val="600"/>
                        </a:spcBef>
                        <a:buFont typeface="Arial" panose="020B0604020202020204" pitchFamily="34" charset="0"/>
                        <a:buNone/>
                      </a:pPr>
                      <a:endParaRPr lang="en-US" sz="1400" i="0" baseline="0" dirty="0" smtClean="0"/>
                    </a:p>
                  </a:txBody>
                  <a:tcPr/>
                </a:tc>
              </a:tr>
            </a:tbl>
          </a:graphicData>
        </a:graphic>
      </p:graphicFrame>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6" y="1273173"/>
            <a:ext cx="1630361" cy="372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385" y="3401900"/>
            <a:ext cx="1719262" cy="1771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Action Button: Back or Previous 8">
            <a:hlinkClick r:id="rId5" action="ppaction://hlinksldjump" highlightClick="1"/>
          </p:cNvPr>
          <p:cNvSpPr/>
          <p:nvPr/>
        </p:nvSpPr>
        <p:spPr>
          <a:xfrm>
            <a:off x="8337176" y="726141"/>
            <a:ext cx="394448" cy="349624"/>
          </a:xfrm>
          <a:prstGeom prst="actionButtonBackPrevious">
            <a:avLst/>
          </a:prstGeom>
          <a:solidFill>
            <a:schemeClr val="accent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89987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324" y="149225"/>
            <a:ext cx="8544299" cy="1143000"/>
          </a:xfrm>
        </p:spPr>
        <p:txBody>
          <a:bodyPr/>
          <a:lstStyle/>
          <a:p>
            <a:r>
              <a:rPr lang="en-US" sz="2000" dirty="0"/>
              <a:t>General </a:t>
            </a:r>
            <a:r>
              <a:rPr lang="en-US" sz="2000" dirty="0" smtClean="0"/>
              <a:t>Attributes (2): BFC Activity 1, Zone/Country/Company Code</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24</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888887278"/>
              </p:ext>
            </p:extLst>
          </p:nvPr>
        </p:nvGraphicFramePr>
        <p:xfrm>
          <a:off x="298449" y="684178"/>
          <a:ext cx="7986497" cy="4353962"/>
        </p:xfrm>
        <a:graphic>
          <a:graphicData uri="http://schemas.openxmlformats.org/drawingml/2006/table">
            <a:tbl>
              <a:tblPr firstRow="1" bandRow="1">
                <a:tableStyleId>{5C22544A-7EE6-4342-B048-85BDC9FD1C3A}</a:tableStyleId>
              </a:tblPr>
              <a:tblGrid>
                <a:gridCol w="1739901"/>
                <a:gridCol w="6246596"/>
              </a:tblGrid>
              <a:tr h="223664">
                <a:tc>
                  <a:txBody>
                    <a:bodyPr/>
                    <a:lstStyle/>
                    <a:p>
                      <a:r>
                        <a:rPr lang="en-US" sz="900" dirty="0" smtClean="0"/>
                        <a:t>Field</a:t>
                      </a:r>
                      <a:endParaRPr lang="en-US" sz="900" dirty="0"/>
                    </a:p>
                  </a:txBody>
                  <a:tcPr/>
                </a:tc>
                <a:tc>
                  <a:txBody>
                    <a:bodyPr/>
                    <a:lstStyle/>
                    <a:p>
                      <a:r>
                        <a:rPr lang="en-US" sz="900" dirty="0" smtClean="0"/>
                        <a:t>Usage</a:t>
                      </a:r>
                      <a:endParaRPr lang="en-US" sz="900" dirty="0"/>
                    </a:p>
                  </a:txBody>
                  <a:tcPr/>
                </a:tc>
              </a:tr>
              <a:tr h="2062681">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400" dirty="0" smtClean="0">
                          <a:solidFill>
                            <a:schemeClr val="accent3">
                              <a:lumMod val="60000"/>
                              <a:lumOff val="40000"/>
                            </a:schemeClr>
                          </a:solidFill>
                          <a:sym typeface="Wingdings"/>
                        </a:rPr>
                        <a:t> </a:t>
                      </a:r>
                      <a:r>
                        <a:rPr lang="en-US" sz="1400" b="1" dirty="0" smtClean="0">
                          <a:solidFill>
                            <a:schemeClr val="accent3">
                              <a:lumMod val="60000"/>
                              <a:lumOff val="40000"/>
                            </a:schemeClr>
                          </a:solidFill>
                        </a:rPr>
                        <a:t>BFC Activity 1</a:t>
                      </a:r>
                    </a:p>
                    <a:p>
                      <a:pPr marL="285750" marR="0" indent="-285750" algn="l" defTabSz="914400" rtl="0" eaLnBrk="1" fontAlgn="auto" latinLnBrk="0" hangingPunct="1">
                        <a:lnSpc>
                          <a:spcPct val="100000"/>
                        </a:lnSpc>
                        <a:spcBef>
                          <a:spcPts val="0"/>
                        </a:spcBef>
                        <a:spcAft>
                          <a:spcPts val="0"/>
                        </a:spcAft>
                        <a:buClrTx/>
                        <a:buSzTx/>
                        <a:buFont typeface="Wingdings" pitchFamily="2" charset="2"/>
                        <a:buChar char=""/>
                        <a:tabLst/>
                        <a:defRPr/>
                      </a:pPr>
                      <a:endParaRPr lang="en-US" sz="1400" b="1" dirty="0">
                        <a:solidFill>
                          <a:srgbClr val="C00000"/>
                        </a:solidFill>
                      </a:endParaRPr>
                    </a:p>
                  </a:txBody>
                  <a:tcPr/>
                </a:tc>
                <a:tc>
                  <a:txBody>
                    <a:bodyPr/>
                    <a:lstStyle/>
                    <a:p>
                      <a:pPr marL="0" indent="0">
                        <a:spcBef>
                          <a:spcPts val="600"/>
                        </a:spcBef>
                        <a:buFont typeface="Arial" panose="020B0604020202020204" pitchFamily="34" charset="0"/>
                        <a:buNone/>
                      </a:pPr>
                      <a:r>
                        <a:rPr lang="en-US" sz="1400" i="0" baseline="0" dirty="0" smtClean="0"/>
                        <a:t>In BFC, “activities 1” are used </a:t>
                      </a:r>
                    </a:p>
                    <a:p>
                      <a:pPr marL="285750" indent="-285750">
                        <a:spcBef>
                          <a:spcPts val="600"/>
                        </a:spcBef>
                        <a:buFont typeface="Arial" panose="020B0604020202020204" pitchFamily="34" charset="0"/>
                        <a:buChar char="•"/>
                      </a:pPr>
                      <a:r>
                        <a:rPr lang="en-US" sz="1400" i="0" baseline="0" dirty="0" err="1" smtClean="0"/>
                        <a:t>Rhodia</a:t>
                      </a:r>
                      <a:r>
                        <a:rPr lang="en-US" sz="1400" i="0" baseline="0" dirty="0" smtClean="0"/>
                        <a:t> Legacy: to describe the markets concerned.</a:t>
                      </a:r>
                    </a:p>
                    <a:p>
                      <a:pPr marL="285750" indent="-285750">
                        <a:spcBef>
                          <a:spcPts val="600"/>
                        </a:spcBef>
                        <a:buFont typeface="Arial" panose="020B0604020202020204" pitchFamily="34" charset="0"/>
                        <a:buChar char="•"/>
                      </a:pPr>
                      <a:r>
                        <a:rPr lang="en-US" sz="1400" i="0" baseline="0" dirty="0" smtClean="0"/>
                        <a:t>Solvay Legacy (identity to BFC activity 2, i.e. Cheops Division)</a:t>
                      </a:r>
                    </a:p>
                    <a:p>
                      <a:pPr marL="0" indent="0">
                        <a:spcBef>
                          <a:spcPts val="600"/>
                        </a:spcBef>
                        <a:buFont typeface="Arial" panose="020B0604020202020204" pitchFamily="34" charset="0"/>
                        <a:buNone/>
                      </a:pPr>
                      <a:r>
                        <a:rPr lang="en-US" sz="1400" i="0" baseline="0" dirty="0" smtClean="0"/>
                        <a:t>The list of available choices depends on the GBU selected</a:t>
                      </a:r>
                    </a:p>
                    <a:p>
                      <a:pPr marL="0" indent="0">
                        <a:spcBef>
                          <a:spcPts val="600"/>
                        </a:spcBef>
                        <a:buFont typeface="Arial" panose="020B0604020202020204" pitchFamily="34" charset="0"/>
                        <a:buNone/>
                      </a:pPr>
                      <a:endParaRPr lang="en-US" sz="1400" i="0" baseline="0" dirty="0" smtClean="0"/>
                    </a:p>
                    <a:p>
                      <a:pPr marL="0" indent="0">
                        <a:spcBef>
                          <a:spcPts val="600"/>
                        </a:spcBef>
                        <a:buFont typeface="Arial" panose="020B0604020202020204" pitchFamily="34" charset="0"/>
                        <a:buNone/>
                      </a:pPr>
                      <a:r>
                        <a:rPr lang="en-US" sz="1400" i="0" baseline="0" dirty="0" smtClean="0"/>
                        <a:t>(in a future version, this field will not be used anymore ; the GBUs who want to mention the market will use the </a:t>
                      </a:r>
                      <a:r>
                        <a:rPr lang="en-US" sz="1400" i="1" baseline="0" dirty="0" err="1" smtClean="0"/>
                        <a:t>subaxis</a:t>
                      </a:r>
                      <a:r>
                        <a:rPr lang="en-US" sz="1400" i="1" baseline="0" dirty="0" smtClean="0"/>
                        <a:t> 1</a:t>
                      </a:r>
                      <a:r>
                        <a:rPr lang="en-US" sz="1400" i="0" baseline="0" dirty="0" smtClean="0"/>
                        <a:t> or </a:t>
                      </a:r>
                      <a:r>
                        <a:rPr lang="en-US" sz="1400" i="1" baseline="0" dirty="0" smtClean="0"/>
                        <a:t>subaxis2</a:t>
                      </a:r>
                      <a:r>
                        <a:rPr lang="en-US" sz="1400" i="0" baseline="0" dirty="0" smtClean="0"/>
                        <a:t>  fields</a:t>
                      </a:r>
                    </a:p>
                  </a:txBody>
                  <a:tcPr/>
                </a:tc>
              </a:tr>
              <a:tr h="20626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accent4">
                              <a:lumMod val="75000"/>
                            </a:schemeClr>
                          </a:solidFill>
                          <a:sym typeface="Wingdings"/>
                        </a:rPr>
                        <a:t> </a:t>
                      </a:r>
                      <a:r>
                        <a:rPr lang="en-US" sz="1400" b="1" dirty="0" smtClean="0">
                          <a:solidFill>
                            <a:schemeClr val="accent4">
                              <a:lumMod val="75000"/>
                            </a:schemeClr>
                          </a:solidFill>
                          <a:sym typeface="Wingdings"/>
                        </a:rPr>
                        <a:t>Zone, Country, Company Code, Site</a:t>
                      </a:r>
                      <a:endParaRPr lang="en-US" sz="1400" b="1" dirty="0" smtClean="0">
                        <a:solidFill>
                          <a:schemeClr val="accent4">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1" dirty="0">
                        <a:solidFill>
                          <a:srgbClr val="7030A0"/>
                        </a:solidFill>
                      </a:endParaRPr>
                    </a:p>
                  </a:txBody>
                  <a:tcPr/>
                </a:tc>
                <a:tc>
                  <a:txBody>
                    <a:bodyPr/>
                    <a:lstStyle/>
                    <a:p>
                      <a:pPr marL="0" indent="0">
                        <a:spcBef>
                          <a:spcPts val="600"/>
                        </a:spcBef>
                        <a:buFont typeface="Arial" panose="020B0604020202020204" pitchFamily="34" charset="0"/>
                        <a:buNone/>
                      </a:pPr>
                      <a:r>
                        <a:rPr lang="en-US" sz="1400" i="0" baseline="0" dirty="0" smtClean="0"/>
                        <a:t>These fields are read-only</a:t>
                      </a:r>
                    </a:p>
                    <a:p>
                      <a:pPr marL="0" indent="0">
                        <a:spcBef>
                          <a:spcPts val="600"/>
                        </a:spcBef>
                        <a:buFont typeface="Arial" panose="020B0604020202020204" pitchFamily="34" charset="0"/>
                        <a:buNone/>
                      </a:pPr>
                      <a:r>
                        <a:rPr lang="en-US" sz="1400" i="0" baseline="0" dirty="0" smtClean="0"/>
                        <a:t>They are updated by COLMAR according to the plant selected</a:t>
                      </a:r>
                    </a:p>
                    <a:p>
                      <a:pPr marL="0" indent="0">
                        <a:spcBef>
                          <a:spcPts val="600"/>
                        </a:spcBef>
                        <a:buFont typeface="Arial" panose="020B0604020202020204" pitchFamily="34" charset="0"/>
                        <a:buNone/>
                      </a:pPr>
                      <a:endParaRPr lang="en-US" sz="1400" i="0" baseline="0" dirty="0" smtClean="0"/>
                    </a:p>
                    <a:p>
                      <a:pPr marL="0" indent="0">
                        <a:spcBef>
                          <a:spcPts val="600"/>
                        </a:spcBef>
                        <a:buFont typeface="Arial" panose="020B0604020202020204" pitchFamily="34" charset="0"/>
                        <a:buNone/>
                      </a:pPr>
                      <a:r>
                        <a:rPr lang="en-US" sz="1400" i="0" baseline="0" dirty="0" smtClean="0"/>
                        <a:t>Rem: “site” remains empty because this notion is not managed in Solvay’s group wide master data. This field will be suppressed in a future version</a:t>
                      </a:r>
                    </a:p>
                  </a:txBody>
                  <a:tcPr/>
                </a:tc>
              </a:tr>
            </a:tbl>
          </a:graphicData>
        </a:graphic>
      </p:graphicFrame>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807" y="1371600"/>
            <a:ext cx="1736418" cy="62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Action Button: Back or Previous 9">
            <a:hlinkClick r:id="rId3" action="ppaction://hlinksldjump" highlightClick="1"/>
          </p:cNvPr>
          <p:cNvSpPr/>
          <p:nvPr/>
        </p:nvSpPr>
        <p:spPr>
          <a:xfrm>
            <a:off x="8337176" y="726141"/>
            <a:ext cx="394448" cy="349624"/>
          </a:xfrm>
          <a:prstGeom prst="actionButtonBackPrevious">
            <a:avLst/>
          </a:prstGeom>
          <a:solidFill>
            <a:schemeClr val="accent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04808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General </a:t>
            </a:r>
            <a:r>
              <a:rPr lang="en-US" sz="2000" dirty="0" smtClean="0"/>
              <a:t>Attributes (3): Sub Axes ; Funding Mode</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25</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247698528"/>
              </p:ext>
            </p:extLst>
          </p:nvPr>
        </p:nvGraphicFramePr>
        <p:xfrm>
          <a:off x="298449" y="684178"/>
          <a:ext cx="7986497" cy="5628841"/>
        </p:xfrm>
        <a:graphic>
          <a:graphicData uri="http://schemas.openxmlformats.org/drawingml/2006/table">
            <a:tbl>
              <a:tblPr firstRow="1" bandRow="1">
                <a:tableStyleId>{5C22544A-7EE6-4342-B048-85BDC9FD1C3A}</a:tableStyleId>
              </a:tblPr>
              <a:tblGrid>
                <a:gridCol w="1739901"/>
                <a:gridCol w="6246596"/>
              </a:tblGrid>
              <a:tr h="223664">
                <a:tc>
                  <a:txBody>
                    <a:bodyPr/>
                    <a:lstStyle/>
                    <a:p>
                      <a:r>
                        <a:rPr lang="en-US" sz="900" dirty="0" smtClean="0"/>
                        <a:t>Field</a:t>
                      </a:r>
                      <a:endParaRPr lang="en-US" sz="900" dirty="0"/>
                    </a:p>
                  </a:txBody>
                  <a:tcPr/>
                </a:tc>
                <a:tc>
                  <a:txBody>
                    <a:bodyPr/>
                    <a:lstStyle/>
                    <a:p>
                      <a:r>
                        <a:rPr lang="en-US" sz="900" dirty="0" smtClean="0"/>
                        <a:t>Usage</a:t>
                      </a:r>
                      <a:endParaRPr lang="en-US" sz="900" dirty="0"/>
                    </a:p>
                  </a:txBody>
                  <a:tcPr/>
                </a:tc>
              </a:tr>
              <a:tr h="2062681">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400" b="1" dirty="0" smtClean="0">
                          <a:solidFill>
                            <a:srgbClr val="00B050"/>
                          </a:solidFill>
                          <a:sym typeface="Wingdings"/>
                        </a:rPr>
                        <a:t> Sub axis 1</a:t>
                      </a:r>
                    </a:p>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400" b="1" dirty="0" smtClean="0">
                          <a:solidFill>
                            <a:srgbClr val="0096D2"/>
                          </a:solidFill>
                          <a:sym typeface="Wingdings"/>
                        </a:rPr>
                        <a:t> Sub axis</a:t>
                      </a:r>
                      <a:r>
                        <a:rPr lang="en-US" sz="1400" b="1" baseline="0" dirty="0" smtClean="0">
                          <a:solidFill>
                            <a:srgbClr val="0096D2"/>
                          </a:solidFill>
                          <a:sym typeface="Wingdings"/>
                        </a:rPr>
                        <a:t> 2</a:t>
                      </a:r>
                      <a:endParaRPr lang="en-US" sz="1400" b="1" dirty="0" smtClean="0">
                        <a:solidFill>
                          <a:srgbClr val="0096D2"/>
                        </a:solidFill>
                      </a:endParaRPr>
                    </a:p>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lang="en-US" sz="1400" b="1" dirty="0" smtClean="0">
                        <a:solidFill>
                          <a:srgbClr val="00B050"/>
                        </a:solidFill>
                      </a:endParaRPr>
                    </a:p>
                    <a:p>
                      <a:pPr marL="285750" marR="0" indent="-285750" algn="l" defTabSz="914400" rtl="0" eaLnBrk="1" fontAlgn="auto" latinLnBrk="0" hangingPunct="1">
                        <a:lnSpc>
                          <a:spcPct val="100000"/>
                        </a:lnSpc>
                        <a:spcBef>
                          <a:spcPts val="0"/>
                        </a:spcBef>
                        <a:spcAft>
                          <a:spcPts val="0"/>
                        </a:spcAft>
                        <a:buClrTx/>
                        <a:buSzTx/>
                        <a:buFont typeface="Wingdings" pitchFamily="2" charset="2"/>
                        <a:buChar char=""/>
                        <a:tabLst/>
                        <a:defRPr/>
                      </a:pPr>
                      <a:endParaRPr lang="en-US" sz="1400" b="1" dirty="0">
                        <a:solidFill>
                          <a:srgbClr val="C00000"/>
                        </a:solidFill>
                      </a:endParaRPr>
                    </a:p>
                  </a:txBody>
                  <a:tcPr/>
                </a:tc>
                <a:tc>
                  <a:txBody>
                    <a:bodyPr/>
                    <a:lstStyle/>
                    <a:p>
                      <a:pPr marL="0" indent="0">
                        <a:spcBef>
                          <a:spcPts val="600"/>
                        </a:spcBef>
                        <a:buFont typeface="Arial" panose="020B0604020202020204" pitchFamily="34" charset="0"/>
                        <a:buNone/>
                      </a:pPr>
                      <a:r>
                        <a:rPr lang="en-US" sz="1400" i="0" baseline="0" dirty="0" smtClean="0"/>
                        <a:t>Sub axis 1 and Sub axis 2 are fields the usage and interpretation of which are left to GBUs</a:t>
                      </a:r>
                    </a:p>
                    <a:p>
                      <a:pPr marL="0" indent="0">
                        <a:spcBef>
                          <a:spcPts val="600"/>
                        </a:spcBef>
                        <a:buFont typeface="Arial" panose="020B0604020202020204" pitchFamily="34" charset="0"/>
                        <a:buNone/>
                      </a:pPr>
                      <a:r>
                        <a:rPr lang="en-US" sz="1400" i="0" baseline="0" dirty="0" smtClean="0"/>
                        <a:t>According to GBUs’ choices, an administrator has defined, for each GBU, a set of available values.</a:t>
                      </a:r>
                    </a:p>
                    <a:p>
                      <a:pPr marL="0" indent="0">
                        <a:spcBef>
                          <a:spcPts val="600"/>
                        </a:spcBef>
                        <a:buFont typeface="Arial" panose="020B0604020202020204" pitchFamily="34" charset="0"/>
                        <a:buNone/>
                      </a:pPr>
                      <a:r>
                        <a:rPr lang="en-US" sz="1400" i="0" baseline="0" dirty="0" smtClean="0"/>
                        <a:t>In Solvay legacy, Sub axis 1 has been chosen to hold the value of the “heading” (aka “</a:t>
                      </a:r>
                      <a:r>
                        <a:rPr lang="en-US" sz="1400" i="0" baseline="0" dirty="0" err="1" smtClean="0"/>
                        <a:t>Rubrique</a:t>
                      </a:r>
                      <a:r>
                        <a:rPr lang="en-US" sz="1400" i="0" baseline="0" dirty="0" smtClean="0"/>
                        <a:t>” in IM database)</a:t>
                      </a:r>
                    </a:p>
                    <a:p>
                      <a:pPr marL="0" indent="0">
                        <a:spcBef>
                          <a:spcPts val="600"/>
                        </a:spcBef>
                        <a:buFont typeface="Arial" panose="020B0604020202020204" pitchFamily="34" charset="0"/>
                        <a:buNone/>
                      </a:pPr>
                      <a:r>
                        <a:rPr lang="en-US" sz="1400" i="0" baseline="0" dirty="0" smtClean="0"/>
                        <a:t>A “NA – undefined” value is available anyway in both fields</a:t>
                      </a:r>
                    </a:p>
                  </a:txBody>
                  <a:tcPr/>
                </a:tc>
              </a:tr>
              <a:tr h="20626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2">
                              <a:lumMod val="50000"/>
                            </a:schemeClr>
                          </a:solidFill>
                          <a:sym typeface="Wingdings"/>
                        </a:rPr>
                        <a:t>Funding Mode</a:t>
                      </a:r>
                      <a:endParaRPr lang="en-US" sz="1400" b="1" dirty="0" smtClean="0">
                        <a:solidFill>
                          <a:schemeClr val="bg2">
                            <a:lumMod val="5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1" dirty="0">
                        <a:solidFill>
                          <a:srgbClr val="7030A0"/>
                        </a:solidFill>
                      </a:endParaRPr>
                    </a:p>
                  </a:txBody>
                  <a:tcPr/>
                </a:tc>
                <a:tc>
                  <a:txBody>
                    <a:bodyPr/>
                    <a:lstStyle/>
                    <a:p>
                      <a:pPr marL="0" indent="0">
                        <a:spcBef>
                          <a:spcPts val="600"/>
                        </a:spcBef>
                        <a:buFont typeface="Arial" panose="020B0604020202020204" pitchFamily="34" charset="0"/>
                        <a:buNone/>
                      </a:pPr>
                      <a:r>
                        <a:rPr lang="en-US" sz="1400" i="0" baseline="0" dirty="0" smtClean="0"/>
                        <a:t>Values available are:</a:t>
                      </a:r>
                    </a:p>
                    <a:p>
                      <a:pPr marL="285750" indent="-285750">
                        <a:spcBef>
                          <a:spcPts val="600"/>
                        </a:spcBef>
                        <a:buFont typeface="Arial" panose="020B0604020202020204" pitchFamily="34" charset="0"/>
                        <a:buChar char="•"/>
                      </a:pPr>
                      <a:r>
                        <a:rPr lang="en-US" sz="1400" i="0" baseline="0" dirty="0" smtClean="0"/>
                        <a:t>Capitalization (default)</a:t>
                      </a:r>
                    </a:p>
                    <a:p>
                      <a:pPr marL="285750" indent="-285750">
                        <a:spcBef>
                          <a:spcPts val="600"/>
                        </a:spcBef>
                        <a:buFont typeface="Arial" panose="020B0604020202020204" pitchFamily="34" charset="0"/>
                        <a:buChar char="•"/>
                      </a:pPr>
                      <a:r>
                        <a:rPr lang="en-US" sz="1400" i="0" baseline="0" dirty="0" smtClean="0"/>
                        <a:t>Capitalized Interest (only concerns investments &gt; 50 M€)</a:t>
                      </a:r>
                    </a:p>
                    <a:p>
                      <a:pPr marL="285750" indent="-285750">
                        <a:spcBef>
                          <a:spcPts val="600"/>
                        </a:spcBef>
                        <a:buFont typeface="Arial" panose="020B0604020202020204" pitchFamily="34" charset="0"/>
                        <a:buChar char="•"/>
                      </a:pPr>
                      <a:r>
                        <a:rPr lang="en-US" sz="1400" i="0" baseline="0" dirty="0" smtClean="0"/>
                        <a:t>Capitalized Leasing</a:t>
                      </a:r>
                    </a:p>
                    <a:p>
                      <a:pPr marL="285750" indent="-285750">
                        <a:spcBef>
                          <a:spcPts val="600"/>
                        </a:spcBef>
                        <a:buFont typeface="Arial" panose="020B0604020202020204" pitchFamily="34" charset="0"/>
                        <a:buChar char="•"/>
                      </a:pPr>
                      <a:r>
                        <a:rPr lang="en-US" sz="1400" i="0" baseline="0" dirty="0" smtClean="0"/>
                        <a:t>Operational Leasing (not capitalized)</a:t>
                      </a:r>
                    </a:p>
                    <a:p>
                      <a:pPr marL="285750" marR="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400" i="0" baseline="0" dirty="0" smtClean="0"/>
                        <a:t>Demolition (not capitalized)</a:t>
                      </a:r>
                    </a:p>
                    <a:p>
                      <a:pPr marL="285750" indent="-285750">
                        <a:spcBef>
                          <a:spcPts val="600"/>
                        </a:spcBef>
                        <a:buFont typeface="Arial" panose="020B0604020202020204" pitchFamily="34" charset="0"/>
                        <a:buChar char="•"/>
                      </a:pPr>
                      <a:r>
                        <a:rPr lang="en-US" sz="1400" i="0" baseline="0" dirty="0" smtClean="0"/>
                        <a:t>Subvention (will bear negative amounts)</a:t>
                      </a:r>
                    </a:p>
                    <a:p>
                      <a:pPr marL="285750" indent="-285750">
                        <a:spcBef>
                          <a:spcPts val="600"/>
                        </a:spcBef>
                        <a:buFont typeface="Arial" panose="020B0604020202020204" pitchFamily="34" charset="0"/>
                        <a:buChar char="•"/>
                      </a:pPr>
                      <a:r>
                        <a:rPr lang="en-US" sz="1400" i="0" baseline="0" dirty="0" smtClean="0"/>
                        <a:t>Other Not Capitalized (for other projects such as preliminary studies if managed in Colmar)</a:t>
                      </a:r>
                    </a:p>
                    <a:p>
                      <a:pPr marL="0" indent="0">
                        <a:spcBef>
                          <a:spcPts val="600"/>
                        </a:spcBef>
                        <a:buFont typeface="Arial" panose="020B0604020202020204" pitchFamily="34" charset="0"/>
                        <a:buNone/>
                      </a:pPr>
                      <a:r>
                        <a:rPr lang="en-US" sz="1400" i="0" baseline="0" dirty="0" smtClean="0"/>
                        <a:t>The Funding Mode value sets the Project Type value CP (capitalized) or (NC-Not Capitalized)</a:t>
                      </a:r>
                    </a:p>
                    <a:p>
                      <a:pPr marL="285750" indent="-285750">
                        <a:spcBef>
                          <a:spcPts val="600"/>
                        </a:spcBef>
                        <a:buFont typeface="Arial" panose="020B0604020202020204" pitchFamily="34" charset="0"/>
                        <a:buChar char="•"/>
                      </a:pPr>
                      <a:endParaRPr lang="en-US" sz="1400" i="0" baseline="0" dirty="0" smtClean="0"/>
                    </a:p>
                  </a:txBody>
                  <a:tcPr/>
                </a:tc>
              </a:tr>
            </a:tbl>
          </a:graphicData>
        </a:graphic>
      </p:graphicFrame>
      <p:pic>
        <p:nvPicPr>
          <p:cNvPr id="1229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207" y="1521995"/>
            <a:ext cx="1610476" cy="12532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219" y="3392403"/>
            <a:ext cx="1696452" cy="1113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Action Button: Back or Previous 11">
            <a:hlinkClick r:id="rId4" action="ppaction://hlinksldjump" highlightClick="1"/>
          </p:cNvPr>
          <p:cNvSpPr/>
          <p:nvPr/>
        </p:nvSpPr>
        <p:spPr>
          <a:xfrm>
            <a:off x="8337176" y="726141"/>
            <a:ext cx="394448" cy="349624"/>
          </a:xfrm>
          <a:prstGeom prst="actionButtonBackPrevious">
            <a:avLst/>
          </a:prstGeom>
          <a:solidFill>
            <a:schemeClr val="accent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83757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General </a:t>
            </a:r>
            <a:r>
              <a:rPr lang="en-US" sz="2000" dirty="0" smtClean="0"/>
              <a:t>Attributes (4): Family, Planned</a:t>
            </a:r>
            <a:endParaRPr lang="en-US" sz="20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26</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282778107"/>
              </p:ext>
            </p:extLst>
          </p:nvPr>
        </p:nvGraphicFramePr>
        <p:xfrm>
          <a:off x="298449" y="684178"/>
          <a:ext cx="7986497" cy="5049721"/>
        </p:xfrm>
        <a:graphic>
          <a:graphicData uri="http://schemas.openxmlformats.org/drawingml/2006/table">
            <a:tbl>
              <a:tblPr firstRow="1" bandRow="1">
                <a:tableStyleId>{5C22544A-7EE6-4342-B048-85BDC9FD1C3A}</a:tableStyleId>
              </a:tblPr>
              <a:tblGrid>
                <a:gridCol w="1739901"/>
                <a:gridCol w="6246596"/>
              </a:tblGrid>
              <a:tr h="223664">
                <a:tc>
                  <a:txBody>
                    <a:bodyPr/>
                    <a:lstStyle/>
                    <a:p>
                      <a:r>
                        <a:rPr lang="en-US" sz="900" dirty="0" smtClean="0"/>
                        <a:t>Field</a:t>
                      </a:r>
                      <a:endParaRPr lang="en-US" sz="900" dirty="0"/>
                    </a:p>
                  </a:txBody>
                  <a:tcPr/>
                </a:tc>
                <a:tc>
                  <a:txBody>
                    <a:bodyPr/>
                    <a:lstStyle/>
                    <a:p>
                      <a:r>
                        <a:rPr lang="en-US" sz="900" dirty="0" smtClean="0"/>
                        <a:t>Usage</a:t>
                      </a:r>
                      <a:endParaRPr lang="en-US" sz="900" dirty="0"/>
                    </a:p>
                  </a:txBody>
                  <a:tcPr/>
                </a:tc>
              </a:tr>
              <a:tr h="2062681">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400" b="1" dirty="0" smtClean="0">
                          <a:solidFill>
                            <a:srgbClr val="000000"/>
                          </a:solidFill>
                          <a:sym typeface="Wingdings"/>
                        </a:rPr>
                        <a:t> Family</a:t>
                      </a:r>
                      <a:endParaRPr lang="en-US" sz="1400" b="1"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lang="en-US" sz="1400" b="1" dirty="0">
                        <a:solidFill>
                          <a:srgbClr val="C00000"/>
                        </a:solidFill>
                      </a:endParaRPr>
                    </a:p>
                  </a:txBody>
                  <a:tcPr/>
                </a:tc>
                <a:tc>
                  <a:txBody>
                    <a:bodyPr/>
                    <a:lstStyle/>
                    <a:p>
                      <a:pPr marL="0" indent="0">
                        <a:spcBef>
                          <a:spcPts val="600"/>
                        </a:spcBef>
                        <a:buFont typeface="Arial" panose="020B0604020202020204" pitchFamily="34" charset="0"/>
                        <a:buNone/>
                      </a:pPr>
                      <a:r>
                        <a:rPr lang="en-US" sz="1400" i="0" baseline="0" dirty="0" smtClean="0"/>
                        <a:t>Default value is “</a:t>
                      </a:r>
                      <a:r>
                        <a:rPr lang="en-US" sz="1400" b="1" i="0" baseline="0" dirty="0" smtClean="0"/>
                        <a:t>Regular</a:t>
                      </a:r>
                      <a:r>
                        <a:rPr lang="en-US" sz="1400" i="0" baseline="0" dirty="0" smtClean="0"/>
                        <a:t>”, which applies to most investments</a:t>
                      </a:r>
                    </a:p>
                    <a:p>
                      <a:pPr marL="0" indent="0">
                        <a:spcBef>
                          <a:spcPts val="600"/>
                        </a:spcBef>
                        <a:buFont typeface="Arial" panose="020B0604020202020204" pitchFamily="34" charset="0"/>
                        <a:buNone/>
                      </a:pPr>
                      <a:r>
                        <a:rPr lang="en-US" sz="1400" i="0" baseline="0" dirty="0" smtClean="0"/>
                        <a:t>Other values are used to flag investments managed by CBS functions</a:t>
                      </a:r>
                    </a:p>
                    <a:p>
                      <a:pPr marL="285750" indent="-285750">
                        <a:spcBef>
                          <a:spcPts val="600"/>
                        </a:spcBef>
                        <a:buFont typeface="Arial" panose="020B0604020202020204" pitchFamily="34" charset="0"/>
                        <a:buChar char="•"/>
                      </a:pPr>
                      <a:r>
                        <a:rPr lang="en-US" sz="1400" i="0" baseline="0" dirty="0" smtClean="0"/>
                        <a:t>R&amp;I : capitalized research and development managed by R&amp;I for the GBU</a:t>
                      </a:r>
                    </a:p>
                    <a:p>
                      <a:pPr marL="285750" indent="-285750">
                        <a:spcBef>
                          <a:spcPts val="600"/>
                        </a:spcBef>
                        <a:buFont typeface="Arial" panose="020B0604020202020204" pitchFamily="34" charset="0"/>
                        <a:buChar char="•"/>
                      </a:pPr>
                      <a:r>
                        <a:rPr lang="en-US" sz="1400" i="0" baseline="0" dirty="0" smtClean="0"/>
                        <a:t>Regular Affairs: (mainly) Capitalized Product Registration (</a:t>
                      </a:r>
                      <a:r>
                        <a:rPr lang="en-US" sz="1400" i="0" baseline="0" dirty="0" err="1" smtClean="0"/>
                        <a:t>e.g</a:t>
                      </a:r>
                      <a:r>
                        <a:rPr lang="en-US" sz="1400" i="0" baseline="0" dirty="0" smtClean="0"/>
                        <a:t> REACH) managed by Industrial Function/HSE-Product Safety for the GBU</a:t>
                      </a:r>
                    </a:p>
                    <a:p>
                      <a:pPr marL="285750" indent="-285750">
                        <a:spcBef>
                          <a:spcPts val="600"/>
                        </a:spcBef>
                        <a:buFont typeface="Arial" panose="020B0604020202020204" pitchFamily="34" charset="0"/>
                        <a:buChar char="•"/>
                      </a:pPr>
                      <a:r>
                        <a:rPr lang="en-US" sz="1400" i="0" baseline="0" dirty="0" smtClean="0"/>
                        <a:t>SBS-DPS: SBS projects that would be capitalized in the GBU</a:t>
                      </a:r>
                    </a:p>
                    <a:p>
                      <a:pPr marL="285750" indent="-285750">
                        <a:spcBef>
                          <a:spcPts val="600"/>
                        </a:spcBef>
                        <a:buFont typeface="Arial" panose="020B0604020202020204" pitchFamily="34" charset="0"/>
                        <a:buChar char="•"/>
                      </a:pPr>
                      <a:r>
                        <a:rPr lang="en-US" sz="1400" i="0" baseline="0" dirty="0" smtClean="0"/>
                        <a:t>SBS-IS: IT projects led by IT and capitalized in the GBU perimeter</a:t>
                      </a:r>
                    </a:p>
                    <a:p>
                      <a:pPr marL="285750" indent="-285750">
                        <a:spcBef>
                          <a:spcPts val="600"/>
                        </a:spcBef>
                        <a:buFont typeface="Arial" panose="020B0604020202020204" pitchFamily="34" charset="0"/>
                        <a:buChar char="•"/>
                      </a:pPr>
                      <a:r>
                        <a:rPr lang="en-US" sz="1400" i="0" baseline="0" dirty="0" smtClean="0"/>
                        <a:t>Facilities: if a project led by Facilities is eventually capitalized in the GBU.</a:t>
                      </a:r>
                    </a:p>
                    <a:p>
                      <a:pPr marL="285750" indent="-285750">
                        <a:spcBef>
                          <a:spcPts val="600"/>
                        </a:spcBef>
                        <a:buFont typeface="Arial" panose="020B0604020202020204" pitchFamily="34" charset="0"/>
                        <a:buChar char="•"/>
                      </a:pPr>
                      <a:endParaRPr lang="en-US" sz="1400" i="0" baseline="0" dirty="0" smtClean="0"/>
                    </a:p>
                  </a:txBody>
                  <a:tcPr/>
                </a:tc>
              </a:tr>
              <a:tr h="20626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FF7C80"/>
                          </a:solidFill>
                          <a:sym typeface="Wingdings"/>
                        </a:rPr>
                        <a:t> Planned</a:t>
                      </a:r>
                      <a:endParaRPr lang="en-US" sz="1400" b="1" dirty="0" smtClean="0">
                        <a:solidFill>
                          <a:srgbClr val="FF7C8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1" dirty="0">
                        <a:solidFill>
                          <a:srgbClr val="7030A0"/>
                        </a:solidFill>
                      </a:endParaRPr>
                    </a:p>
                  </a:txBody>
                  <a:tcPr/>
                </a:tc>
                <a:tc>
                  <a:txBody>
                    <a:bodyPr/>
                    <a:lstStyle/>
                    <a:p>
                      <a:pPr marL="0" indent="0">
                        <a:spcBef>
                          <a:spcPts val="600"/>
                        </a:spcBef>
                        <a:buFont typeface="Arial" panose="020B0604020202020204" pitchFamily="34" charset="0"/>
                        <a:buNone/>
                      </a:pPr>
                      <a:r>
                        <a:rPr lang="en-US" sz="1400" i="0" baseline="0" dirty="0" smtClean="0"/>
                        <a:t>Until this check box is checked, forecasts amounts are not taken into account into GBU’s consolidated totals.</a:t>
                      </a:r>
                    </a:p>
                    <a:p>
                      <a:pPr marL="0" indent="0">
                        <a:spcBef>
                          <a:spcPts val="600"/>
                        </a:spcBef>
                        <a:buFont typeface="Arial" panose="020B0604020202020204" pitchFamily="34" charset="0"/>
                        <a:buNone/>
                      </a:pPr>
                      <a:r>
                        <a:rPr lang="en-US" sz="1400" i="0" baseline="0" dirty="0" smtClean="0"/>
                        <a:t>Investments not set to “planned” are just ideas which are being matured and documented in the system</a:t>
                      </a:r>
                    </a:p>
                    <a:p>
                      <a:pPr marL="0" indent="0">
                        <a:spcBef>
                          <a:spcPts val="600"/>
                        </a:spcBef>
                        <a:buFont typeface="Arial" panose="020B0604020202020204" pitchFamily="34" charset="0"/>
                        <a:buNone/>
                      </a:pPr>
                      <a:endParaRPr lang="en-US" sz="1400" i="0" baseline="0" dirty="0" smtClean="0"/>
                    </a:p>
                    <a:p>
                      <a:pPr marL="0" indent="0">
                        <a:spcBef>
                          <a:spcPts val="600"/>
                        </a:spcBef>
                        <a:buFont typeface="Arial" panose="020B0604020202020204" pitchFamily="34" charset="0"/>
                        <a:buNone/>
                      </a:pPr>
                      <a:r>
                        <a:rPr lang="en-US" sz="1400" i="0" baseline="0" dirty="0" smtClean="0">
                          <a:solidFill>
                            <a:schemeClr val="tx2">
                              <a:lumMod val="50000"/>
                            </a:schemeClr>
                          </a:solidFill>
                        </a:rPr>
                        <a:t>Equivalent to the “Portfolio” notion in Solvay Legacy’s IM</a:t>
                      </a:r>
                    </a:p>
                    <a:p>
                      <a:pPr marL="0" indent="0">
                        <a:spcBef>
                          <a:spcPts val="600"/>
                        </a:spcBef>
                        <a:buFont typeface="Arial" panose="020B0604020202020204" pitchFamily="34" charset="0"/>
                        <a:buNone/>
                      </a:pPr>
                      <a:r>
                        <a:rPr lang="en-US" sz="1400" i="0" baseline="0" dirty="0" smtClean="0">
                          <a:solidFill>
                            <a:schemeClr val="tx2">
                              <a:lumMod val="50000"/>
                            </a:schemeClr>
                          </a:solidFill>
                        </a:rPr>
                        <a:t>   Not planned </a:t>
                      </a:r>
                      <a:r>
                        <a:rPr lang="en-US" sz="1400" i="0" baseline="0" dirty="0" smtClean="0">
                          <a:solidFill>
                            <a:schemeClr val="tx2">
                              <a:lumMod val="50000"/>
                            </a:schemeClr>
                          </a:solidFill>
                          <a:sym typeface="Wingdings" panose="05000000000000000000" pitchFamily="2" charset="2"/>
                        </a:rPr>
                        <a:t> Portfolio  ;  Planned  No </a:t>
                      </a:r>
                      <a:r>
                        <a:rPr lang="en-US" sz="1400" i="0" baseline="0" dirty="0" err="1" smtClean="0">
                          <a:solidFill>
                            <a:schemeClr val="tx2">
                              <a:lumMod val="50000"/>
                            </a:schemeClr>
                          </a:solidFill>
                          <a:sym typeface="Wingdings" panose="05000000000000000000" pitchFamily="2" charset="2"/>
                        </a:rPr>
                        <a:t>Ptfl</a:t>
                      </a:r>
                      <a:endParaRPr lang="en-US" sz="1400" i="0" baseline="0" dirty="0" smtClean="0">
                        <a:solidFill>
                          <a:schemeClr val="tx2">
                            <a:lumMod val="50000"/>
                          </a:schemeClr>
                        </a:solidFill>
                      </a:endParaRPr>
                    </a:p>
                  </a:txBody>
                  <a:tcPr/>
                </a:tc>
              </a:tr>
            </a:tbl>
          </a:graphicData>
        </a:graphic>
      </p:graphicFrame>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260" y="1391151"/>
            <a:ext cx="1580898" cy="1134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Action Button: Back or Previous 9">
            <a:hlinkClick r:id="rId3" action="ppaction://hlinksldjump" highlightClick="1"/>
          </p:cNvPr>
          <p:cNvSpPr/>
          <p:nvPr/>
        </p:nvSpPr>
        <p:spPr>
          <a:xfrm>
            <a:off x="8337176" y="726141"/>
            <a:ext cx="394448" cy="349624"/>
          </a:xfrm>
          <a:prstGeom prst="actionButtonBackPrevious">
            <a:avLst/>
          </a:prstGeom>
          <a:solidFill>
            <a:schemeClr val="accent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84367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General </a:t>
            </a:r>
            <a:r>
              <a:rPr lang="en-US" sz="2000" dirty="0" smtClean="0"/>
              <a:t>Attributes (5) : Intercompany ; PS Project ; startup date</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27</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418058887"/>
              </p:ext>
            </p:extLst>
          </p:nvPr>
        </p:nvGraphicFramePr>
        <p:xfrm>
          <a:off x="298449" y="684178"/>
          <a:ext cx="7986497" cy="5118653"/>
        </p:xfrm>
        <a:graphic>
          <a:graphicData uri="http://schemas.openxmlformats.org/drawingml/2006/table">
            <a:tbl>
              <a:tblPr firstRow="1" bandRow="1">
                <a:tableStyleId>{5C22544A-7EE6-4342-B048-85BDC9FD1C3A}</a:tableStyleId>
              </a:tblPr>
              <a:tblGrid>
                <a:gridCol w="1739901"/>
                <a:gridCol w="6246596"/>
              </a:tblGrid>
              <a:tr h="223664">
                <a:tc>
                  <a:txBody>
                    <a:bodyPr/>
                    <a:lstStyle/>
                    <a:p>
                      <a:r>
                        <a:rPr lang="en-US" sz="900" dirty="0" smtClean="0"/>
                        <a:t>Field</a:t>
                      </a:r>
                      <a:endParaRPr lang="en-US" sz="900" dirty="0"/>
                    </a:p>
                  </a:txBody>
                  <a:tcPr/>
                </a:tc>
                <a:tc>
                  <a:txBody>
                    <a:bodyPr/>
                    <a:lstStyle/>
                    <a:p>
                      <a:r>
                        <a:rPr lang="en-US" sz="900" dirty="0" smtClean="0"/>
                        <a:t>Usage</a:t>
                      </a:r>
                      <a:endParaRPr lang="en-US" sz="900" dirty="0"/>
                    </a:p>
                  </a:txBody>
                  <a:tcPr/>
                </a:tc>
              </a:tr>
              <a:tr h="1256681">
                <a:tc>
                  <a:txBody>
                    <a:bodyPr/>
                    <a:lstStyle/>
                    <a:p>
                      <a:pPr marL="268288" marR="0" indent="-268288" algn="l" defTabSz="914400" rtl="0" eaLnBrk="1" fontAlgn="auto" latinLnBrk="0" hangingPunct="1">
                        <a:lnSpc>
                          <a:spcPct val="100000"/>
                        </a:lnSpc>
                        <a:spcBef>
                          <a:spcPts val="0"/>
                        </a:spcBef>
                        <a:spcAft>
                          <a:spcPts val="0"/>
                        </a:spcAft>
                        <a:buClrTx/>
                        <a:buSzTx/>
                        <a:buFont typeface="Wingdings" pitchFamily="2" charset="2"/>
                        <a:buNone/>
                        <a:tabLst/>
                        <a:defRPr/>
                      </a:pPr>
                      <a:r>
                        <a:rPr lang="en-US" sz="1400" dirty="0" smtClean="0">
                          <a:solidFill>
                            <a:srgbClr val="003087"/>
                          </a:solidFill>
                          <a:sym typeface="Wingdings"/>
                        </a:rPr>
                        <a:t> 	</a:t>
                      </a:r>
                      <a:r>
                        <a:rPr lang="en-US" sz="1400" b="1" dirty="0" smtClean="0">
                          <a:solidFill>
                            <a:srgbClr val="003087"/>
                          </a:solidFill>
                          <a:sym typeface="Wingdings"/>
                        </a:rPr>
                        <a:t>Intercompany Project</a:t>
                      </a:r>
                      <a:endParaRPr lang="en-US" sz="1400" b="1" dirty="0" smtClean="0">
                        <a:solidFill>
                          <a:srgbClr val="003087"/>
                        </a:solidFill>
                      </a:endParaRPr>
                    </a:p>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lang="en-US" sz="1400" b="1" dirty="0">
                        <a:solidFill>
                          <a:srgbClr val="C00000"/>
                        </a:solidFill>
                      </a:endParaRPr>
                    </a:p>
                  </a:txBody>
                  <a:tcPr/>
                </a:tc>
                <a:tc>
                  <a:txBody>
                    <a:bodyPr/>
                    <a:lstStyle/>
                    <a:p>
                      <a:pPr marL="0" indent="0">
                        <a:spcBef>
                          <a:spcPts val="600"/>
                        </a:spcBef>
                        <a:buFont typeface="Arial" panose="020B0604020202020204" pitchFamily="34" charset="0"/>
                        <a:buNone/>
                      </a:pPr>
                      <a:r>
                        <a:rPr lang="en-US" sz="1400" i="0" baseline="0" dirty="0" smtClean="0"/>
                        <a:t>Check this box if the project concerns a transfer of assets within the Group (from Solvay company to Solvay company).</a:t>
                      </a:r>
                    </a:p>
                    <a:p>
                      <a:pPr marL="0" indent="0">
                        <a:spcBef>
                          <a:spcPts val="600"/>
                        </a:spcBef>
                        <a:buFont typeface="Arial" panose="020B0604020202020204" pitchFamily="34" charset="0"/>
                        <a:buNone/>
                      </a:pPr>
                      <a:endParaRPr lang="en-US" sz="600" i="0" baseline="0" dirty="0" smtClean="0"/>
                    </a:p>
                    <a:p>
                      <a:pPr marL="0" indent="0">
                        <a:spcBef>
                          <a:spcPts val="600"/>
                        </a:spcBef>
                        <a:buFont typeface="Arial" panose="020B0604020202020204" pitchFamily="34" charset="0"/>
                        <a:buNone/>
                      </a:pPr>
                      <a:r>
                        <a:rPr lang="en-US" sz="1400" i="0" baseline="0" dirty="0" smtClean="0"/>
                        <a:t>Intercompany projects are not taken into account in the totals (as there is no cash-out from the Group’s point of view)</a:t>
                      </a:r>
                    </a:p>
                  </a:txBody>
                  <a:tcPr/>
                </a:tc>
              </a:tr>
              <a:tr h="1570691">
                <a:tc>
                  <a:txBody>
                    <a:bodyPr/>
                    <a:lstStyle/>
                    <a:p>
                      <a:pPr marL="26670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FF00FF"/>
                          </a:solidFill>
                        </a:rPr>
                        <a:t>PS Project</a:t>
                      </a:r>
                      <a:endParaRPr lang="en-US" sz="1400" b="1" dirty="0">
                        <a:solidFill>
                          <a:srgbClr val="FF00FF"/>
                        </a:solidFill>
                      </a:endParaRPr>
                    </a:p>
                  </a:txBody>
                  <a:tcPr/>
                </a:tc>
                <a:tc>
                  <a:txBody>
                    <a:bodyPr/>
                    <a:lstStyle/>
                    <a:p>
                      <a:pPr marL="0" indent="0">
                        <a:spcBef>
                          <a:spcPts val="600"/>
                        </a:spcBef>
                        <a:buFont typeface="Arial" panose="020B0604020202020204" pitchFamily="34" charset="0"/>
                        <a:buNone/>
                      </a:pPr>
                      <a:r>
                        <a:rPr lang="en-US" sz="1400" i="1" baseline="0" dirty="0" smtClean="0">
                          <a:solidFill>
                            <a:schemeClr val="tx1"/>
                          </a:solidFill>
                        </a:rPr>
                        <a:t>Read-Only</a:t>
                      </a:r>
                    </a:p>
                    <a:p>
                      <a:pPr marL="0" indent="0">
                        <a:spcBef>
                          <a:spcPts val="600"/>
                        </a:spcBef>
                        <a:buFont typeface="Arial" panose="020B0604020202020204" pitchFamily="34" charset="0"/>
                        <a:buNone/>
                      </a:pPr>
                      <a:r>
                        <a:rPr lang="en-US" sz="1400" i="0" baseline="0" dirty="0" smtClean="0">
                          <a:solidFill>
                            <a:schemeClr val="tx1"/>
                          </a:solidFill>
                        </a:rPr>
                        <a:t>Any investment created with this interface is supposed to be a “PS project”, </a:t>
                      </a:r>
                      <a:r>
                        <a:rPr lang="en-US" sz="1400" i="0" baseline="0" dirty="0" err="1" smtClean="0">
                          <a:solidFill>
                            <a:schemeClr val="tx1"/>
                          </a:solidFill>
                        </a:rPr>
                        <a:t>ie</a:t>
                      </a:r>
                      <a:r>
                        <a:rPr lang="en-US" sz="1400" i="0" baseline="0" dirty="0" smtClean="0">
                          <a:solidFill>
                            <a:schemeClr val="tx1"/>
                          </a:solidFill>
                        </a:rPr>
                        <a:t> an investment which will be created in PS upon approval.</a:t>
                      </a:r>
                    </a:p>
                    <a:p>
                      <a:pPr marL="0" indent="0">
                        <a:spcBef>
                          <a:spcPts val="600"/>
                        </a:spcBef>
                        <a:buFont typeface="Arial" panose="020B0604020202020204" pitchFamily="34" charset="0"/>
                        <a:buNone/>
                      </a:pPr>
                      <a:r>
                        <a:rPr lang="en-US" sz="1400" i="0" baseline="0" dirty="0" smtClean="0">
                          <a:solidFill>
                            <a:schemeClr val="tx1"/>
                          </a:solidFill>
                        </a:rPr>
                        <a:t>However, for plants who don’t have SAP-PS implemented, there is a “mass upload” interface which allows to create or update Colmar investments from an (Excel) spreadsheet. “Non PS” projects can be created so.</a:t>
                      </a:r>
                    </a:p>
                  </a:txBody>
                  <a:tcPr/>
                </a:tc>
              </a:tr>
              <a:tr h="2062681">
                <a:tc>
                  <a:txBody>
                    <a:bodyPr/>
                    <a:lstStyle/>
                    <a:p>
                      <a:pPr marL="26670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937853"/>
                          </a:solidFill>
                        </a:rPr>
                        <a:t>Startup Date</a:t>
                      </a:r>
                      <a:endParaRPr lang="en-US" sz="1400" b="1" dirty="0">
                        <a:solidFill>
                          <a:srgbClr val="937853"/>
                        </a:solidFill>
                      </a:endParaRPr>
                    </a:p>
                  </a:txBody>
                  <a:tcPr/>
                </a:tc>
                <a:tc>
                  <a:txBody>
                    <a:bodyPr/>
                    <a:lstStyle/>
                    <a:p>
                      <a:pPr marL="0" indent="0">
                        <a:spcBef>
                          <a:spcPts val="600"/>
                        </a:spcBef>
                        <a:buFont typeface="Arial" panose="020B0604020202020204" pitchFamily="34" charset="0"/>
                        <a:buNone/>
                      </a:pPr>
                      <a:r>
                        <a:rPr lang="en-US" sz="1400" i="0" baseline="0" dirty="0" smtClean="0">
                          <a:solidFill>
                            <a:schemeClr val="tx1"/>
                          </a:solidFill>
                        </a:rPr>
                        <a:t>Date of project completion and startup of the equipment/facility concerned</a:t>
                      </a:r>
                    </a:p>
                    <a:p>
                      <a:pPr marL="285750" indent="-285750">
                        <a:spcBef>
                          <a:spcPts val="600"/>
                        </a:spcBef>
                        <a:buFont typeface="Arial" panose="020B0604020202020204" pitchFamily="34" charset="0"/>
                        <a:buChar char="•"/>
                      </a:pPr>
                      <a:r>
                        <a:rPr lang="en-US" sz="1400" i="0" baseline="0" dirty="0" smtClean="0">
                          <a:solidFill>
                            <a:schemeClr val="tx1"/>
                          </a:solidFill>
                        </a:rPr>
                        <a:t>Before completion: </a:t>
                      </a:r>
                      <a:r>
                        <a:rPr lang="en-US" sz="1400" b="1" i="0" baseline="0" dirty="0" smtClean="0">
                          <a:solidFill>
                            <a:schemeClr val="tx1"/>
                          </a:solidFill>
                        </a:rPr>
                        <a:t>expected date </a:t>
                      </a:r>
                      <a:r>
                        <a:rPr lang="en-US" sz="1400" i="0" baseline="0" dirty="0" smtClean="0">
                          <a:solidFill>
                            <a:schemeClr val="tx1"/>
                          </a:solidFill>
                        </a:rPr>
                        <a:t>of startup</a:t>
                      </a:r>
                    </a:p>
                    <a:p>
                      <a:pPr marL="285750" indent="-285750">
                        <a:spcBef>
                          <a:spcPts val="600"/>
                        </a:spcBef>
                        <a:buFont typeface="Arial" panose="020B0604020202020204" pitchFamily="34" charset="0"/>
                        <a:buChar char="•"/>
                      </a:pPr>
                      <a:r>
                        <a:rPr lang="en-US" sz="1400" i="0" baseline="0" dirty="0" smtClean="0">
                          <a:solidFill>
                            <a:schemeClr val="tx1"/>
                          </a:solidFill>
                        </a:rPr>
                        <a:t>After completion: </a:t>
                      </a:r>
                      <a:r>
                        <a:rPr lang="en-US" sz="1400" b="1" i="0" baseline="0" dirty="0" smtClean="0">
                          <a:solidFill>
                            <a:schemeClr val="tx1"/>
                          </a:solidFill>
                        </a:rPr>
                        <a:t>actual date </a:t>
                      </a:r>
                      <a:r>
                        <a:rPr lang="en-US" sz="1400" i="0" baseline="0" dirty="0" smtClean="0">
                          <a:solidFill>
                            <a:schemeClr val="tx1"/>
                          </a:solidFill>
                        </a:rPr>
                        <a:t>of startup</a:t>
                      </a:r>
                    </a:p>
                    <a:p>
                      <a:pPr marL="0" indent="0">
                        <a:spcBef>
                          <a:spcPts val="600"/>
                        </a:spcBef>
                        <a:buFont typeface="Arial" panose="020B0604020202020204" pitchFamily="34" charset="0"/>
                        <a:buNone/>
                      </a:pPr>
                      <a:endParaRPr lang="en-US" sz="1400" i="0" baseline="0" dirty="0" smtClean="0">
                        <a:solidFill>
                          <a:schemeClr val="tx1"/>
                        </a:solidFill>
                      </a:endParaRPr>
                    </a:p>
                    <a:p>
                      <a:pPr marL="450850" indent="-450850">
                        <a:spcBef>
                          <a:spcPts val="600"/>
                        </a:spcBef>
                        <a:buFont typeface="Arial" panose="020B0604020202020204" pitchFamily="34" charset="0"/>
                        <a:buNone/>
                      </a:pPr>
                      <a:r>
                        <a:rPr lang="en-US" sz="1400" b="1" i="0" baseline="0" dirty="0" smtClean="0">
                          <a:solidFill>
                            <a:schemeClr val="tx1"/>
                          </a:solidFill>
                        </a:rPr>
                        <a:t>Rem</a:t>
                      </a:r>
                      <a:r>
                        <a:rPr lang="en-US" sz="1400" i="0" baseline="0" dirty="0" smtClean="0">
                          <a:solidFill>
                            <a:schemeClr val="tx1"/>
                          </a:solidFill>
                        </a:rPr>
                        <a:t> 	Completing and updating this information is important to inform all stakeholders and following up the project pipe</a:t>
                      </a:r>
                    </a:p>
                  </a:txBody>
                  <a:tcPr/>
                </a:tc>
              </a:tr>
            </a:tbl>
          </a:graphicData>
        </a:graphic>
      </p:graphicFrame>
      <p:sp>
        <p:nvSpPr>
          <p:cNvPr id="8" name="Action Button: Back or Previous 7">
            <a:hlinkClick r:id="rId2" action="ppaction://hlinksldjump" highlightClick="1"/>
          </p:cNvPr>
          <p:cNvSpPr/>
          <p:nvPr/>
        </p:nvSpPr>
        <p:spPr>
          <a:xfrm>
            <a:off x="8337176" y="726141"/>
            <a:ext cx="394448" cy="349624"/>
          </a:xfrm>
          <a:prstGeom prst="actionButtonBackPrevious">
            <a:avLst/>
          </a:prstGeom>
          <a:solidFill>
            <a:schemeClr val="accent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a:spLocks noChangeAspect="1"/>
          </p:cNvSpPr>
          <p:nvPr/>
        </p:nvSpPr>
        <p:spPr>
          <a:xfrm>
            <a:off x="408548" y="2247748"/>
            <a:ext cx="148665" cy="148665"/>
          </a:xfrm>
          <a:prstGeom prst="ellipse">
            <a:avLst/>
          </a:prstGeom>
          <a:solidFill>
            <a:srgbClr val="FF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342042" y="2213785"/>
            <a:ext cx="288130" cy="215444"/>
          </a:xfrm>
          <a:prstGeom prst="rect">
            <a:avLst/>
          </a:prstGeom>
          <a:noFill/>
        </p:spPr>
        <p:txBody>
          <a:bodyPr wrap="square" rtlCol="0">
            <a:spAutoFit/>
          </a:bodyPr>
          <a:lstStyle/>
          <a:p>
            <a:r>
              <a:rPr lang="en-US" sz="800" b="1" spc="-100" dirty="0" smtClean="0">
                <a:solidFill>
                  <a:schemeClr val="accent1">
                    <a:lumMod val="40000"/>
                    <a:lumOff val="60000"/>
                  </a:schemeClr>
                </a:solidFill>
                <a:latin typeface="Century Gothic" panose="020B0502020202020204" pitchFamily="34" charset="0"/>
              </a:rPr>
              <a:t>11</a:t>
            </a:r>
            <a:endParaRPr lang="en-US" sz="800" b="1" spc="-100" dirty="0">
              <a:solidFill>
                <a:schemeClr val="accent1">
                  <a:lumMod val="40000"/>
                  <a:lumOff val="60000"/>
                </a:schemeClr>
              </a:solidFill>
              <a:latin typeface="Century Gothic" panose="020B0502020202020204" pitchFamily="34" charset="0"/>
            </a:endParaRPr>
          </a:p>
        </p:txBody>
      </p:sp>
      <p:grpSp>
        <p:nvGrpSpPr>
          <p:cNvPr id="3" name="Group 2"/>
          <p:cNvGrpSpPr/>
          <p:nvPr/>
        </p:nvGrpSpPr>
        <p:grpSpPr>
          <a:xfrm>
            <a:off x="345165" y="3787771"/>
            <a:ext cx="288130" cy="215444"/>
            <a:chOff x="345165" y="3787771"/>
            <a:chExt cx="288130" cy="215444"/>
          </a:xfrm>
        </p:grpSpPr>
        <p:sp>
          <p:nvSpPr>
            <p:cNvPr id="13" name="Oval 12"/>
            <p:cNvSpPr>
              <a:spLocks noChangeAspect="1"/>
            </p:cNvSpPr>
            <p:nvPr/>
          </p:nvSpPr>
          <p:spPr>
            <a:xfrm>
              <a:off x="421248" y="3828898"/>
              <a:ext cx="148665" cy="148665"/>
            </a:xfrm>
            <a:prstGeom prst="ellipse">
              <a:avLst/>
            </a:prstGeom>
            <a:solidFill>
              <a:srgbClr val="937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45165" y="3787771"/>
              <a:ext cx="288130" cy="215444"/>
            </a:xfrm>
            <a:prstGeom prst="rect">
              <a:avLst/>
            </a:prstGeom>
            <a:noFill/>
          </p:spPr>
          <p:txBody>
            <a:bodyPr wrap="square" rtlCol="0">
              <a:spAutoFit/>
            </a:bodyPr>
            <a:lstStyle/>
            <a:p>
              <a:r>
                <a:rPr lang="en-US" sz="800" b="1" spc="-100" dirty="0" smtClean="0">
                  <a:solidFill>
                    <a:schemeClr val="accent1">
                      <a:lumMod val="40000"/>
                      <a:lumOff val="60000"/>
                    </a:schemeClr>
                  </a:solidFill>
                  <a:latin typeface="Century Gothic" panose="020B0502020202020204" pitchFamily="34" charset="0"/>
                </a:rPr>
                <a:t>12</a:t>
              </a:r>
              <a:endParaRPr lang="en-US" sz="800" b="1" spc="-100" dirty="0">
                <a:solidFill>
                  <a:schemeClr val="accent1">
                    <a:lumMod val="40000"/>
                    <a:lumOff val="60000"/>
                  </a:schemeClr>
                </a:solidFill>
                <a:latin typeface="Century Gothic" panose="020B0502020202020204" pitchFamily="34" charset="0"/>
              </a:endParaRPr>
            </a:p>
          </p:txBody>
        </p:sp>
      </p:grpSp>
    </p:spTree>
    <p:extLst>
      <p:ext uri="{BB962C8B-B14F-4D97-AF65-F5344CB8AC3E}">
        <p14:creationId xmlns:p14="http://schemas.microsoft.com/office/powerpoint/2010/main" val="37379336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81000" y="581025"/>
            <a:ext cx="7956176" cy="1934734"/>
          </a:xfrm>
          <a:prstGeom prst="rect">
            <a:avLst/>
          </a:prstGeom>
          <a:solidFill>
            <a:schemeClr val="bg2">
              <a:lumMod val="20000"/>
              <a:lumOff val="80000"/>
            </a:schemeClr>
          </a:solidFill>
          <a:ln w="3175">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z="2000" dirty="0"/>
              <a:t>General </a:t>
            </a:r>
            <a:r>
              <a:rPr lang="en-US" sz="2000" dirty="0" smtClean="0"/>
              <a:t>Attributes (6) : Project Contributors: Creator, Forecaster</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28</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783832293"/>
              </p:ext>
            </p:extLst>
          </p:nvPr>
        </p:nvGraphicFramePr>
        <p:xfrm>
          <a:off x="360204" y="2670799"/>
          <a:ext cx="7986497" cy="3550920"/>
        </p:xfrm>
        <a:graphic>
          <a:graphicData uri="http://schemas.openxmlformats.org/drawingml/2006/table">
            <a:tbl>
              <a:tblPr firstRow="1" bandRow="1">
                <a:tableStyleId>{5C22544A-7EE6-4342-B048-85BDC9FD1C3A}</a:tableStyleId>
              </a:tblPr>
              <a:tblGrid>
                <a:gridCol w="1739901"/>
                <a:gridCol w="6246596"/>
              </a:tblGrid>
              <a:tr h="199257">
                <a:tc>
                  <a:txBody>
                    <a:bodyPr/>
                    <a:lstStyle/>
                    <a:p>
                      <a:r>
                        <a:rPr lang="en-US" sz="900" dirty="0" smtClean="0"/>
                        <a:t>Field</a:t>
                      </a:r>
                      <a:endParaRPr lang="en-US" sz="900" dirty="0"/>
                    </a:p>
                  </a:txBody>
                  <a:tcPr/>
                </a:tc>
                <a:tc>
                  <a:txBody>
                    <a:bodyPr/>
                    <a:lstStyle/>
                    <a:p>
                      <a:r>
                        <a:rPr lang="en-US" sz="900" dirty="0" smtClean="0"/>
                        <a:t>Usage</a:t>
                      </a:r>
                      <a:endParaRPr lang="en-US" sz="900" dirty="0"/>
                    </a:p>
                  </a:txBody>
                  <a:tcPr/>
                </a:tc>
              </a:tr>
              <a:tr h="453401">
                <a:tc>
                  <a:txBody>
                    <a:bodyPr/>
                    <a:lstStyle/>
                    <a:p>
                      <a:pPr marL="26670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400" b="1" dirty="0" smtClean="0">
                          <a:solidFill>
                            <a:srgbClr val="FF0000"/>
                          </a:solidFill>
                        </a:rPr>
                        <a:t>Creator</a:t>
                      </a:r>
                      <a:endParaRPr lang="en-US" sz="1400" b="1" dirty="0">
                        <a:solidFill>
                          <a:srgbClr val="FF0000"/>
                        </a:solidFill>
                      </a:endParaRPr>
                    </a:p>
                  </a:txBody>
                  <a:tcPr/>
                </a:tc>
                <a:tc>
                  <a:txBody>
                    <a:bodyPr/>
                    <a:lstStyle/>
                    <a:p>
                      <a:pPr marL="0" indent="0">
                        <a:spcBef>
                          <a:spcPts val="600"/>
                        </a:spcBef>
                        <a:buFont typeface="Arial" panose="020B0604020202020204" pitchFamily="34" charset="0"/>
                        <a:buNone/>
                      </a:pPr>
                      <a:r>
                        <a:rPr lang="en-US" sz="1200" i="0" baseline="0" dirty="0" smtClean="0"/>
                        <a:t>Read-Only. E-mail address of the person who has created the project in COLMAR ; set by the system at creation</a:t>
                      </a:r>
                    </a:p>
                  </a:txBody>
                  <a:tcPr/>
                </a:tc>
              </a:tr>
              <a:tr h="1780027">
                <a:tc>
                  <a:txBody>
                    <a:bodyPr/>
                    <a:lstStyle/>
                    <a:p>
                      <a:pPr marL="26670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400" b="1" dirty="0" smtClean="0">
                          <a:solidFill>
                            <a:srgbClr val="FF0000"/>
                          </a:solidFill>
                        </a:rPr>
                        <a:t>Forecaster</a:t>
                      </a:r>
                      <a:endParaRPr lang="en-US" sz="1400" b="1" dirty="0">
                        <a:solidFill>
                          <a:srgbClr val="FF0000"/>
                        </a:solidFill>
                      </a:endParaRPr>
                    </a:p>
                  </a:txBody>
                  <a:tcPr/>
                </a:tc>
                <a:tc>
                  <a:txBody>
                    <a:bodyPr/>
                    <a:lstStyle/>
                    <a:p>
                      <a:pPr marL="0" indent="0">
                        <a:spcBef>
                          <a:spcPts val="600"/>
                        </a:spcBef>
                        <a:buFont typeface="Arial" panose="020B0604020202020204" pitchFamily="34" charset="0"/>
                        <a:buNone/>
                      </a:pPr>
                      <a:r>
                        <a:rPr lang="en-US" sz="1200" i="0" baseline="0" dirty="0" smtClean="0"/>
                        <a:t>E-mail address of the person who </a:t>
                      </a:r>
                    </a:p>
                    <a:p>
                      <a:pPr marL="285750" indent="-285750">
                        <a:spcBef>
                          <a:spcPts val="600"/>
                        </a:spcBef>
                        <a:buFont typeface="Arial" panose="020B0604020202020204" pitchFamily="34" charset="0"/>
                        <a:buChar char="•"/>
                      </a:pPr>
                      <a:r>
                        <a:rPr lang="en-US" sz="1200" i="0" baseline="0" dirty="0" smtClean="0"/>
                        <a:t>is be accountable for quarterly updating this project forecasts</a:t>
                      </a:r>
                    </a:p>
                    <a:p>
                      <a:pPr marL="285750" indent="-285750">
                        <a:spcBef>
                          <a:spcPts val="600"/>
                        </a:spcBef>
                        <a:buFont typeface="Arial" panose="020B0604020202020204" pitchFamily="34" charset="0"/>
                        <a:buChar char="•"/>
                      </a:pPr>
                      <a:r>
                        <a:rPr lang="en-US" sz="1200" i="0" baseline="0" dirty="0" smtClean="0"/>
                        <a:t>Will be reminded to do so if he/she has not updated the forecasts</a:t>
                      </a:r>
                    </a:p>
                    <a:p>
                      <a:pPr marL="0" indent="0">
                        <a:spcBef>
                          <a:spcPts val="600"/>
                        </a:spcBef>
                        <a:buFont typeface="Arial" panose="020B0604020202020204" pitchFamily="34" charset="0"/>
                        <a:buNone/>
                      </a:pPr>
                      <a:r>
                        <a:rPr lang="en-US" sz="1200" i="0" baseline="0" dirty="0" smtClean="0"/>
                        <a:t>This person is selected by the GBU and can be, for example:</a:t>
                      </a:r>
                    </a:p>
                    <a:p>
                      <a:pPr marL="285750" indent="-285750">
                        <a:spcBef>
                          <a:spcPts val="600"/>
                        </a:spcBef>
                        <a:buFont typeface="Arial" panose="020B0604020202020204" pitchFamily="34" charset="0"/>
                        <a:buChar char="•"/>
                      </a:pPr>
                      <a:r>
                        <a:rPr lang="en-US" sz="1200" i="0" baseline="0" dirty="0" smtClean="0"/>
                        <a:t>The project manager </a:t>
                      </a:r>
                    </a:p>
                    <a:p>
                      <a:pPr marL="285750" indent="-285750">
                        <a:spcBef>
                          <a:spcPts val="600"/>
                        </a:spcBef>
                        <a:buFont typeface="Arial" panose="020B0604020202020204" pitchFamily="34" charset="0"/>
                        <a:buChar char="•"/>
                      </a:pPr>
                      <a:r>
                        <a:rPr lang="en-US" sz="1200" i="0" baseline="0" dirty="0" smtClean="0"/>
                        <a:t>The engineering office manager</a:t>
                      </a:r>
                    </a:p>
                    <a:p>
                      <a:pPr marL="285750" indent="-285750">
                        <a:spcBef>
                          <a:spcPts val="600"/>
                        </a:spcBef>
                        <a:buFont typeface="Arial" panose="020B0604020202020204" pitchFamily="34" charset="0"/>
                        <a:buChar char="•"/>
                      </a:pPr>
                      <a:r>
                        <a:rPr lang="en-US" sz="1200" i="0" baseline="0" dirty="0" smtClean="0"/>
                        <a:t>The site Capex </a:t>
                      </a:r>
                      <a:r>
                        <a:rPr lang="en-US" sz="1200" i="0" baseline="0" dirty="0" err="1" smtClean="0"/>
                        <a:t>correspondant</a:t>
                      </a:r>
                      <a:endParaRPr lang="en-US" sz="1200" i="0" baseline="0" dirty="0" smtClean="0"/>
                    </a:p>
                    <a:p>
                      <a:pPr marL="285750" indent="-285750">
                        <a:spcBef>
                          <a:spcPts val="600"/>
                        </a:spcBef>
                        <a:buFont typeface="Arial" panose="020B0604020202020204" pitchFamily="34" charset="0"/>
                        <a:buChar char="•"/>
                      </a:pPr>
                      <a:endParaRPr lang="en-US" sz="1200" i="0" baseline="0" dirty="0" smtClean="0"/>
                    </a:p>
                    <a:p>
                      <a:pPr marL="0" indent="0">
                        <a:spcBef>
                          <a:spcPts val="600"/>
                        </a:spcBef>
                        <a:buFont typeface="Arial" panose="020B0604020202020204" pitchFamily="34" charset="0"/>
                        <a:buNone/>
                      </a:pPr>
                      <a:r>
                        <a:rPr lang="en-US" sz="1200" i="0" baseline="0" dirty="0" smtClean="0"/>
                        <a:t>If  left blank, the forecaster will be set to the Creator (see here above)</a:t>
                      </a:r>
                    </a:p>
                    <a:p>
                      <a:pPr marL="0" indent="0">
                        <a:spcBef>
                          <a:spcPts val="600"/>
                        </a:spcBef>
                        <a:buFont typeface="Arial" panose="020B0604020202020204" pitchFamily="34" charset="0"/>
                        <a:buNone/>
                      </a:pPr>
                      <a:r>
                        <a:rPr lang="en-US" sz="1200" b="1" i="0" baseline="0" dirty="0" smtClean="0"/>
                        <a:t>Attention: mentioning a forecaster does not grant this person any authorization. </a:t>
                      </a:r>
                    </a:p>
                    <a:p>
                      <a:pPr marL="0" indent="0">
                        <a:spcBef>
                          <a:spcPts val="600"/>
                        </a:spcBef>
                        <a:buFont typeface="Arial" panose="020B0604020202020204" pitchFamily="34" charset="0"/>
                        <a:buNone/>
                      </a:pPr>
                      <a:r>
                        <a:rPr lang="en-US" sz="1200" b="1" i="0" baseline="0" dirty="0" smtClean="0"/>
                        <a:t>Authorizations are managed separately!</a:t>
                      </a:r>
                    </a:p>
                  </a:txBody>
                  <a:tcPr/>
                </a:tc>
              </a:tr>
            </a:tbl>
          </a:graphicData>
        </a:graphic>
      </p:graphicFrame>
      <p:sp>
        <p:nvSpPr>
          <p:cNvPr id="8" name="Action Button: Back or Previous 7">
            <a:hlinkClick r:id="rId3" action="ppaction://hlinksldjump" highlightClick="1"/>
          </p:cNvPr>
          <p:cNvSpPr/>
          <p:nvPr/>
        </p:nvSpPr>
        <p:spPr>
          <a:xfrm>
            <a:off x="8413376" y="726141"/>
            <a:ext cx="394448" cy="349624"/>
          </a:xfrm>
          <a:prstGeom prst="actionButtonBackPrevious">
            <a:avLst/>
          </a:prstGeom>
          <a:solidFill>
            <a:schemeClr val="accent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523874" y="583266"/>
            <a:ext cx="5534025" cy="1600438"/>
          </a:xfrm>
          <a:prstGeom prst="rect">
            <a:avLst/>
          </a:prstGeom>
          <a:noFill/>
        </p:spPr>
        <p:txBody>
          <a:bodyPr wrap="square" rtlCol="0">
            <a:spAutoFit/>
          </a:bodyPr>
          <a:lstStyle/>
          <a:p>
            <a:r>
              <a:rPr lang="en-US" dirty="0" smtClean="0"/>
              <a:t>For all fields concerning people:</a:t>
            </a:r>
          </a:p>
          <a:p>
            <a:pPr marL="285750" indent="-285750">
              <a:buFont typeface="Arial" panose="020B0604020202020204" pitchFamily="34" charset="0"/>
              <a:buChar char="•"/>
            </a:pPr>
            <a:r>
              <a:rPr lang="en-US" sz="1600" dirty="0" smtClean="0"/>
              <a:t>Type the e-mail or</a:t>
            </a:r>
          </a:p>
          <a:p>
            <a:pPr marL="285750" indent="-285750">
              <a:buFont typeface="Arial" panose="020B0604020202020204" pitchFamily="34" charset="0"/>
              <a:buChar char="•"/>
            </a:pPr>
            <a:r>
              <a:rPr lang="en-US" sz="1600" dirty="0" smtClean="0"/>
              <a:t>Search the Group’s active directory</a:t>
            </a:r>
            <a:br>
              <a:rPr lang="en-US" sz="1600" dirty="0" smtClean="0"/>
            </a:br>
            <a:r>
              <a:rPr lang="en-US" sz="1600" dirty="0" smtClean="0"/>
              <a:t>Type the a part of name, with wildcards (*) </a:t>
            </a:r>
            <a:br>
              <a:rPr lang="en-US" sz="1600" dirty="0" smtClean="0"/>
            </a:br>
            <a:r>
              <a:rPr lang="en-US" sz="1600" dirty="0" smtClean="0"/>
              <a:t>and press [F4] or click on</a:t>
            </a:r>
            <a:br>
              <a:rPr lang="en-US" sz="1600" dirty="0" smtClean="0"/>
            </a:br>
            <a:r>
              <a:rPr lang="en-US" sz="1600" dirty="0" smtClean="0"/>
              <a:t>Select the name in the list</a:t>
            </a:r>
            <a:endParaRPr lang="en-US" dirty="0"/>
          </a:p>
        </p:txBody>
      </p:sp>
      <p:pic>
        <p:nvPicPr>
          <p:cNvPr id="1433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7072" y="2149277"/>
            <a:ext cx="2286000" cy="21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4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95636" y="1691267"/>
            <a:ext cx="190500" cy="190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4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74530" y="659466"/>
            <a:ext cx="2414587" cy="17962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Oval 9"/>
          <p:cNvSpPr/>
          <p:nvPr/>
        </p:nvSpPr>
        <p:spPr>
          <a:xfrm>
            <a:off x="5286375" y="2047875"/>
            <a:ext cx="428625" cy="44597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5714999" y="1596017"/>
            <a:ext cx="342900" cy="35677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7515226" y="2158981"/>
            <a:ext cx="342900" cy="35677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314951" y="1802341"/>
            <a:ext cx="185736" cy="369332"/>
          </a:xfrm>
          <a:prstGeom prst="rect">
            <a:avLst/>
          </a:prstGeom>
          <a:noFill/>
        </p:spPr>
        <p:txBody>
          <a:bodyPr wrap="square" rtlCol="0">
            <a:spAutoFit/>
          </a:bodyPr>
          <a:lstStyle/>
          <a:p>
            <a:r>
              <a:rPr lang="en-US" dirty="0" smtClean="0">
                <a:solidFill>
                  <a:srgbClr val="FF0000"/>
                </a:solidFill>
                <a:sym typeface="Wingdings"/>
              </a:rPr>
              <a:t></a:t>
            </a:r>
            <a:endParaRPr lang="en-US" dirty="0">
              <a:solidFill>
                <a:srgbClr val="FF0000"/>
              </a:solidFill>
            </a:endParaRPr>
          </a:p>
        </p:txBody>
      </p:sp>
      <p:sp>
        <p:nvSpPr>
          <p:cNvPr id="23" name="TextBox 22"/>
          <p:cNvSpPr txBox="1"/>
          <p:nvPr/>
        </p:nvSpPr>
        <p:spPr>
          <a:xfrm>
            <a:off x="5714999" y="1321935"/>
            <a:ext cx="290512" cy="369332"/>
          </a:xfrm>
          <a:prstGeom prst="rect">
            <a:avLst/>
          </a:prstGeom>
          <a:noFill/>
        </p:spPr>
        <p:txBody>
          <a:bodyPr wrap="square" rtlCol="0">
            <a:spAutoFit/>
          </a:bodyPr>
          <a:lstStyle/>
          <a:p>
            <a:r>
              <a:rPr lang="en-US" dirty="0" smtClean="0">
                <a:solidFill>
                  <a:srgbClr val="FF0000"/>
                </a:solidFill>
                <a:sym typeface="Wingdings"/>
              </a:rPr>
              <a:t></a:t>
            </a:r>
            <a:endParaRPr lang="en-US" dirty="0">
              <a:solidFill>
                <a:srgbClr val="FF0000"/>
              </a:solidFill>
            </a:endParaRPr>
          </a:p>
        </p:txBody>
      </p:sp>
      <p:sp>
        <p:nvSpPr>
          <p:cNvPr id="24" name="TextBox 23"/>
          <p:cNvSpPr txBox="1"/>
          <p:nvPr/>
        </p:nvSpPr>
        <p:spPr>
          <a:xfrm>
            <a:off x="7505701" y="1903770"/>
            <a:ext cx="290512" cy="369332"/>
          </a:xfrm>
          <a:prstGeom prst="rect">
            <a:avLst/>
          </a:prstGeom>
          <a:noFill/>
        </p:spPr>
        <p:txBody>
          <a:bodyPr wrap="square" rtlCol="0">
            <a:spAutoFit/>
          </a:bodyPr>
          <a:lstStyle/>
          <a:p>
            <a:r>
              <a:rPr lang="en-US" dirty="0" smtClean="0">
                <a:solidFill>
                  <a:srgbClr val="FF0000"/>
                </a:solidFill>
                <a:sym typeface="Wingdings"/>
              </a:rPr>
              <a:t></a:t>
            </a:r>
            <a:endParaRPr lang="en-US" dirty="0">
              <a:solidFill>
                <a:srgbClr val="FF0000"/>
              </a:solidFill>
            </a:endParaRPr>
          </a:p>
        </p:txBody>
      </p:sp>
      <p:grpSp>
        <p:nvGrpSpPr>
          <p:cNvPr id="17" name="Group 16"/>
          <p:cNvGrpSpPr/>
          <p:nvPr/>
        </p:nvGrpSpPr>
        <p:grpSpPr>
          <a:xfrm>
            <a:off x="364215" y="2978146"/>
            <a:ext cx="288130" cy="215444"/>
            <a:chOff x="345165" y="3806821"/>
            <a:chExt cx="288130" cy="215444"/>
          </a:xfrm>
        </p:grpSpPr>
        <p:sp>
          <p:nvSpPr>
            <p:cNvPr id="27" name="Oval 26"/>
            <p:cNvSpPr>
              <a:spLocks noChangeAspect="1"/>
            </p:cNvSpPr>
            <p:nvPr/>
          </p:nvSpPr>
          <p:spPr>
            <a:xfrm>
              <a:off x="421248" y="3828898"/>
              <a:ext cx="148665" cy="14866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345165" y="3806821"/>
              <a:ext cx="288130" cy="215444"/>
            </a:xfrm>
            <a:prstGeom prst="rect">
              <a:avLst/>
            </a:prstGeom>
            <a:noFill/>
          </p:spPr>
          <p:txBody>
            <a:bodyPr wrap="square" rtlCol="0">
              <a:spAutoFit/>
            </a:bodyPr>
            <a:lstStyle/>
            <a:p>
              <a:r>
                <a:rPr lang="en-US" sz="800" b="1" spc="-100" dirty="0" smtClean="0">
                  <a:solidFill>
                    <a:schemeClr val="accent1">
                      <a:lumMod val="40000"/>
                      <a:lumOff val="60000"/>
                    </a:schemeClr>
                  </a:solidFill>
                  <a:latin typeface="Century Gothic" panose="020B0502020202020204" pitchFamily="34" charset="0"/>
                </a:rPr>
                <a:t>13</a:t>
              </a:r>
              <a:endParaRPr lang="en-US" sz="800" b="1" spc="-100" dirty="0">
                <a:solidFill>
                  <a:schemeClr val="accent1">
                    <a:lumMod val="40000"/>
                    <a:lumOff val="60000"/>
                  </a:schemeClr>
                </a:solidFill>
                <a:latin typeface="Century Gothic" panose="020B0502020202020204" pitchFamily="34" charset="0"/>
              </a:endParaRPr>
            </a:p>
          </p:txBody>
        </p:sp>
      </p:grpSp>
      <p:grpSp>
        <p:nvGrpSpPr>
          <p:cNvPr id="30" name="Group 29"/>
          <p:cNvGrpSpPr/>
          <p:nvPr/>
        </p:nvGrpSpPr>
        <p:grpSpPr>
          <a:xfrm>
            <a:off x="364215" y="3435346"/>
            <a:ext cx="288130" cy="215444"/>
            <a:chOff x="345165" y="3806821"/>
            <a:chExt cx="288130" cy="215444"/>
          </a:xfrm>
        </p:grpSpPr>
        <p:sp>
          <p:nvSpPr>
            <p:cNvPr id="31" name="Oval 30"/>
            <p:cNvSpPr>
              <a:spLocks noChangeAspect="1"/>
            </p:cNvSpPr>
            <p:nvPr/>
          </p:nvSpPr>
          <p:spPr>
            <a:xfrm>
              <a:off x="421248" y="3828898"/>
              <a:ext cx="148665" cy="14866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345165" y="3806821"/>
              <a:ext cx="288130" cy="215444"/>
            </a:xfrm>
            <a:prstGeom prst="rect">
              <a:avLst/>
            </a:prstGeom>
            <a:noFill/>
          </p:spPr>
          <p:txBody>
            <a:bodyPr wrap="square" rtlCol="0">
              <a:spAutoFit/>
            </a:bodyPr>
            <a:lstStyle/>
            <a:p>
              <a:r>
                <a:rPr lang="en-US" sz="800" b="1" spc="-100" dirty="0" smtClean="0">
                  <a:solidFill>
                    <a:schemeClr val="accent1">
                      <a:lumMod val="40000"/>
                      <a:lumOff val="60000"/>
                    </a:schemeClr>
                  </a:solidFill>
                  <a:latin typeface="Century Gothic" panose="020B0502020202020204" pitchFamily="34" charset="0"/>
                </a:rPr>
                <a:t>14</a:t>
              </a:r>
              <a:endParaRPr lang="en-US" sz="800" b="1" spc="-100" dirty="0">
                <a:solidFill>
                  <a:schemeClr val="accent1">
                    <a:lumMod val="40000"/>
                    <a:lumOff val="60000"/>
                  </a:schemeClr>
                </a:solidFill>
                <a:latin typeface="Century Gothic" panose="020B0502020202020204" pitchFamily="34" charset="0"/>
              </a:endParaRPr>
            </a:p>
          </p:txBody>
        </p:sp>
      </p:grpSp>
    </p:spTree>
    <p:extLst>
      <p:ext uri="{BB962C8B-B14F-4D97-AF65-F5344CB8AC3E}">
        <p14:creationId xmlns:p14="http://schemas.microsoft.com/office/powerpoint/2010/main" val="26845139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t>General </a:t>
            </a:r>
            <a:r>
              <a:rPr lang="en-US" sz="1800" dirty="0" smtClean="0"/>
              <a:t>Attributes (7) : Project Contributors: Correspondents, project director, project manager ; technical validation</a:t>
            </a:r>
            <a:endParaRPr lang="en-US" sz="24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29</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808765052"/>
              </p:ext>
            </p:extLst>
          </p:nvPr>
        </p:nvGraphicFramePr>
        <p:xfrm>
          <a:off x="360204" y="726142"/>
          <a:ext cx="7986497" cy="4485838"/>
        </p:xfrm>
        <a:graphic>
          <a:graphicData uri="http://schemas.openxmlformats.org/drawingml/2006/table">
            <a:tbl>
              <a:tblPr firstRow="1" bandRow="1">
                <a:tableStyleId>{5C22544A-7EE6-4342-B048-85BDC9FD1C3A}</a:tableStyleId>
              </a:tblPr>
              <a:tblGrid>
                <a:gridCol w="2106771"/>
                <a:gridCol w="5879726"/>
              </a:tblGrid>
              <a:tr h="205821">
                <a:tc>
                  <a:txBody>
                    <a:bodyPr/>
                    <a:lstStyle/>
                    <a:p>
                      <a:r>
                        <a:rPr lang="en-US" sz="900" dirty="0" smtClean="0"/>
                        <a:t>Field</a:t>
                      </a:r>
                      <a:endParaRPr lang="en-US" sz="900" dirty="0"/>
                    </a:p>
                  </a:txBody>
                  <a:tcPr/>
                </a:tc>
                <a:tc>
                  <a:txBody>
                    <a:bodyPr/>
                    <a:lstStyle/>
                    <a:p>
                      <a:r>
                        <a:rPr lang="en-US" sz="900" dirty="0" smtClean="0"/>
                        <a:t>Usage</a:t>
                      </a:r>
                      <a:endParaRPr lang="en-US" sz="900" dirty="0"/>
                    </a:p>
                  </a:txBody>
                  <a:tcPr/>
                </a:tc>
              </a:tr>
              <a:tr h="1042825">
                <a:tc>
                  <a:txBody>
                    <a:bodyPr/>
                    <a:lstStyle/>
                    <a:p>
                      <a:pPr marL="180975"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400" b="1" dirty="0" smtClean="0">
                          <a:solidFill>
                            <a:srgbClr val="FF0000"/>
                          </a:solidFill>
                        </a:rPr>
                        <a:t>Capex Correspondent</a:t>
                      </a:r>
                      <a:endParaRPr lang="en-US" sz="1400" b="1" dirty="0">
                        <a:solidFill>
                          <a:srgbClr val="FF0000"/>
                        </a:solidFill>
                      </a:endParaRPr>
                    </a:p>
                  </a:txBody>
                  <a:tcPr/>
                </a:tc>
                <a:tc>
                  <a:txBody>
                    <a:bodyPr/>
                    <a:lstStyle/>
                    <a:p>
                      <a:pPr marL="0" indent="0">
                        <a:spcBef>
                          <a:spcPts val="600"/>
                        </a:spcBef>
                        <a:buFont typeface="Arial" panose="020B0604020202020204" pitchFamily="34" charset="0"/>
                        <a:buNone/>
                      </a:pPr>
                      <a:r>
                        <a:rPr lang="en-US" sz="1200" i="0" baseline="0" dirty="0" smtClean="0"/>
                        <a:t>Local correspondent: main local contact in charge of Capex ;</a:t>
                      </a:r>
                    </a:p>
                    <a:p>
                      <a:pPr marL="0" indent="0">
                        <a:spcBef>
                          <a:spcPts val="600"/>
                        </a:spcBef>
                        <a:buFont typeface="Arial" panose="020B0604020202020204" pitchFamily="34" charset="0"/>
                        <a:buNone/>
                      </a:pPr>
                      <a:r>
                        <a:rPr lang="en-US" sz="1200" i="0" baseline="0" dirty="0" smtClean="0"/>
                        <a:t>Person who gathers the investment needs of the plant, who can help find people concerned, explain the project better.</a:t>
                      </a:r>
                    </a:p>
                    <a:p>
                      <a:pPr marL="0" indent="0">
                        <a:spcBef>
                          <a:spcPts val="600"/>
                        </a:spcBef>
                        <a:buFont typeface="Arial" panose="020B0604020202020204" pitchFamily="34" charset="0"/>
                        <a:buNone/>
                      </a:pPr>
                      <a:r>
                        <a:rPr lang="en-US" sz="1200" b="1" i="0" baseline="0" dirty="0" smtClean="0"/>
                        <a:t>This person will be considered as the first back-up in case of unavailability of the forecaster</a:t>
                      </a:r>
                    </a:p>
                  </a:txBody>
                  <a:tcPr/>
                </a:tc>
              </a:tr>
              <a:tr h="878168">
                <a:tc>
                  <a:txBody>
                    <a:bodyPr/>
                    <a:lstStyle/>
                    <a:p>
                      <a:pPr marL="180975"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400" b="1" dirty="0" smtClean="0">
                          <a:solidFill>
                            <a:srgbClr val="FF0000"/>
                          </a:solidFill>
                        </a:rPr>
                        <a:t>Project Director</a:t>
                      </a:r>
                      <a:endParaRPr lang="en-US" sz="1400" b="1" dirty="0">
                        <a:solidFill>
                          <a:srgbClr val="FF0000"/>
                        </a:solidFill>
                      </a:endParaRPr>
                    </a:p>
                  </a:txBody>
                  <a:tcPr/>
                </a:tc>
                <a:tc>
                  <a:txBody>
                    <a:bodyPr/>
                    <a:lstStyle/>
                    <a:p>
                      <a:pPr marL="0" indent="0">
                        <a:spcBef>
                          <a:spcPts val="600"/>
                        </a:spcBef>
                        <a:buFont typeface="Arial" panose="020B0604020202020204" pitchFamily="34" charset="0"/>
                        <a:buNone/>
                      </a:pPr>
                      <a:r>
                        <a:rPr lang="en-US" sz="1200" b="0" i="0" baseline="0" dirty="0" smtClean="0"/>
                        <a:t>Usually appointed for medium and major projects ; </a:t>
                      </a:r>
                    </a:p>
                    <a:p>
                      <a:pPr marL="0" indent="0">
                        <a:spcBef>
                          <a:spcPts val="600"/>
                        </a:spcBef>
                        <a:buFont typeface="Arial" panose="020B0604020202020204" pitchFamily="34" charset="0"/>
                        <a:buNone/>
                      </a:pPr>
                      <a:r>
                        <a:rPr lang="en-US" sz="1200" b="0" i="0" baseline="0" dirty="0" smtClean="0"/>
                        <a:t>Person who represents the GBU in the project and is accountable for the cost and delay.</a:t>
                      </a:r>
                    </a:p>
                    <a:p>
                      <a:pPr marL="0" indent="0">
                        <a:spcBef>
                          <a:spcPts val="600"/>
                        </a:spcBef>
                        <a:buFont typeface="Arial" panose="020B0604020202020204" pitchFamily="34" charset="0"/>
                        <a:buNone/>
                      </a:pPr>
                      <a:r>
                        <a:rPr lang="en-US" sz="1200" b="1" i="0" baseline="0" dirty="0" smtClean="0"/>
                        <a:t>This mention is used for information to the stakeholders</a:t>
                      </a:r>
                    </a:p>
                  </a:txBody>
                  <a:tcPr/>
                </a:tc>
              </a:tr>
              <a:tr h="1061819">
                <a:tc>
                  <a:txBody>
                    <a:bodyPr/>
                    <a:lstStyle/>
                    <a:p>
                      <a:pPr marL="180975"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400" b="1" dirty="0" smtClean="0">
                          <a:solidFill>
                            <a:srgbClr val="FF0000"/>
                          </a:solidFill>
                        </a:rPr>
                        <a:t>Project Manager</a:t>
                      </a:r>
                      <a:endParaRPr lang="en-US" sz="1400" b="1" dirty="0">
                        <a:solidFill>
                          <a:srgbClr val="FF0000"/>
                        </a:solidFill>
                      </a:endParaRPr>
                    </a:p>
                  </a:txBody>
                  <a:tcPr/>
                </a:tc>
                <a:tc>
                  <a:txBody>
                    <a:bodyPr/>
                    <a:lstStyle/>
                    <a:p>
                      <a:pPr marL="0" indent="0">
                        <a:spcBef>
                          <a:spcPts val="600"/>
                        </a:spcBef>
                        <a:buFont typeface="Arial" panose="020B0604020202020204" pitchFamily="34" charset="0"/>
                        <a:buNone/>
                      </a:pPr>
                      <a:r>
                        <a:rPr lang="en-US" sz="1200" b="0" i="0" baseline="0" dirty="0" smtClean="0"/>
                        <a:t>Person in charge of the engineering part of the project.</a:t>
                      </a:r>
                    </a:p>
                    <a:p>
                      <a:pPr marL="0" indent="0">
                        <a:spcBef>
                          <a:spcPts val="600"/>
                        </a:spcBef>
                        <a:buFont typeface="Arial" panose="020B0604020202020204" pitchFamily="34" charset="0"/>
                        <a:buNone/>
                      </a:pPr>
                      <a:r>
                        <a:rPr lang="en-US" sz="1200" b="0" i="0" baseline="0" dirty="0" smtClean="0"/>
                        <a:t>Usually reports to Corporate Engineering (GEC), to Site Engineering Office (SEO) or to the GBU</a:t>
                      </a:r>
                    </a:p>
                  </a:txBody>
                  <a:tcPr/>
                </a:tc>
              </a:tr>
              <a:tr h="1061819">
                <a:tc>
                  <a:txBody>
                    <a:bodyPr/>
                    <a:lstStyle/>
                    <a:p>
                      <a:pPr marL="180975"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400" b="1" dirty="0" smtClean="0">
                          <a:solidFill>
                            <a:srgbClr val="8AD557"/>
                          </a:solidFill>
                        </a:rPr>
                        <a:t>Technical Validation</a:t>
                      </a:r>
                      <a:endParaRPr lang="en-US" sz="1400" b="1" dirty="0">
                        <a:solidFill>
                          <a:srgbClr val="8AD557"/>
                        </a:solidFill>
                      </a:endParaRPr>
                    </a:p>
                  </a:txBody>
                  <a:tcPr/>
                </a:tc>
                <a:tc>
                  <a:txBody>
                    <a:bodyPr/>
                    <a:lstStyle/>
                    <a:p>
                      <a:pPr marL="0" indent="0">
                        <a:spcBef>
                          <a:spcPts val="600"/>
                        </a:spcBef>
                        <a:buFont typeface="Arial" panose="020B0604020202020204" pitchFamily="34" charset="0"/>
                        <a:buNone/>
                      </a:pPr>
                      <a:r>
                        <a:rPr lang="en-US" sz="1200" b="0" i="0" baseline="0" dirty="0" smtClean="0"/>
                        <a:t>Check the Process, Automation, HSE, IT or Energy box if an advice from these departments is required.</a:t>
                      </a:r>
                    </a:p>
                    <a:p>
                      <a:pPr marL="0" indent="0">
                        <a:spcBef>
                          <a:spcPts val="600"/>
                        </a:spcBef>
                        <a:buFont typeface="Arial" panose="020B0604020202020204" pitchFamily="34" charset="0"/>
                        <a:buNone/>
                      </a:pPr>
                      <a:r>
                        <a:rPr lang="en-US" sz="1200" b="0" i="0" baseline="0" dirty="0" smtClean="0"/>
                        <a:t>Will help these departments list the projects they are involved in.</a:t>
                      </a:r>
                    </a:p>
                  </a:txBody>
                  <a:tcPr/>
                </a:tc>
              </a:tr>
            </a:tbl>
          </a:graphicData>
        </a:graphic>
      </p:graphicFrame>
      <p:sp>
        <p:nvSpPr>
          <p:cNvPr id="8" name="Action Button: Back or Previous 7">
            <a:hlinkClick r:id="rId3" action="ppaction://hlinksldjump" highlightClick="1"/>
          </p:cNvPr>
          <p:cNvSpPr/>
          <p:nvPr/>
        </p:nvSpPr>
        <p:spPr>
          <a:xfrm>
            <a:off x="8413376" y="726141"/>
            <a:ext cx="394448" cy="349624"/>
          </a:xfrm>
          <a:prstGeom prst="actionButtonBackPrevious">
            <a:avLst/>
          </a:prstGeom>
          <a:solidFill>
            <a:schemeClr val="accent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370565" y="995910"/>
            <a:ext cx="288130" cy="215444"/>
            <a:chOff x="345165" y="3797296"/>
            <a:chExt cx="288130" cy="215444"/>
          </a:xfrm>
        </p:grpSpPr>
        <p:sp>
          <p:nvSpPr>
            <p:cNvPr id="26" name="Oval 25"/>
            <p:cNvSpPr>
              <a:spLocks noChangeAspect="1"/>
            </p:cNvSpPr>
            <p:nvPr/>
          </p:nvSpPr>
          <p:spPr>
            <a:xfrm>
              <a:off x="421248" y="3828898"/>
              <a:ext cx="148665" cy="14866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345165" y="3797296"/>
              <a:ext cx="288130" cy="215444"/>
            </a:xfrm>
            <a:prstGeom prst="rect">
              <a:avLst/>
            </a:prstGeom>
            <a:noFill/>
          </p:spPr>
          <p:txBody>
            <a:bodyPr wrap="square" rtlCol="0">
              <a:spAutoFit/>
            </a:bodyPr>
            <a:lstStyle/>
            <a:p>
              <a:r>
                <a:rPr lang="en-US" sz="800" b="1" spc="-100" dirty="0" smtClean="0">
                  <a:solidFill>
                    <a:schemeClr val="accent1">
                      <a:lumMod val="40000"/>
                      <a:lumOff val="60000"/>
                    </a:schemeClr>
                  </a:solidFill>
                  <a:latin typeface="Century Gothic" panose="020B0502020202020204" pitchFamily="34" charset="0"/>
                </a:rPr>
                <a:t>15</a:t>
              </a:r>
              <a:endParaRPr lang="en-US" sz="800" b="1" spc="-100" dirty="0">
                <a:solidFill>
                  <a:schemeClr val="accent1">
                    <a:lumMod val="40000"/>
                    <a:lumOff val="60000"/>
                  </a:schemeClr>
                </a:solidFill>
                <a:latin typeface="Century Gothic" panose="020B0502020202020204" pitchFamily="34" charset="0"/>
              </a:endParaRPr>
            </a:p>
          </p:txBody>
        </p:sp>
      </p:grpSp>
      <p:grpSp>
        <p:nvGrpSpPr>
          <p:cNvPr id="33" name="Group 32"/>
          <p:cNvGrpSpPr/>
          <p:nvPr/>
        </p:nvGrpSpPr>
        <p:grpSpPr>
          <a:xfrm>
            <a:off x="370565" y="2167485"/>
            <a:ext cx="288130" cy="215444"/>
            <a:chOff x="345165" y="3806821"/>
            <a:chExt cx="288130" cy="215444"/>
          </a:xfrm>
        </p:grpSpPr>
        <p:sp>
          <p:nvSpPr>
            <p:cNvPr id="34" name="Oval 33"/>
            <p:cNvSpPr>
              <a:spLocks noChangeAspect="1"/>
            </p:cNvSpPr>
            <p:nvPr/>
          </p:nvSpPr>
          <p:spPr>
            <a:xfrm>
              <a:off x="421248" y="3828898"/>
              <a:ext cx="148665" cy="14866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345165" y="3806821"/>
              <a:ext cx="288130" cy="215444"/>
            </a:xfrm>
            <a:prstGeom prst="rect">
              <a:avLst/>
            </a:prstGeom>
            <a:noFill/>
          </p:spPr>
          <p:txBody>
            <a:bodyPr wrap="square" rtlCol="0">
              <a:spAutoFit/>
            </a:bodyPr>
            <a:lstStyle/>
            <a:p>
              <a:r>
                <a:rPr lang="en-US" sz="800" b="1" spc="-100" dirty="0" smtClean="0">
                  <a:solidFill>
                    <a:schemeClr val="accent1">
                      <a:lumMod val="40000"/>
                      <a:lumOff val="60000"/>
                    </a:schemeClr>
                  </a:solidFill>
                  <a:latin typeface="Century Gothic" panose="020B0502020202020204" pitchFamily="34" charset="0"/>
                </a:rPr>
                <a:t>16</a:t>
              </a:r>
              <a:endParaRPr lang="en-US" sz="800" b="1" spc="-100" dirty="0">
                <a:solidFill>
                  <a:schemeClr val="accent1">
                    <a:lumMod val="40000"/>
                    <a:lumOff val="60000"/>
                  </a:schemeClr>
                </a:solidFill>
                <a:latin typeface="Century Gothic" panose="020B0502020202020204" pitchFamily="34" charset="0"/>
              </a:endParaRPr>
            </a:p>
          </p:txBody>
        </p:sp>
      </p:grpSp>
      <p:grpSp>
        <p:nvGrpSpPr>
          <p:cNvPr id="36" name="Group 35"/>
          <p:cNvGrpSpPr/>
          <p:nvPr/>
        </p:nvGrpSpPr>
        <p:grpSpPr>
          <a:xfrm>
            <a:off x="370565" y="3139035"/>
            <a:ext cx="288130" cy="215444"/>
            <a:chOff x="345165" y="3806821"/>
            <a:chExt cx="288130" cy="215444"/>
          </a:xfrm>
        </p:grpSpPr>
        <p:sp>
          <p:nvSpPr>
            <p:cNvPr id="37" name="Oval 36"/>
            <p:cNvSpPr>
              <a:spLocks noChangeAspect="1"/>
            </p:cNvSpPr>
            <p:nvPr/>
          </p:nvSpPr>
          <p:spPr>
            <a:xfrm>
              <a:off x="421248" y="3828898"/>
              <a:ext cx="148665" cy="14866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345165" y="3806821"/>
              <a:ext cx="288130" cy="215444"/>
            </a:xfrm>
            <a:prstGeom prst="rect">
              <a:avLst/>
            </a:prstGeom>
            <a:noFill/>
          </p:spPr>
          <p:txBody>
            <a:bodyPr wrap="square" rtlCol="0">
              <a:spAutoFit/>
            </a:bodyPr>
            <a:lstStyle/>
            <a:p>
              <a:r>
                <a:rPr lang="en-US" sz="800" b="1" spc="-100" dirty="0" smtClean="0">
                  <a:solidFill>
                    <a:schemeClr val="accent1">
                      <a:lumMod val="40000"/>
                      <a:lumOff val="60000"/>
                    </a:schemeClr>
                  </a:solidFill>
                  <a:latin typeface="Century Gothic" panose="020B0502020202020204" pitchFamily="34" charset="0"/>
                </a:rPr>
                <a:t>17</a:t>
              </a:r>
              <a:endParaRPr lang="en-US" sz="800" b="1" spc="-100" dirty="0">
                <a:solidFill>
                  <a:schemeClr val="accent1">
                    <a:lumMod val="40000"/>
                    <a:lumOff val="60000"/>
                  </a:schemeClr>
                </a:solidFill>
                <a:latin typeface="Century Gothic" panose="020B0502020202020204" pitchFamily="34" charset="0"/>
              </a:endParaRPr>
            </a:p>
          </p:txBody>
        </p:sp>
      </p:grpSp>
      <p:grpSp>
        <p:nvGrpSpPr>
          <p:cNvPr id="42" name="Group 41"/>
          <p:cNvGrpSpPr/>
          <p:nvPr/>
        </p:nvGrpSpPr>
        <p:grpSpPr>
          <a:xfrm>
            <a:off x="394220" y="4188945"/>
            <a:ext cx="394164" cy="215444"/>
            <a:chOff x="361948" y="5655668"/>
            <a:chExt cx="288130" cy="148199"/>
          </a:xfrm>
        </p:grpSpPr>
        <p:sp>
          <p:nvSpPr>
            <p:cNvPr id="43" name="Oval 42"/>
            <p:cNvSpPr>
              <a:spLocks noChangeAspect="1"/>
            </p:cNvSpPr>
            <p:nvPr/>
          </p:nvSpPr>
          <p:spPr>
            <a:xfrm>
              <a:off x="429101" y="5685999"/>
              <a:ext cx="82800" cy="82800"/>
            </a:xfrm>
            <a:prstGeom prst="ellipse">
              <a:avLst/>
            </a:prstGeom>
            <a:solidFill>
              <a:srgbClr val="8AD557"/>
            </a:solidFill>
            <a:ln>
              <a:solidFill>
                <a:srgbClr val="8AD5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4" name="TextBox 43"/>
            <p:cNvSpPr txBox="1"/>
            <p:nvPr/>
          </p:nvSpPr>
          <p:spPr>
            <a:xfrm>
              <a:off x="361948" y="5655668"/>
              <a:ext cx="288130" cy="148199"/>
            </a:xfrm>
            <a:prstGeom prst="rect">
              <a:avLst/>
            </a:prstGeom>
            <a:noFill/>
          </p:spPr>
          <p:txBody>
            <a:bodyPr wrap="square" rtlCol="0">
              <a:spAutoFit/>
            </a:bodyPr>
            <a:lstStyle/>
            <a:p>
              <a:r>
                <a:rPr lang="en-US" sz="800" b="1" spc="-100" dirty="0" smtClean="0">
                  <a:solidFill>
                    <a:srgbClr val="FF0000"/>
                  </a:solidFill>
                  <a:latin typeface="Century Gothic" panose="020B0502020202020204" pitchFamily="34" charset="0"/>
                </a:rPr>
                <a:t>18</a:t>
              </a:r>
              <a:endParaRPr lang="en-US" sz="800" b="1" spc="-100" dirty="0">
                <a:solidFill>
                  <a:srgbClr val="FF0000"/>
                </a:solidFill>
                <a:latin typeface="Century Gothic" panose="020B0502020202020204" pitchFamily="34" charset="0"/>
              </a:endParaRPr>
            </a:p>
          </p:txBody>
        </p:sp>
      </p:grpSp>
    </p:spTree>
    <p:extLst>
      <p:ext uri="{BB962C8B-B14F-4D97-AF65-F5344CB8AC3E}">
        <p14:creationId xmlns:p14="http://schemas.microsoft.com/office/powerpoint/2010/main" val="42289303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idx="4294967295"/>
          </p:nvPr>
        </p:nvSpPr>
        <p:spPr>
          <a:xfrm>
            <a:off x="187325" y="149225"/>
            <a:ext cx="8229600" cy="776288"/>
          </a:xfrm>
        </p:spPr>
        <p:txBody>
          <a:bodyPr/>
          <a:lstStyle/>
          <a:p>
            <a:pPr eaLnBrk="1" hangingPunct="1"/>
            <a:r>
              <a:rPr altLang="fr-FR" dirty="0" smtClean="0"/>
              <a:t>COLMAR</a:t>
            </a:r>
            <a:endParaRPr altLang="fr-FR" sz="2500" b="0" dirty="0" smtClean="0"/>
          </a:p>
        </p:txBody>
      </p:sp>
      <p:sp>
        <p:nvSpPr>
          <p:cNvPr id="2" name="TextBox 1"/>
          <p:cNvSpPr txBox="1"/>
          <p:nvPr/>
        </p:nvSpPr>
        <p:spPr>
          <a:xfrm>
            <a:off x="222251" y="761998"/>
            <a:ext cx="3225800" cy="3970318"/>
          </a:xfrm>
          <a:prstGeom prst="rect">
            <a:avLst/>
          </a:prstGeom>
          <a:noFill/>
        </p:spPr>
        <p:txBody>
          <a:bodyPr wrap="square" rtlCol="0">
            <a:spAutoFit/>
          </a:bodyPr>
          <a:lstStyle/>
          <a:p>
            <a:r>
              <a:rPr lang="fr-BE" sz="2800" b="1" dirty="0" err="1" smtClean="0">
                <a:solidFill>
                  <a:schemeClr val="tx2"/>
                </a:solidFill>
              </a:rPr>
              <a:t>C</a:t>
            </a:r>
            <a:r>
              <a:rPr lang="fr-BE" sz="2800" b="1" dirty="0" err="1" smtClean="0"/>
              <a:t>apex</a:t>
            </a:r>
            <a:endParaRPr lang="fr-BE" sz="2800" b="1" dirty="0" smtClean="0"/>
          </a:p>
          <a:p>
            <a:endParaRPr lang="fr-BE" sz="2800" b="1" dirty="0" smtClean="0"/>
          </a:p>
          <a:p>
            <a:r>
              <a:rPr lang="fr-BE" sz="2800" b="1" dirty="0" err="1" smtClean="0">
                <a:solidFill>
                  <a:schemeClr val="tx2"/>
                </a:solidFill>
              </a:rPr>
              <a:t>O</a:t>
            </a:r>
            <a:r>
              <a:rPr lang="fr-BE" sz="2800" b="1" dirty="0" err="1" smtClean="0"/>
              <a:t>verall</a:t>
            </a:r>
            <a:r>
              <a:rPr lang="fr-BE" sz="2800" b="1" dirty="0" smtClean="0"/>
              <a:t> </a:t>
            </a:r>
            <a:r>
              <a:rPr lang="fr-BE" sz="2800" b="1" dirty="0" err="1" smtClean="0">
                <a:solidFill>
                  <a:schemeClr val="tx2"/>
                </a:solidFill>
              </a:rPr>
              <a:t>L</a:t>
            </a:r>
            <a:r>
              <a:rPr lang="fr-BE" sz="2800" b="1" dirty="0" err="1" smtClean="0"/>
              <a:t>ifecycle</a:t>
            </a:r>
            <a:endParaRPr lang="fr-BE" sz="2800" b="1" dirty="0" smtClean="0"/>
          </a:p>
          <a:p>
            <a:endParaRPr lang="fr-BE" sz="2800" b="1" dirty="0" smtClean="0"/>
          </a:p>
          <a:p>
            <a:r>
              <a:rPr lang="fr-BE" sz="2800" b="1" dirty="0" smtClean="0">
                <a:solidFill>
                  <a:schemeClr val="tx2"/>
                </a:solidFill>
              </a:rPr>
              <a:t>M</a:t>
            </a:r>
            <a:r>
              <a:rPr lang="fr-BE" sz="2800" b="1" dirty="0" smtClean="0"/>
              <a:t>anagement</a:t>
            </a:r>
          </a:p>
          <a:p>
            <a:endParaRPr lang="fr-BE" sz="2800" b="1" dirty="0" smtClean="0"/>
          </a:p>
          <a:p>
            <a:r>
              <a:rPr lang="fr-BE" sz="2800" b="1" dirty="0" err="1" smtClean="0">
                <a:solidFill>
                  <a:schemeClr val="tx2"/>
                </a:solidFill>
              </a:rPr>
              <a:t>A</a:t>
            </a:r>
            <a:r>
              <a:rPr lang="fr-BE" sz="2800" b="1" dirty="0" err="1" smtClean="0"/>
              <a:t>pprovals</a:t>
            </a:r>
            <a:r>
              <a:rPr lang="fr-BE" sz="2800" b="1" dirty="0" smtClean="0"/>
              <a:t> </a:t>
            </a:r>
            <a:r>
              <a:rPr lang="fr-BE" sz="1600" b="1" dirty="0" smtClean="0"/>
              <a:t>and</a:t>
            </a:r>
          </a:p>
          <a:p>
            <a:endParaRPr lang="fr-BE" sz="2800" b="1" dirty="0" smtClean="0"/>
          </a:p>
          <a:p>
            <a:r>
              <a:rPr lang="fr-BE" sz="2800" b="1" dirty="0" err="1" smtClean="0">
                <a:solidFill>
                  <a:schemeClr val="tx2"/>
                </a:solidFill>
              </a:rPr>
              <a:t>R</a:t>
            </a:r>
            <a:r>
              <a:rPr lang="fr-BE" sz="2800" b="1" dirty="0" err="1" smtClean="0"/>
              <a:t>eporting</a:t>
            </a:r>
            <a:endParaRPr lang="en-US" sz="2800" b="1" dirty="0"/>
          </a:p>
        </p:txBody>
      </p:sp>
      <p:sp>
        <p:nvSpPr>
          <p:cNvPr id="3" name="TextBox 2"/>
          <p:cNvSpPr txBox="1"/>
          <p:nvPr/>
        </p:nvSpPr>
        <p:spPr>
          <a:xfrm>
            <a:off x="3409951" y="295272"/>
            <a:ext cx="5314950" cy="5632311"/>
          </a:xfrm>
          <a:prstGeom prst="rect">
            <a:avLst/>
          </a:prstGeom>
          <a:solidFill>
            <a:schemeClr val="accent2">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fr-BE" b="1" dirty="0" err="1" smtClean="0"/>
              <a:t>Groupwide</a:t>
            </a:r>
            <a:r>
              <a:rPr lang="fr-BE" b="1" dirty="0" smtClean="0"/>
              <a:t> application </a:t>
            </a:r>
            <a:r>
              <a:rPr lang="fr-BE" dirty="0" err="1" smtClean="0"/>
              <a:t>which</a:t>
            </a:r>
            <a:endParaRPr lang="fr-BE" dirty="0" smtClean="0"/>
          </a:p>
          <a:p>
            <a:endParaRPr lang="fr-BE" dirty="0"/>
          </a:p>
          <a:p>
            <a:pPr marL="285750" indent="-285750">
              <a:buFont typeface="Arial" panose="020B0604020202020204" pitchFamily="34" charset="0"/>
              <a:buChar char="•"/>
            </a:pPr>
            <a:r>
              <a:rPr lang="fr-BE" dirty="0" smtClean="0"/>
              <a:t>Supports the application of </a:t>
            </a:r>
            <a:r>
              <a:rPr lang="fr-BE" b="1" dirty="0" smtClean="0"/>
              <a:t>CAPEX01</a:t>
            </a:r>
            <a:r>
              <a:rPr lang="fr-BE" dirty="0" smtClean="0"/>
              <a:t/>
            </a:r>
            <a:br>
              <a:rPr lang="fr-BE" dirty="0" smtClean="0"/>
            </a:br>
            <a:endParaRPr lang="fr-BE" dirty="0" smtClean="0"/>
          </a:p>
          <a:p>
            <a:pPr marL="285750" indent="-285750">
              <a:buFont typeface="Arial" panose="020B0604020202020204" pitchFamily="34" charset="0"/>
              <a:buChar char="•"/>
            </a:pPr>
            <a:r>
              <a:rPr lang="fr-BE" dirty="0" err="1" smtClean="0"/>
              <a:t>Holds</a:t>
            </a:r>
            <a:r>
              <a:rPr lang="fr-BE" dirty="0" smtClean="0"/>
              <a:t> the </a:t>
            </a:r>
            <a:r>
              <a:rPr lang="fr-BE" dirty="0" err="1" smtClean="0"/>
              <a:t>list</a:t>
            </a:r>
            <a:r>
              <a:rPr lang="fr-BE" dirty="0" smtClean="0"/>
              <a:t> of all capital budget </a:t>
            </a:r>
            <a:r>
              <a:rPr lang="fr-BE" b="1" dirty="0" err="1" smtClean="0"/>
              <a:t>from</a:t>
            </a:r>
            <a:r>
              <a:rPr lang="fr-BE" b="1" dirty="0" smtClean="0"/>
              <a:t> </a:t>
            </a:r>
            <a:r>
              <a:rPr lang="fr-BE" b="1" dirty="0" err="1" smtClean="0"/>
              <a:t>idea</a:t>
            </a:r>
            <a:r>
              <a:rPr lang="fr-BE" b="1" dirty="0" smtClean="0"/>
              <a:t> to </a:t>
            </a:r>
            <a:r>
              <a:rPr lang="fr-BE" b="1" dirty="0" err="1" smtClean="0"/>
              <a:t>execution</a:t>
            </a:r>
            <a:r>
              <a:rPr lang="fr-BE" b="1" dirty="0" smtClean="0"/>
              <a:t/>
            </a:r>
            <a:br>
              <a:rPr lang="fr-BE" b="1" dirty="0" smtClean="0"/>
            </a:br>
            <a:endParaRPr lang="fr-BE" b="1" dirty="0" smtClean="0"/>
          </a:p>
          <a:p>
            <a:pPr marL="285750" indent="-285750">
              <a:buFont typeface="Arial" panose="020B0604020202020204" pitchFamily="34" charset="0"/>
              <a:buChar char="•"/>
            </a:pPr>
            <a:r>
              <a:rPr lang="fr-BE" dirty="0" err="1" smtClean="0"/>
              <a:t>Lets</a:t>
            </a:r>
            <a:r>
              <a:rPr lang="fr-BE" dirty="0" smtClean="0"/>
              <a:t> the </a:t>
            </a:r>
            <a:r>
              <a:rPr lang="fr-BE" dirty="0" err="1" smtClean="0"/>
              <a:t>GBUs</a:t>
            </a:r>
            <a:r>
              <a:rPr lang="fr-BE" dirty="0" smtClean="0"/>
              <a:t>, </a:t>
            </a:r>
            <a:r>
              <a:rPr lang="fr-BE" dirty="0" err="1" smtClean="0"/>
              <a:t>functions</a:t>
            </a:r>
            <a:r>
              <a:rPr lang="fr-BE" dirty="0" smtClean="0"/>
              <a:t> and </a:t>
            </a:r>
            <a:r>
              <a:rPr lang="fr-BE" dirty="0" err="1" smtClean="0"/>
              <a:t>stakeholders</a:t>
            </a:r>
            <a:endParaRPr lang="fr-BE" dirty="0" smtClean="0"/>
          </a:p>
          <a:p>
            <a:pPr marL="742950" lvl="1" indent="-285750">
              <a:buFont typeface="Arial" panose="020B0604020202020204" pitchFamily="34" charset="0"/>
              <a:buChar char="•"/>
            </a:pPr>
            <a:r>
              <a:rPr lang="fr-BE" dirty="0" err="1" smtClean="0"/>
              <a:t>Characterize</a:t>
            </a:r>
            <a:r>
              <a:rPr lang="fr-BE" dirty="0" smtClean="0"/>
              <a:t>, document the capital budget (</a:t>
            </a:r>
            <a:r>
              <a:rPr lang="fr-BE" dirty="0" err="1" smtClean="0"/>
              <a:t>including</a:t>
            </a:r>
            <a:r>
              <a:rPr lang="fr-BE" dirty="0" smtClean="0"/>
              <a:t> </a:t>
            </a:r>
            <a:r>
              <a:rPr lang="fr-BE" dirty="0" err="1" smtClean="0"/>
              <a:t>some</a:t>
            </a:r>
            <a:r>
              <a:rPr lang="fr-BE" dirty="0" smtClean="0"/>
              <a:t> engineering information)</a:t>
            </a:r>
          </a:p>
          <a:p>
            <a:pPr marL="742950" lvl="1" indent="-285750">
              <a:buFont typeface="Arial" panose="020B0604020202020204" pitchFamily="34" charset="0"/>
              <a:buChar char="•"/>
            </a:pPr>
            <a:r>
              <a:rPr lang="fr-BE" dirty="0" smtClean="0"/>
              <a:t>Have </a:t>
            </a:r>
            <a:r>
              <a:rPr lang="fr-BE" dirty="0" err="1" smtClean="0"/>
              <a:t>them</a:t>
            </a:r>
            <a:r>
              <a:rPr lang="fr-BE" dirty="0" smtClean="0"/>
              <a:t> </a:t>
            </a:r>
            <a:r>
              <a:rPr lang="fr-BE" b="1" dirty="0" err="1" smtClean="0"/>
              <a:t>approved</a:t>
            </a:r>
            <a:r>
              <a:rPr lang="fr-BE" dirty="0" smtClean="0"/>
              <a:t> and </a:t>
            </a:r>
            <a:r>
              <a:rPr lang="fr-BE" dirty="0" err="1" smtClean="0"/>
              <a:t>created</a:t>
            </a:r>
            <a:r>
              <a:rPr lang="fr-BE" dirty="0" smtClean="0"/>
              <a:t> </a:t>
            </a:r>
          </a:p>
          <a:p>
            <a:pPr marL="742950" lvl="1" indent="-285750">
              <a:buFont typeface="Arial" panose="020B0604020202020204" pitchFamily="34" charset="0"/>
              <a:buChar char="•"/>
            </a:pPr>
            <a:r>
              <a:rPr lang="fr-BE" dirty="0" err="1" smtClean="0"/>
              <a:t>Follow</a:t>
            </a:r>
            <a:r>
              <a:rPr lang="fr-BE" dirty="0" smtClean="0"/>
              <a:t> </a:t>
            </a:r>
            <a:r>
              <a:rPr lang="fr-BE" b="1" dirty="0" err="1" smtClean="0"/>
              <a:t>quarterly</a:t>
            </a:r>
            <a:r>
              <a:rPr lang="fr-BE" b="1" dirty="0" smtClean="0"/>
              <a:t> figures </a:t>
            </a:r>
            <a:r>
              <a:rPr lang="fr-BE" sz="1200" dirty="0" smtClean="0"/>
              <a:t>(</a:t>
            </a:r>
            <a:r>
              <a:rPr lang="fr-BE" sz="1200" dirty="0" err="1" smtClean="0"/>
              <a:t>Capspend</a:t>
            </a:r>
            <a:r>
              <a:rPr lang="fr-BE" sz="1200" dirty="0" smtClean="0"/>
              <a:t>/</a:t>
            </a:r>
            <a:r>
              <a:rPr lang="fr-BE" sz="1200" dirty="0" err="1" smtClean="0"/>
              <a:t>Capex</a:t>
            </a:r>
            <a:r>
              <a:rPr lang="fr-BE" sz="1200" dirty="0" smtClean="0"/>
              <a:t>)</a:t>
            </a:r>
            <a:endParaRPr lang="fr-BE" dirty="0" smtClean="0"/>
          </a:p>
          <a:p>
            <a:pPr marL="742950" lvl="1" indent="-285750">
              <a:buFont typeface="Arial" panose="020B0604020202020204" pitchFamily="34" charset="0"/>
              <a:buChar char="•"/>
            </a:pPr>
            <a:r>
              <a:rPr lang="fr-BE" dirty="0" smtClean="0"/>
              <a:t>Update </a:t>
            </a:r>
            <a:r>
              <a:rPr lang="fr-BE" b="1" dirty="0" err="1" smtClean="0"/>
              <a:t>quarterly</a:t>
            </a:r>
            <a:r>
              <a:rPr lang="fr-BE" b="1" dirty="0" smtClean="0"/>
              <a:t> </a:t>
            </a:r>
            <a:r>
              <a:rPr lang="fr-BE" b="1" dirty="0" err="1" smtClean="0"/>
              <a:t>forecasts</a:t>
            </a:r>
            <a:r>
              <a:rPr lang="fr-BE" b="1" dirty="0" smtClean="0"/>
              <a:t> </a:t>
            </a:r>
            <a:r>
              <a:rPr lang="fr-BE" sz="1200" dirty="0" smtClean="0"/>
              <a:t>(</a:t>
            </a:r>
            <a:r>
              <a:rPr lang="fr-BE" sz="1200" dirty="0" err="1" smtClean="0"/>
              <a:t>Capspend</a:t>
            </a:r>
            <a:r>
              <a:rPr lang="fr-BE" sz="1200" dirty="0" smtClean="0"/>
              <a:t>/</a:t>
            </a:r>
            <a:r>
              <a:rPr lang="fr-BE" sz="1200" dirty="0" err="1" smtClean="0"/>
              <a:t>Capex</a:t>
            </a:r>
            <a:r>
              <a:rPr lang="fr-BE" sz="1200" dirty="0" smtClean="0"/>
              <a:t>)</a:t>
            </a:r>
            <a:r>
              <a:rPr lang="fr-BE" b="1" dirty="0" smtClean="0"/>
              <a:t/>
            </a:r>
            <a:br>
              <a:rPr lang="fr-BE" b="1" dirty="0" smtClean="0"/>
            </a:br>
            <a:endParaRPr lang="fr-BE" b="1" dirty="0" smtClean="0"/>
          </a:p>
          <a:p>
            <a:pPr marL="285750" indent="-285750">
              <a:buFont typeface="Arial" panose="020B0604020202020204" pitchFamily="34" charset="0"/>
              <a:buChar char="•"/>
            </a:pPr>
            <a:r>
              <a:rPr lang="fr-BE" dirty="0" err="1" smtClean="0"/>
              <a:t>Provides</a:t>
            </a:r>
            <a:r>
              <a:rPr lang="fr-BE" dirty="0" smtClean="0"/>
              <a:t> </a:t>
            </a:r>
            <a:r>
              <a:rPr lang="fr-BE" b="1" dirty="0" smtClean="0"/>
              <a:t>reports</a:t>
            </a:r>
            <a:r>
              <a:rPr lang="fr-BE" dirty="0" smtClean="0"/>
              <a:t> at all </a:t>
            </a:r>
            <a:r>
              <a:rPr lang="fr-BE" dirty="0" err="1" smtClean="0"/>
              <a:t>levels</a:t>
            </a:r>
            <a:r>
              <a:rPr lang="fr-BE" dirty="0" smtClean="0"/>
              <a:t>, in all </a:t>
            </a:r>
            <a:r>
              <a:rPr lang="fr-BE" dirty="0" err="1" smtClean="0"/>
              <a:t>currencies</a:t>
            </a:r>
            <a:endParaRPr lang="fr-BE" dirty="0" smtClean="0"/>
          </a:p>
          <a:p>
            <a:pPr marL="742950" lvl="1" indent="-285750">
              <a:buFont typeface="Arial" panose="020B0604020202020204" pitchFamily="34" charset="0"/>
              <a:buChar char="•"/>
            </a:pPr>
            <a:r>
              <a:rPr lang="fr-BE" dirty="0" smtClean="0"/>
              <a:t>Group (</a:t>
            </a:r>
            <a:r>
              <a:rPr lang="fr-BE" dirty="0" err="1" smtClean="0"/>
              <a:t>consolidated</a:t>
            </a:r>
            <a:r>
              <a:rPr lang="fr-BE" dirty="0" smtClean="0"/>
              <a:t>)</a:t>
            </a:r>
          </a:p>
          <a:p>
            <a:pPr marL="742950" lvl="1" indent="-285750">
              <a:buFont typeface="Arial" panose="020B0604020202020204" pitchFamily="34" charset="0"/>
              <a:buChar char="•"/>
            </a:pPr>
            <a:r>
              <a:rPr lang="fr-BE" dirty="0" smtClean="0"/>
              <a:t>GBU (</a:t>
            </a:r>
            <a:r>
              <a:rPr lang="fr-BE" dirty="0" err="1" smtClean="0"/>
              <a:t>consolidated</a:t>
            </a:r>
            <a:r>
              <a:rPr lang="fr-BE" dirty="0" smtClean="0"/>
              <a:t>)</a:t>
            </a:r>
          </a:p>
          <a:p>
            <a:pPr marL="742950" lvl="1" indent="-285750">
              <a:buFont typeface="Arial" panose="020B0604020202020204" pitchFamily="34" charset="0"/>
              <a:buChar char="•"/>
            </a:pPr>
            <a:r>
              <a:rPr lang="fr-BE" dirty="0" smtClean="0"/>
              <a:t>Plant </a:t>
            </a:r>
          </a:p>
          <a:p>
            <a:endParaRPr lang="fr-BE" dirty="0" smtClean="0"/>
          </a:p>
          <a:p>
            <a:r>
              <a:rPr lang="fr-BE" dirty="0" smtClean="0"/>
              <a:t>In an </a:t>
            </a:r>
            <a:r>
              <a:rPr lang="fr-BE" dirty="0" err="1" smtClean="0"/>
              <a:t>integrated</a:t>
            </a:r>
            <a:r>
              <a:rPr lang="fr-BE" dirty="0" smtClean="0"/>
              <a:t> and </a:t>
            </a:r>
            <a:r>
              <a:rPr lang="fr-BE" dirty="0" err="1" smtClean="0"/>
              <a:t>auditable</a:t>
            </a:r>
            <a:r>
              <a:rPr lang="fr-BE" dirty="0" smtClean="0"/>
              <a:t> system</a:t>
            </a:r>
          </a:p>
        </p:txBody>
      </p:sp>
      <p:sp>
        <p:nvSpPr>
          <p:cNvPr id="4" name="TextBox 3"/>
          <p:cNvSpPr txBox="1"/>
          <p:nvPr/>
        </p:nvSpPr>
        <p:spPr>
          <a:xfrm>
            <a:off x="2627784" y="5927583"/>
            <a:ext cx="4464496" cy="646331"/>
          </a:xfrm>
          <a:prstGeom prst="rect">
            <a:avLst/>
          </a:prstGeom>
          <a:solidFill>
            <a:schemeClr val="bg1"/>
          </a:solidFill>
          <a:ln w="38100">
            <a:solidFill>
              <a:srgbClr val="E20031"/>
            </a:solidFill>
          </a:ln>
        </p:spPr>
        <p:txBody>
          <a:bodyPr wrap="square" rtlCol="0">
            <a:spAutoFit/>
          </a:bodyPr>
          <a:lstStyle/>
          <a:p>
            <a:r>
              <a:rPr lang="fr-BE" b="1" dirty="0" err="1" smtClean="0">
                <a:solidFill>
                  <a:srgbClr val="C00000"/>
                </a:solidFill>
              </a:rPr>
              <a:t>Detailed</a:t>
            </a:r>
            <a:r>
              <a:rPr lang="fr-BE" b="1" dirty="0" smtClean="0">
                <a:solidFill>
                  <a:srgbClr val="C00000"/>
                </a:solidFill>
              </a:rPr>
              <a:t> </a:t>
            </a:r>
            <a:r>
              <a:rPr lang="fr-BE" b="1" dirty="0" err="1" smtClean="0">
                <a:solidFill>
                  <a:srgbClr val="C00000"/>
                </a:solidFill>
              </a:rPr>
              <a:t>specs</a:t>
            </a:r>
            <a:r>
              <a:rPr lang="fr-BE" b="1" dirty="0" smtClean="0">
                <a:solidFill>
                  <a:srgbClr val="C00000"/>
                </a:solidFill>
              </a:rPr>
              <a:t> </a:t>
            </a:r>
            <a:r>
              <a:rPr lang="fr-BE" b="1" dirty="0" err="1" smtClean="0">
                <a:solidFill>
                  <a:srgbClr val="C00000"/>
                </a:solidFill>
              </a:rPr>
              <a:t>written</a:t>
            </a:r>
            <a:r>
              <a:rPr lang="fr-BE" b="1" dirty="0" smtClean="0">
                <a:solidFill>
                  <a:srgbClr val="C00000"/>
                </a:solidFill>
              </a:rPr>
              <a:t> </a:t>
            </a:r>
            <a:r>
              <a:rPr lang="fr-BE" b="1" dirty="0" err="1" smtClean="0">
                <a:solidFill>
                  <a:srgbClr val="C00000"/>
                </a:solidFill>
              </a:rPr>
              <a:t>with</a:t>
            </a:r>
            <a:r>
              <a:rPr lang="fr-BE" b="1" dirty="0" smtClean="0">
                <a:solidFill>
                  <a:srgbClr val="C00000"/>
                </a:solidFill>
              </a:rPr>
              <a:t> </a:t>
            </a:r>
            <a:r>
              <a:rPr lang="fr-BE" b="1" dirty="0" err="1" smtClean="0">
                <a:solidFill>
                  <a:srgbClr val="C00000"/>
                </a:solidFill>
              </a:rPr>
              <a:t>NoveCare</a:t>
            </a:r>
            <a:r>
              <a:rPr lang="fr-BE" b="1" dirty="0" smtClean="0">
                <a:solidFill>
                  <a:srgbClr val="C00000"/>
                </a:solidFill>
              </a:rPr>
              <a:t>, </a:t>
            </a:r>
            <a:r>
              <a:rPr lang="fr-BE" b="1" dirty="0" err="1" smtClean="0">
                <a:solidFill>
                  <a:srgbClr val="C00000"/>
                </a:solidFill>
              </a:rPr>
              <a:t>Speciatly</a:t>
            </a:r>
            <a:r>
              <a:rPr lang="fr-BE" b="1" dirty="0" smtClean="0">
                <a:solidFill>
                  <a:srgbClr val="C00000"/>
                </a:solidFill>
              </a:rPr>
              <a:t> </a:t>
            </a:r>
            <a:r>
              <a:rPr lang="fr-BE" b="1" dirty="0" err="1" smtClean="0">
                <a:solidFill>
                  <a:srgbClr val="C00000"/>
                </a:solidFill>
              </a:rPr>
              <a:t>Polymers</a:t>
            </a:r>
            <a:r>
              <a:rPr lang="fr-BE" b="1" dirty="0" smtClean="0">
                <a:solidFill>
                  <a:srgbClr val="C00000"/>
                </a:solidFill>
              </a:rPr>
              <a:t>, </a:t>
            </a:r>
            <a:r>
              <a:rPr lang="fr-BE" b="1" dirty="0" err="1" smtClean="0">
                <a:solidFill>
                  <a:srgbClr val="C00000"/>
                </a:solidFill>
              </a:rPr>
              <a:t>Acetow</a:t>
            </a:r>
            <a:r>
              <a:rPr lang="fr-BE" b="1" dirty="0" smtClean="0">
                <a:solidFill>
                  <a:srgbClr val="C00000"/>
                </a:solidFill>
              </a:rPr>
              <a:t>, Soda </a:t>
            </a:r>
            <a:r>
              <a:rPr lang="fr-BE" b="1" dirty="0" err="1" smtClean="0">
                <a:solidFill>
                  <a:srgbClr val="C00000"/>
                </a:solidFill>
              </a:rPr>
              <a:t>Ash</a:t>
            </a:r>
            <a:r>
              <a:rPr lang="fr-BE" b="1" dirty="0">
                <a:solidFill>
                  <a:srgbClr val="C00000"/>
                </a:solidFill>
              </a:rPr>
              <a:t>!</a:t>
            </a:r>
            <a:endParaRPr lang="en-US" b="1" dirty="0">
              <a:solidFill>
                <a:srgbClr val="C00000"/>
              </a:solidFill>
            </a:endParaRPr>
          </a:p>
        </p:txBody>
      </p:sp>
      <p:sp>
        <p:nvSpPr>
          <p:cNvPr id="5" name="Slide Number Placeholder 4"/>
          <p:cNvSpPr>
            <a:spLocks noGrp="1"/>
          </p:cNvSpPr>
          <p:nvPr>
            <p:ph type="sldNum" sz="quarter" idx="12"/>
          </p:nvPr>
        </p:nvSpPr>
        <p:spPr/>
        <p:txBody>
          <a:bodyPr/>
          <a:lstStyle/>
          <a:p>
            <a:pPr>
              <a:defRPr/>
            </a:pPr>
            <a:fld id="{292D728F-D2B6-4DB9-828A-EA9C34E60812}" type="slidenum">
              <a:rPr lang="en-US" smtClean="0"/>
              <a:pPr>
                <a:defRPr/>
              </a:pPr>
              <a:t>3</a:t>
            </a:fld>
            <a:endParaRPr lang="en-US" dirty="0"/>
          </a:p>
        </p:txBody>
      </p:sp>
      <p:sp>
        <p:nvSpPr>
          <p:cNvPr id="6" name="Rounded Rectangular Callout 5"/>
          <p:cNvSpPr/>
          <p:nvPr/>
        </p:nvSpPr>
        <p:spPr>
          <a:xfrm>
            <a:off x="452364" y="4729965"/>
            <a:ext cx="2765573" cy="919401"/>
          </a:xfrm>
          <a:prstGeom prst="wedgeRoundRectCallout">
            <a:avLst>
              <a:gd name="adj1" fmla="val 87112"/>
              <a:gd name="adj2" fmla="val -59156"/>
              <a:gd name="adj3" fmla="val 16667"/>
            </a:avLst>
          </a:prstGeom>
          <a:solidFill>
            <a:schemeClr val="bg1"/>
          </a:solidFill>
          <a:ln w="38100">
            <a:solidFill>
              <a:srgbClr val="E20031"/>
            </a:solidFill>
          </a:ln>
        </p:spPr>
        <p:txBody>
          <a:bodyPr wrap="square" rtlCol="0">
            <a:spAutoFit/>
          </a:bodyPr>
          <a:lstStyle/>
          <a:p>
            <a:r>
              <a:rPr lang="fr-BE" sz="1600" b="1" dirty="0" err="1">
                <a:solidFill>
                  <a:srgbClr val="C00000"/>
                </a:solidFill>
              </a:rPr>
              <a:t>Where</a:t>
            </a:r>
            <a:r>
              <a:rPr lang="fr-BE" sz="1600" b="1" dirty="0">
                <a:solidFill>
                  <a:srgbClr val="C00000"/>
                </a:solidFill>
              </a:rPr>
              <a:t> are the levers for </a:t>
            </a:r>
            <a:r>
              <a:rPr lang="fr-BE" sz="1600" b="1" dirty="0" err="1">
                <a:solidFill>
                  <a:srgbClr val="C00000"/>
                </a:solidFill>
              </a:rPr>
              <a:t>adapting</a:t>
            </a:r>
            <a:r>
              <a:rPr lang="fr-BE" sz="1600" b="1" dirty="0">
                <a:solidFill>
                  <a:srgbClr val="C00000"/>
                </a:solidFill>
              </a:rPr>
              <a:t> the </a:t>
            </a:r>
            <a:r>
              <a:rPr lang="fr-BE" sz="1600" b="1" dirty="0" err="1">
                <a:solidFill>
                  <a:srgbClr val="C00000"/>
                </a:solidFill>
              </a:rPr>
              <a:t>project</a:t>
            </a:r>
            <a:r>
              <a:rPr lang="fr-BE" sz="1600" b="1" dirty="0">
                <a:solidFill>
                  <a:srgbClr val="C00000"/>
                </a:solidFill>
              </a:rPr>
              <a:t> </a:t>
            </a:r>
            <a:r>
              <a:rPr lang="fr-BE" sz="1600" b="1" dirty="0" err="1">
                <a:solidFill>
                  <a:srgbClr val="C00000"/>
                </a:solidFill>
              </a:rPr>
              <a:t>list</a:t>
            </a:r>
            <a:r>
              <a:rPr lang="fr-BE" sz="1600" b="1" dirty="0">
                <a:solidFill>
                  <a:srgbClr val="C00000"/>
                </a:solidFill>
              </a:rPr>
              <a:t> to the cash </a:t>
            </a:r>
            <a:r>
              <a:rPr lang="fr-BE" sz="1600" b="1" dirty="0" err="1">
                <a:solidFill>
                  <a:srgbClr val="C00000"/>
                </a:solidFill>
              </a:rPr>
              <a:t>available</a:t>
            </a:r>
            <a:r>
              <a:rPr lang="fr-BE" sz="1600" b="1" dirty="0" smtClean="0">
                <a:solidFill>
                  <a:srgbClr val="C00000"/>
                </a:solidFill>
              </a:rPr>
              <a:t>?</a:t>
            </a:r>
            <a:endParaRPr lang="en-US" sz="1600" b="1" dirty="0">
              <a:solidFill>
                <a:srgbClr val="C00000"/>
              </a:solidFill>
            </a:endParaRPr>
          </a:p>
        </p:txBody>
      </p:sp>
    </p:spTree>
    <p:extLst>
      <p:ext uri="{BB962C8B-B14F-4D97-AF65-F5344CB8AC3E}">
        <p14:creationId xmlns:p14="http://schemas.microsoft.com/office/powerpoint/2010/main" val="243589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General Attributes </a:t>
            </a:r>
            <a:r>
              <a:rPr lang="en-US" sz="2400" dirty="0" smtClean="0"/>
              <a:t>(8) : Project Group for Reporting</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30</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834084819"/>
              </p:ext>
            </p:extLst>
          </p:nvPr>
        </p:nvGraphicFramePr>
        <p:xfrm>
          <a:off x="360204" y="726142"/>
          <a:ext cx="7986497" cy="1271425"/>
        </p:xfrm>
        <a:graphic>
          <a:graphicData uri="http://schemas.openxmlformats.org/drawingml/2006/table">
            <a:tbl>
              <a:tblPr firstRow="1" bandRow="1">
                <a:tableStyleId>{5C22544A-7EE6-4342-B048-85BDC9FD1C3A}</a:tableStyleId>
              </a:tblPr>
              <a:tblGrid>
                <a:gridCol w="2106771"/>
                <a:gridCol w="5879726"/>
              </a:tblGrid>
              <a:tr h="205821">
                <a:tc>
                  <a:txBody>
                    <a:bodyPr/>
                    <a:lstStyle/>
                    <a:p>
                      <a:r>
                        <a:rPr lang="en-US" sz="900" dirty="0" smtClean="0"/>
                        <a:t>Field</a:t>
                      </a:r>
                      <a:endParaRPr lang="en-US" sz="900" dirty="0"/>
                    </a:p>
                  </a:txBody>
                  <a:tcPr/>
                </a:tc>
                <a:tc>
                  <a:txBody>
                    <a:bodyPr/>
                    <a:lstStyle/>
                    <a:p>
                      <a:r>
                        <a:rPr lang="en-US" sz="900" dirty="0" smtClean="0"/>
                        <a:t>Usage</a:t>
                      </a:r>
                      <a:endParaRPr lang="en-US" sz="900" dirty="0"/>
                    </a:p>
                  </a:txBody>
                  <a:tcPr/>
                </a:tc>
              </a:tr>
              <a:tr h="1042825">
                <a:tc>
                  <a:txBody>
                    <a:bodyPr/>
                    <a:lstStyle/>
                    <a:p>
                      <a:pPr marL="266700" indent="0"/>
                      <a:r>
                        <a:rPr lang="en-US" sz="1600" b="1" dirty="0" smtClean="0">
                          <a:solidFill>
                            <a:srgbClr val="FF0000"/>
                          </a:solidFill>
                        </a:rPr>
                        <a:t>Project Group for Reporting</a:t>
                      </a:r>
                      <a:endParaRPr lang="en-US" sz="1600" b="1" dirty="0">
                        <a:solidFill>
                          <a:srgbClr val="FF0000"/>
                        </a:solidFill>
                      </a:endParaRPr>
                    </a:p>
                  </a:txBody>
                  <a:tcPr/>
                </a:tc>
                <a:tc>
                  <a:txBody>
                    <a:bodyPr/>
                    <a:lstStyle/>
                    <a:p>
                      <a:pPr marL="0" indent="0">
                        <a:spcBef>
                          <a:spcPts val="600"/>
                        </a:spcBef>
                        <a:buFont typeface="Arial" panose="020B0604020202020204" pitchFamily="34" charset="0"/>
                        <a:buNone/>
                      </a:pPr>
                      <a:r>
                        <a:rPr lang="en-US" sz="1200" b="1" i="0" baseline="0" dirty="0" smtClean="0"/>
                        <a:t>When several projects are considered as a group(e.g. group wide initiative), as a whole (e.g. preliminary study, basic and execution project, </a:t>
                      </a:r>
                      <a:r>
                        <a:rPr lang="en-US" sz="1200" b="1" i="0" baseline="0" dirty="0" err="1" smtClean="0"/>
                        <a:t>associatd</a:t>
                      </a:r>
                      <a:r>
                        <a:rPr lang="en-US" sz="1200" b="1" i="0" baseline="0" dirty="0" smtClean="0"/>
                        <a:t> demolition), users may use this field to group them in reporting.</a:t>
                      </a:r>
                    </a:p>
                    <a:p>
                      <a:pPr marL="0" indent="0">
                        <a:spcBef>
                          <a:spcPts val="600"/>
                        </a:spcBef>
                        <a:buFont typeface="Arial" panose="020B0604020202020204" pitchFamily="34" charset="0"/>
                        <a:buNone/>
                      </a:pPr>
                      <a:endParaRPr lang="en-US" sz="1200" b="1" i="0" baseline="0" dirty="0" smtClean="0"/>
                    </a:p>
                  </a:txBody>
                  <a:tcPr/>
                </a:tc>
              </a:tr>
            </a:tbl>
          </a:graphicData>
        </a:graphic>
      </p:graphicFrame>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087" y="3893908"/>
            <a:ext cx="3254865" cy="1738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087" y="2281023"/>
            <a:ext cx="5815013" cy="1383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6229350" y="2603222"/>
            <a:ext cx="2438400" cy="2862322"/>
          </a:xfrm>
          <a:prstGeom prst="rect">
            <a:avLst/>
          </a:prstGeom>
          <a:noFill/>
        </p:spPr>
        <p:txBody>
          <a:bodyPr wrap="square" rtlCol="0">
            <a:spAutoFit/>
          </a:bodyPr>
          <a:lstStyle/>
          <a:p>
            <a:r>
              <a:rPr lang="en-US" dirty="0" smtClean="0"/>
              <a:t>Select an existing group…</a:t>
            </a:r>
          </a:p>
          <a:p>
            <a:endParaRPr lang="en-US" dirty="0" smtClean="0"/>
          </a:p>
          <a:p>
            <a:endParaRPr lang="en-US" dirty="0"/>
          </a:p>
          <a:p>
            <a:endParaRPr lang="en-US" dirty="0" smtClean="0"/>
          </a:p>
          <a:p>
            <a:endParaRPr lang="en-US" dirty="0"/>
          </a:p>
          <a:p>
            <a:endParaRPr lang="en-US" dirty="0" smtClean="0"/>
          </a:p>
          <a:p>
            <a:endParaRPr lang="en-US" dirty="0"/>
          </a:p>
          <a:p>
            <a:r>
              <a:rPr lang="en-US" dirty="0" smtClean="0"/>
              <a:t>…or create a new group</a:t>
            </a:r>
            <a:endParaRPr lang="en-US" dirty="0"/>
          </a:p>
        </p:txBody>
      </p:sp>
      <p:sp>
        <p:nvSpPr>
          <p:cNvPr id="10" name="Oval 9"/>
          <p:cNvSpPr/>
          <p:nvPr/>
        </p:nvSpPr>
        <p:spPr>
          <a:xfrm>
            <a:off x="2171700" y="2972554"/>
            <a:ext cx="190500" cy="2087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2406650" y="3090406"/>
            <a:ext cx="190500" cy="2087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p:cNvSpPr/>
          <p:nvPr/>
        </p:nvSpPr>
        <p:spPr>
          <a:xfrm>
            <a:off x="5492750" y="3462394"/>
            <a:ext cx="190500" cy="2087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p:cNvSpPr/>
          <p:nvPr/>
        </p:nvSpPr>
        <p:spPr>
          <a:xfrm>
            <a:off x="2514600" y="4102854"/>
            <a:ext cx="1059352" cy="2087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p:cNvSpPr/>
          <p:nvPr/>
        </p:nvSpPr>
        <p:spPr>
          <a:xfrm>
            <a:off x="2787650" y="5373846"/>
            <a:ext cx="317500" cy="2087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p:cNvSpPr txBox="1"/>
          <p:nvPr/>
        </p:nvSpPr>
        <p:spPr>
          <a:xfrm>
            <a:off x="2108200" y="3098800"/>
            <a:ext cx="234950" cy="276999"/>
          </a:xfrm>
          <a:prstGeom prst="rect">
            <a:avLst/>
          </a:prstGeom>
          <a:noFill/>
        </p:spPr>
        <p:txBody>
          <a:bodyPr wrap="square" rtlCol="0">
            <a:spAutoFit/>
          </a:bodyPr>
          <a:lstStyle/>
          <a:p>
            <a:r>
              <a:rPr lang="en-US" sz="1200" dirty="0" smtClean="0">
                <a:solidFill>
                  <a:srgbClr val="FF0000"/>
                </a:solidFill>
                <a:sym typeface="Wingdings"/>
              </a:rPr>
              <a:t></a:t>
            </a:r>
            <a:endParaRPr lang="en-US" sz="1200" dirty="0">
              <a:solidFill>
                <a:srgbClr val="FF0000"/>
              </a:solidFill>
            </a:endParaRPr>
          </a:p>
        </p:txBody>
      </p:sp>
      <p:sp>
        <p:nvSpPr>
          <p:cNvPr id="28" name="TextBox 27"/>
          <p:cNvSpPr txBox="1"/>
          <p:nvPr/>
        </p:nvSpPr>
        <p:spPr>
          <a:xfrm>
            <a:off x="2349500" y="3219450"/>
            <a:ext cx="234950" cy="276999"/>
          </a:xfrm>
          <a:prstGeom prst="rect">
            <a:avLst/>
          </a:prstGeom>
          <a:noFill/>
        </p:spPr>
        <p:txBody>
          <a:bodyPr wrap="square" rtlCol="0">
            <a:spAutoFit/>
          </a:bodyPr>
          <a:lstStyle/>
          <a:p>
            <a:r>
              <a:rPr lang="en-US" sz="1200" dirty="0" smtClean="0">
                <a:solidFill>
                  <a:srgbClr val="FF0000"/>
                </a:solidFill>
                <a:sym typeface="Wingdings"/>
              </a:rPr>
              <a:t></a:t>
            </a:r>
            <a:endParaRPr lang="en-US" sz="1200" dirty="0">
              <a:solidFill>
                <a:srgbClr val="FF0000"/>
              </a:solidFill>
            </a:endParaRPr>
          </a:p>
        </p:txBody>
      </p:sp>
      <p:sp>
        <p:nvSpPr>
          <p:cNvPr id="29" name="TextBox 28"/>
          <p:cNvSpPr txBox="1"/>
          <p:nvPr/>
        </p:nvSpPr>
        <p:spPr>
          <a:xfrm>
            <a:off x="5441950" y="3583441"/>
            <a:ext cx="234950" cy="276999"/>
          </a:xfrm>
          <a:prstGeom prst="rect">
            <a:avLst/>
          </a:prstGeom>
          <a:noFill/>
        </p:spPr>
        <p:txBody>
          <a:bodyPr wrap="square" rtlCol="0">
            <a:spAutoFit/>
          </a:bodyPr>
          <a:lstStyle/>
          <a:p>
            <a:r>
              <a:rPr lang="en-US" sz="1200" dirty="0" smtClean="0">
                <a:solidFill>
                  <a:srgbClr val="FF0000"/>
                </a:solidFill>
                <a:sym typeface="Wingdings"/>
              </a:rPr>
              <a:t></a:t>
            </a:r>
            <a:endParaRPr lang="en-US" sz="1200" dirty="0">
              <a:solidFill>
                <a:srgbClr val="FF0000"/>
              </a:solidFill>
            </a:endParaRPr>
          </a:p>
        </p:txBody>
      </p:sp>
      <p:sp>
        <p:nvSpPr>
          <p:cNvPr id="30" name="TextBox 29"/>
          <p:cNvSpPr txBox="1"/>
          <p:nvPr/>
        </p:nvSpPr>
        <p:spPr>
          <a:xfrm>
            <a:off x="2759075" y="5518487"/>
            <a:ext cx="234950" cy="276999"/>
          </a:xfrm>
          <a:prstGeom prst="rect">
            <a:avLst/>
          </a:prstGeom>
          <a:noFill/>
        </p:spPr>
        <p:txBody>
          <a:bodyPr wrap="square" rtlCol="0">
            <a:spAutoFit/>
          </a:bodyPr>
          <a:lstStyle/>
          <a:p>
            <a:r>
              <a:rPr lang="en-US" sz="1200" dirty="0" smtClean="0">
                <a:solidFill>
                  <a:srgbClr val="FF0000"/>
                </a:solidFill>
                <a:sym typeface="Wingdings"/>
              </a:rPr>
              <a:t></a:t>
            </a:r>
            <a:endParaRPr lang="en-US" sz="1200" dirty="0">
              <a:solidFill>
                <a:srgbClr val="FF0000"/>
              </a:solidFill>
            </a:endParaRPr>
          </a:p>
        </p:txBody>
      </p:sp>
      <p:sp>
        <p:nvSpPr>
          <p:cNvPr id="32" name="TextBox 31"/>
          <p:cNvSpPr txBox="1"/>
          <p:nvPr/>
        </p:nvSpPr>
        <p:spPr>
          <a:xfrm>
            <a:off x="2425700" y="3956050"/>
            <a:ext cx="234950" cy="276999"/>
          </a:xfrm>
          <a:prstGeom prst="rect">
            <a:avLst/>
          </a:prstGeom>
          <a:noFill/>
        </p:spPr>
        <p:txBody>
          <a:bodyPr wrap="square" rtlCol="0">
            <a:spAutoFit/>
          </a:bodyPr>
          <a:lstStyle/>
          <a:p>
            <a:r>
              <a:rPr lang="en-US" sz="1200" dirty="0" smtClean="0">
                <a:solidFill>
                  <a:srgbClr val="FF0000"/>
                </a:solidFill>
                <a:sym typeface="Wingdings"/>
              </a:rPr>
              <a:t></a:t>
            </a:r>
            <a:endParaRPr lang="en-US" sz="1200" dirty="0">
              <a:solidFill>
                <a:srgbClr val="FF0000"/>
              </a:solidFill>
            </a:endParaRPr>
          </a:p>
        </p:txBody>
      </p:sp>
      <p:sp>
        <p:nvSpPr>
          <p:cNvPr id="33" name="Action Button: Back or Previous 32">
            <a:hlinkClick r:id="rId4" action="ppaction://hlinksldjump" highlightClick="1"/>
          </p:cNvPr>
          <p:cNvSpPr/>
          <p:nvPr/>
        </p:nvSpPr>
        <p:spPr>
          <a:xfrm>
            <a:off x="8413376" y="726141"/>
            <a:ext cx="394448" cy="349624"/>
          </a:xfrm>
          <a:prstGeom prst="actionButtonBackPrevious">
            <a:avLst/>
          </a:prstGeom>
          <a:solidFill>
            <a:schemeClr val="accent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a:spLocks noChangeAspect="1"/>
          </p:cNvSpPr>
          <p:nvPr/>
        </p:nvSpPr>
        <p:spPr>
          <a:xfrm>
            <a:off x="476621" y="1047190"/>
            <a:ext cx="134300" cy="1343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391742" y="1009090"/>
            <a:ext cx="338913" cy="230832"/>
          </a:xfrm>
          <a:prstGeom prst="rect">
            <a:avLst/>
          </a:prstGeom>
          <a:noFill/>
        </p:spPr>
        <p:txBody>
          <a:bodyPr wrap="square" rtlCol="0">
            <a:spAutoFit/>
          </a:bodyPr>
          <a:lstStyle/>
          <a:p>
            <a:r>
              <a:rPr lang="en-US" sz="900" b="1" spc="-100" dirty="0" smtClean="0">
                <a:solidFill>
                  <a:schemeClr val="accent1">
                    <a:lumMod val="40000"/>
                    <a:lumOff val="60000"/>
                  </a:schemeClr>
                </a:solidFill>
                <a:latin typeface="Century Gothic" panose="020B0502020202020204" pitchFamily="34" charset="0"/>
              </a:rPr>
              <a:t>19</a:t>
            </a:r>
            <a:endParaRPr lang="en-US" sz="900" b="1" spc="-100" dirty="0">
              <a:solidFill>
                <a:schemeClr val="accent1">
                  <a:lumMod val="40000"/>
                  <a:lumOff val="60000"/>
                </a:schemeClr>
              </a:solidFill>
              <a:latin typeface="Century Gothic" panose="020B0502020202020204" pitchFamily="34" charset="0"/>
            </a:endParaRPr>
          </a:p>
        </p:txBody>
      </p:sp>
    </p:spTree>
    <p:extLst>
      <p:ext uri="{BB962C8B-B14F-4D97-AF65-F5344CB8AC3E}">
        <p14:creationId xmlns:p14="http://schemas.microsoft.com/office/powerpoint/2010/main" val="4585375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Attributes – Project bundles</a:t>
            </a:r>
            <a:endParaRPr lang="en-US" dirty="0"/>
          </a:p>
        </p:txBody>
      </p:sp>
      <p:sp>
        <p:nvSpPr>
          <p:cNvPr id="3" name="Content Placeholder 2"/>
          <p:cNvSpPr>
            <a:spLocks noGrp="1"/>
          </p:cNvSpPr>
          <p:nvPr>
            <p:ph idx="1"/>
          </p:nvPr>
        </p:nvSpPr>
        <p:spPr>
          <a:xfrm>
            <a:off x="326797" y="2873828"/>
            <a:ext cx="8229600" cy="936172"/>
          </a:xfrm>
        </p:spPr>
        <p:txBody>
          <a:bodyPr/>
          <a:lstStyle/>
          <a:p>
            <a:r>
              <a:rPr lang="en-US" dirty="0" smtClean="0"/>
              <a:t>“Project bundle” fields and buttons appear only when the “link to a bundle” box is checked</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31</a:t>
            </a:fld>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055" y="701222"/>
            <a:ext cx="8258175"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reeform 6"/>
          <p:cNvSpPr/>
          <p:nvPr/>
        </p:nvSpPr>
        <p:spPr>
          <a:xfrm>
            <a:off x="1545772" y="1081315"/>
            <a:ext cx="5921828" cy="1045029"/>
          </a:xfrm>
          <a:custGeom>
            <a:avLst/>
            <a:gdLst>
              <a:gd name="connsiteX0" fmla="*/ 5500914 w 5500914"/>
              <a:gd name="connsiteY0" fmla="*/ 0 h 1059543"/>
              <a:gd name="connsiteX1" fmla="*/ 2953657 w 5500914"/>
              <a:gd name="connsiteY1" fmla="*/ 827315 h 1059543"/>
              <a:gd name="connsiteX2" fmla="*/ 0 w 5500914"/>
              <a:gd name="connsiteY2" fmla="*/ 1059543 h 1059543"/>
              <a:gd name="connsiteX0" fmla="*/ 5500914 w 5500914"/>
              <a:gd name="connsiteY0" fmla="*/ 0 h 1059543"/>
              <a:gd name="connsiteX1" fmla="*/ 2939142 w 5500914"/>
              <a:gd name="connsiteY1" fmla="*/ 718458 h 1059543"/>
              <a:gd name="connsiteX2" fmla="*/ 0 w 5500914"/>
              <a:gd name="connsiteY2" fmla="*/ 1059543 h 1059543"/>
              <a:gd name="connsiteX0" fmla="*/ 5500914 w 5500914"/>
              <a:gd name="connsiteY0" fmla="*/ 0 h 1059543"/>
              <a:gd name="connsiteX1" fmla="*/ 2939142 w 5500914"/>
              <a:gd name="connsiteY1" fmla="*/ 645887 h 1059543"/>
              <a:gd name="connsiteX2" fmla="*/ 0 w 5500914"/>
              <a:gd name="connsiteY2" fmla="*/ 1059543 h 1059543"/>
              <a:gd name="connsiteX0" fmla="*/ 5500914 w 5500914"/>
              <a:gd name="connsiteY0" fmla="*/ 0 h 1059543"/>
              <a:gd name="connsiteX1" fmla="*/ 2888342 w 5500914"/>
              <a:gd name="connsiteY1" fmla="*/ 145144 h 1059543"/>
              <a:gd name="connsiteX2" fmla="*/ 0 w 5500914"/>
              <a:gd name="connsiteY2" fmla="*/ 1059543 h 1059543"/>
              <a:gd name="connsiteX0" fmla="*/ 5500914 w 5500914"/>
              <a:gd name="connsiteY0" fmla="*/ 21372 h 1080915"/>
              <a:gd name="connsiteX1" fmla="*/ 2888342 w 5500914"/>
              <a:gd name="connsiteY1" fmla="*/ 166516 h 1080915"/>
              <a:gd name="connsiteX2" fmla="*/ 0 w 5500914"/>
              <a:gd name="connsiteY2" fmla="*/ 1080915 h 1080915"/>
              <a:gd name="connsiteX0" fmla="*/ 5500914 w 5500914"/>
              <a:gd name="connsiteY0" fmla="*/ 295759 h 1355302"/>
              <a:gd name="connsiteX1" fmla="*/ 2358571 w 5500914"/>
              <a:gd name="connsiteY1" fmla="*/ 121589 h 1355302"/>
              <a:gd name="connsiteX2" fmla="*/ 0 w 5500914"/>
              <a:gd name="connsiteY2" fmla="*/ 1355302 h 1355302"/>
              <a:gd name="connsiteX0" fmla="*/ 5500914 w 5500914"/>
              <a:gd name="connsiteY0" fmla="*/ 295759 h 1355302"/>
              <a:gd name="connsiteX1" fmla="*/ 2358571 w 5500914"/>
              <a:gd name="connsiteY1" fmla="*/ 121589 h 1355302"/>
              <a:gd name="connsiteX2" fmla="*/ 0 w 5500914"/>
              <a:gd name="connsiteY2" fmla="*/ 1355302 h 1355302"/>
              <a:gd name="connsiteX0" fmla="*/ 5500914 w 5500914"/>
              <a:gd name="connsiteY0" fmla="*/ 359151 h 1418694"/>
              <a:gd name="connsiteX1" fmla="*/ 2358571 w 5500914"/>
              <a:gd name="connsiteY1" fmla="*/ 184981 h 1418694"/>
              <a:gd name="connsiteX2" fmla="*/ 0 w 5500914"/>
              <a:gd name="connsiteY2" fmla="*/ 1418694 h 1418694"/>
              <a:gd name="connsiteX0" fmla="*/ 5500914 w 5500914"/>
              <a:gd name="connsiteY0" fmla="*/ 279287 h 1338830"/>
              <a:gd name="connsiteX1" fmla="*/ 2358571 w 5500914"/>
              <a:gd name="connsiteY1" fmla="*/ 105117 h 1338830"/>
              <a:gd name="connsiteX2" fmla="*/ 0 w 5500914"/>
              <a:gd name="connsiteY2" fmla="*/ 1338830 h 1338830"/>
              <a:gd name="connsiteX0" fmla="*/ 5500914 w 5500914"/>
              <a:gd name="connsiteY0" fmla="*/ 244507 h 1304050"/>
              <a:gd name="connsiteX1" fmla="*/ 2358571 w 5500914"/>
              <a:gd name="connsiteY1" fmla="*/ 70337 h 1304050"/>
              <a:gd name="connsiteX2" fmla="*/ 0 w 5500914"/>
              <a:gd name="connsiteY2" fmla="*/ 1304050 h 1304050"/>
              <a:gd name="connsiteX0" fmla="*/ 5500914 w 5500914"/>
              <a:gd name="connsiteY0" fmla="*/ 269764 h 1329307"/>
              <a:gd name="connsiteX1" fmla="*/ 2358571 w 5500914"/>
              <a:gd name="connsiteY1" fmla="*/ 95594 h 1329307"/>
              <a:gd name="connsiteX2" fmla="*/ 0 w 5500914"/>
              <a:gd name="connsiteY2" fmla="*/ 1329307 h 1329307"/>
              <a:gd name="connsiteX0" fmla="*/ 5500914 w 5500914"/>
              <a:gd name="connsiteY0" fmla="*/ 253951 h 1313494"/>
              <a:gd name="connsiteX1" fmla="*/ 2358571 w 5500914"/>
              <a:gd name="connsiteY1" fmla="*/ 79781 h 1313494"/>
              <a:gd name="connsiteX2" fmla="*/ 0 w 5500914"/>
              <a:gd name="connsiteY2" fmla="*/ 1313494 h 1313494"/>
              <a:gd name="connsiteX0" fmla="*/ 5500914 w 5500914"/>
              <a:gd name="connsiteY0" fmla="*/ 235110 h 1294653"/>
              <a:gd name="connsiteX1" fmla="*/ 2358571 w 5500914"/>
              <a:gd name="connsiteY1" fmla="*/ 60940 h 1294653"/>
              <a:gd name="connsiteX2" fmla="*/ 0 w 5500914"/>
              <a:gd name="connsiteY2" fmla="*/ 1294653 h 1294653"/>
              <a:gd name="connsiteX0" fmla="*/ 5500914 w 5500914"/>
              <a:gd name="connsiteY0" fmla="*/ 129462 h 1189005"/>
              <a:gd name="connsiteX1" fmla="*/ 2394857 w 5500914"/>
              <a:gd name="connsiteY1" fmla="*/ 100434 h 1189005"/>
              <a:gd name="connsiteX2" fmla="*/ 0 w 5500914"/>
              <a:gd name="connsiteY2" fmla="*/ 1189005 h 1189005"/>
              <a:gd name="connsiteX0" fmla="*/ 5500914 w 5500914"/>
              <a:gd name="connsiteY0" fmla="*/ 62302 h 1121845"/>
              <a:gd name="connsiteX1" fmla="*/ 2431143 w 5500914"/>
              <a:gd name="connsiteY1" fmla="*/ 200188 h 1121845"/>
              <a:gd name="connsiteX2" fmla="*/ 0 w 5500914"/>
              <a:gd name="connsiteY2" fmla="*/ 1121845 h 1121845"/>
              <a:gd name="connsiteX0" fmla="*/ 5500914 w 5500914"/>
              <a:gd name="connsiteY0" fmla="*/ 62302 h 1121845"/>
              <a:gd name="connsiteX1" fmla="*/ 2431143 w 5500914"/>
              <a:gd name="connsiteY1" fmla="*/ 200188 h 1121845"/>
              <a:gd name="connsiteX2" fmla="*/ 0 w 5500914"/>
              <a:gd name="connsiteY2" fmla="*/ 1121845 h 1121845"/>
              <a:gd name="connsiteX0" fmla="*/ 5500914 w 5500914"/>
              <a:gd name="connsiteY0" fmla="*/ 19141 h 1078684"/>
              <a:gd name="connsiteX1" fmla="*/ 2634343 w 5500914"/>
              <a:gd name="connsiteY1" fmla="*/ 701313 h 1078684"/>
              <a:gd name="connsiteX2" fmla="*/ 0 w 5500914"/>
              <a:gd name="connsiteY2" fmla="*/ 1078684 h 1078684"/>
              <a:gd name="connsiteX0" fmla="*/ 5500914 w 5500914"/>
              <a:gd name="connsiteY0" fmla="*/ 0 h 1059543"/>
              <a:gd name="connsiteX1" fmla="*/ 2634343 w 5500914"/>
              <a:gd name="connsiteY1" fmla="*/ 682172 h 1059543"/>
              <a:gd name="connsiteX2" fmla="*/ 0 w 5500914"/>
              <a:gd name="connsiteY2" fmla="*/ 1059543 h 1059543"/>
              <a:gd name="connsiteX0" fmla="*/ 5500914 w 5500914"/>
              <a:gd name="connsiteY0" fmla="*/ 0 h 1059543"/>
              <a:gd name="connsiteX1" fmla="*/ 2634343 w 5500914"/>
              <a:gd name="connsiteY1" fmla="*/ 682172 h 1059543"/>
              <a:gd name="connsiteX2" fmla="*/ 0 w 5500914"/>
              <a:gd name="connsiteY2" fmla="*/ 1059543 h 1059543"/>
              <a:gd name="connsiteX0" fmla="*/ 5921828 w 5921828"/>
              <a:gd name="connsiteY0" fmla="*/ 0 h 1045029"/>
              <a:gd name="connsiteX1" fmla="*/ 3055257 w 5921828"/>
              <a:gd name="connsiteY1" fmla="*/ 682172 h 1045029"/>
              <a:gd name="connsiteX2" fmla="*/ 0 w 5921828"/>
              <a:gd name="connsiteY2" fmla="*/ 1045029 h 1045029"/>
            </a:gdLst>
            <a:ahLst/>
            <a:cxnLst>
              <a:cxn ang="0">
                <a:pos x="connsiteX0" y="connsiteY0"/>
              </a:cxn>
              <a:cxn ang="0">
                <a:pos x="connsiteX1" y="connsiteY1"/>
              </a:cxn>
              <a:cxn ang="0">
                <a:pos x="connsiteX2" y="connsiteY2"/>
              </a:cxn>
            </a:cxnLst>
            <a:rect l="l" t="t" r="r" b="b"/>
            <a:pathLst>
              <a:path w="5921828" h="1045029">
                <a:moveTo>
                  <a:pt x="5921828" y="0"/>
                </a:moveTo>
                <a:cubicBezTo>
                  <a:pt x="4903409" y="354390"/>
                  <a:pt x="4042228" y="508001"/>
                  <a:pt x="3055257" y="682172"/>
                </a:cubicBezTo>
                <a:cubicBezTo>
                  <a:pt x="2068286" y="856344"/>
                  <a:pt x="1591733" y="872067"/>
                  <a:pt x="0" y="1045029"/>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5938" y="777422"/>
            <a:ext cx="619125" cy="123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10559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Attributes: Project Bundle</a:t>
            </a:r>
            <a:endParaRPr lang="en-US" dirty="0"/>
          </a:p>
        </p:txBody>
      </p:sp>
      <p:sp>
        <p:nvSpPr>
          <p:cNvPr id="3" name="Content Placeholder 2"/>
          <p:cNvSpPr>
            <a:spLocks noGrp="1"/>
          </p:cNvSpPr>
          <p:nvPr>
            <p:ph idx="1"/>
          </p:nvPr>
        </p:nvSpPr>
        <p:spPr>
          <a:xfrm>
            <a:off x="177798" y="752475"/>
            <a:ext cx="8596087" cy="5234216"/>
          </a:xfrm>
        </p:spPr>
        <p:txBody>
          <a:bodyPr/>
          <a:lstStyle/>
          <a:p>
            <a:r>
              <a:rPr lang="en-US" dirty="0" smtClean="0"/>
              <a:t>Project Bundle </a:t>
            </a:r>
            <a:r>
              <a:rPr lang="en-US" sz="1600" dirty="0" smtClean="0"/>
              <a:t>(for aggregating forecasts): </a:t>
            </a:r>
            <a:endParaRPr lang="en-US" dirty="0" smtClean="0"/>
          </a:p>
          <a:p>
            <a:pPr lvl="1"/>
            <a:endParaRPr lang="en-US" dirty="0"/>
          </a:p>
          <a:p>
            <a:pPr marL="269875" lvl="1" indent="0">
              <a:buNone/>
            </a:pPr>
            <a:r>
              <a:rPr lang="en-US" dirty="0" smtClean="0"/>
              <a:t>One can gather projects into bundles if and only if all conditions are met:</a:t>
            </a:r>
          </a:p>
          <a:p>
            <a:pPr marL="727075" lvl="1" indent="-457200">
              <a:buFont typeface="+mj-lt"/>
              <a:buAutoNum type="arabicPeriod"/>
            </a:pPr>
            <a:r>
              <a:rPr lang="en-US" dirty="0" smtClean="0"/>
              <a:t>projects concern the </a:t>
            </a:r>
            <a:r>
              <a:rPr lang="en-US" b="1" dirty="0" smtClean="0">
                <a:solidFill>
                  <a:srgbClr val="00B0F0"/>
                </a:solidFill>
              </a:rPr>
              <a:t>same plant</a:t>
            </a:r>
          </a:p>
          <a:p>
            <a:pPr marL="727075" lvl="1" indent="-457200">
              <a:buFont typeface="+mj-lt"/>
              <a:buAutoNum type="arabicPeriod"/>
            </a:pPr>
            <a:r>
              <a:rPr lang="en-US" dirty="0" smtClean="0"/>
              <a:t>Projects have the same </a:t>
            </a:r>
            <a:r>
              <a:rPr lang="en-US" b="1" dirty="0" smtClean="0">
                <a:solidFill>
                  <a:srgbClr val="00B0F0"/>
                </a:solidFill>
              </a:rPr>
              <a:t>general reason of investment</a:t>
            </a:r>
          </a:p>
          <a:p>
            <a:pPr marL="727075" lvl="1" indent="-457200">
              <a:buFont typeface="+mj-lt"/>
              <a:buAutoNum type="arabicPeriod"/>
            </a:pPr>
            <a:r>
              <a:rPr lang="en-US" dirty="0" smtClean="0"/>
              <a:t>Projects have the </a:t>
            </a:r>
            <a:r>
              <a:rPr lang="en-US" b="1" dirty="0" smtClean="0">
                <a:solidFill>
                  <a:srgbClr val="00B0F0"/>
                </a:solidFill>
              </a:rPr>
              <a:t>same project type</a:t>
            </a:r>
          </a:p>
          <a:p>
            <a:pPr marL="727075" lvl="1" indent="-457200">
              <a:buFont typeface="+mj-lt"/>
              <a:buAutoNum type="arabicPeriod"/>
            </a:pPr>
            <a:r>
              <a:rPr lang="en-US" dirty="0" smtClean="0"/>
              <a:t>Projects concern the </a:t>
            </a:r>
            <a:r>
              <a:rPr lang="en-US" b="1" dirty="0" smtClean="0">
                <a:solidFill>
                  <a:srgbClr val="00B0F0"/>
                </a:solidFill>
              </a:rPr>
              <a:t>same activity 2 </a:t>
            </a:r>
            <a:r>
              <a:rPr lang="en-US" dirty="0" smtClean="0"/>
              <a:t>(and thus the same GBU)</a:t>
            </a:r>
          </a:p>
          <a:p>
            <a:pPr marL="727075" lvl="1" indent="-457200">
              <a:buFont typeface="+mj-lt"/>
              <a:buAutoNum type="arabicPeriod"/>
            </a:pPr>
            <a:r>
              <a:rPr lang="en-US" dirty="0" smtClean="0"/>
              <a:t>Projects are of the </a:t>
            </a:r>
            <a:r>
              <a:rPr lang="en-US" b="1" dirty="0" smtClean="0">
                <a:solidFill>
                  <a:srgbClr val="00B0F0"/>
                </a:solidFill>
              </a:rPr>
              <a:t>same family</a:t>
            </a:r>
          </a:p>
          <a:p>
            <a:pPr marL="269875" lvl="1" indent="0">
              <a:buNone/>
            </a:pPr>
            <a:endParaRPr lang="en-US" dirty="0" smtClean="0"/>
          </a:p>
          <a:p>
            <a:pPr marL="269875" lvl="1" indent="0">
              <a:buNone/>
            </a:pPr>
            <a:r>
              <a:rPr lang="en-US" dirty="0" smtClean="0"/>
              <a:t>Example of bundle : regular</a:t>
            </a:r>
            <a:r>
              <a:rPr lang="en-US" baseline="30000" dirty="0" smtClean="0">
                <a:solidFill>
                  <a:srgbClr val="00B0F0"/>
                </a:solidFill>
              </a:rPr>
              <a:t>5</a:t>
            </a:r>
            <a:r>
              <a:rPr lang="en-US" dirty="0" smtClean="0"/>
              <a:t> capitalized</a:t>
            </a:r>
            <a:r>
              <a:rPr lang="en-US" baseline="30000" dirty="0" smtClean="0">
                <a:solidFill>
                  <a:srgbClr val="00B0F0"/>
                </a:solidFill>
              </a:rPr>
              <a:t>3</a:t>
            </a:r>
            <a:r>
              <a:rPr lang="en-US" dirty="0" smtClean="0"/>
              <a:t> MAINT</a:t>
            </a:r>
            <a:r>
              <a:rPr lang="en-US" baseline="30000" dirty="0" smtClean="0">
                <a:solidFill>
                  <a:srgbClr val="00B0F0"/>
                </a:solidFill>
              </a:rPr>
              <a:t>2</a:t>
            </a:r>
            <a:r>
              <a:rPr lang="en-US" dirty="0" smtClean="0"/>
              <a:t> projects of </a:t>
            </a:r>
            <a:r>
              <a:rPr lang="en-US" dirty="0" err="1" smtClean="0"/>
              <a:t>Rosignano</a:t>
            </a:r>
            <a:r>
              <a:rPr lang="en-US" dirty="0" smtClean="0"/>
              <a:t> Solvay </a:t>
            </a:r>
            <a:r>
              <a:rPr lang="en-US" dirty="0" err="1" smtClean="0"/>
              <a:t>Chimica</a:t>
            </a:r>
            <a:r>
              <a:rPr lang="en-US" dirty="0" smtClean="0"/>
              <a:t> Italy</a:t>
            </a:r>
            <a:r>
              <a:rPr lang="en-US" baseline="30000" dirty="0">
                <a:solidFill>
                  <a:srgbClr val="00B0F0"/>
                </a:solidFill>
              </a:rPr>
              <a:t>1</a:t>
            </a:r>
            <a:r>
              <a:rPr lang="en-US" dirty="0" smtClean="0"/>
              <a:t> – Activity ABS25</a:t>
            </a:r>
            <a:r>
              <a:rPr lang="en-US" baseline="30000" dirty="0" smtClean="0">
                <a:solidFill>
                  <a:srgbClr val="00B0F0"/>
                </a:solidFill>
              </a:rPr>
              <a:t>4</a:t>
            </a:r>
            <a:r>
              <a:rPr lang="en-US" dirty="0" smtClean="0"/>
              <a:t> </a:t>
            </a:r>
            <a:endParaRPr lang="en-US" dirty="0"/>
          </a:p>
          <a:p>
            <a:pPr lvl="1">
              <a:buFont typeface="Symbol"/>
              <a:buChar char="Þ"/>
            </a:pPr>
            <a:r>
              <a:rPr lang="en-US" dirty="0" smtClean="0"/>
              <a:t>These attributes are attached to the bundle</a:t>
            </a:r>
          </a:p>
          <a:p>
            <a:pPr lvl="1">
              <a:buFont typeface="Symbol"/>
              <a:buChar char="Þ"/>
            </a:pPr>
            <a:r>
              <a:rPr lang="en-US" dirty="0" smtClean="0"/>
              <a:t>Users may select existing bundles which have the same attributes as the project</a:t>
            </a:r>
          </a:p>
          <a:p>
            <a:pPr lvl="1">
              <a:buFont typeface="Symbol"/>
              <a:buChar char="Þ"/>
            </a:pPr>
            <a:r>
              <a:rPr lang="en-US" dirty="0" smtClean="0"/>
              <a:t>Or they may create a new bundle which will inherit these attributes</a:t>
            </a:r>
          </a:p>
          <a:p>
            <a:pPr marL="269875" lvl="1" indent="0">
              <a:buNone/>
            </a:pPr>
            <a:endParaRPr lang="en-US" dirty="0" smtClean="0"/>
          </a:p>
          <a:p>
            <a:pPr marL="269875" lvl="1" indent="0">
              <a:buNone/>
            </a:pPr>
            <a:endParaRPr lang="en-US" dirty="0" smtClean="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32</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4043" y="5023984"/>
            <a:ext cx="1866900" cy="31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4043" y="5681891"/>
            <a:ext cx="2047875"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10475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and documents (text fields) </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33</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783621323"/>
              </p:ext>
            </p:extLst>
          </p:nvPr>
        </p:nvGraphicFramePr>
        <p:xfrm>
          <a:off x="265471" y="1050413"/>
          <a:ext cx="8495071" cy="4203700"/>
        </p:xfrm>
        <a:graphic>
          <a:graphicData uri="http://schemas.openxmlformats.org/drawingml/2006/table">
            <a:tbl>
              <a:tblPr firstRow="1" bandRow="1">
                <a:tableStyleId>{5C22544A-7EE6-4342-B048-85BDC9FD1C3A}</a:tableStyleId>
              </a:tblPr>
              <a:tblGrid>
                <a:gridCol w="1268174"/>
                <a:gridCol w="7226897"/>
              </a:tblGrid>
              <a:tr h="370840">
                <a:tc>
                  <a:txBody>
                    <a:bodyPr/>
                    <a:lstStyle/>
                    <a:p>
                      <a:r>
                        <a:rPr lang="en-US" sz="1200" dirty="0" smtClean="0"/>
                        <a:t>Field</a:t>
                      </a:r>
                      <a:endParaRPr lang="en-US" sz="1200" dirty="0"/>
                    </a:p>
                  </a:txBody>
                  <a:tcPr/>
                </a:tc>
                <a:tc>
                  <a:txBody>
                    <a:bodyPr/>
                    <a:lstStyle/>
                    <a:p>
                      <a:r>
                        <a:rPr lang="en-US" sz="1200" dirty="0" smtClean="0"/>
                        <a:t>Usage</a:t>
                      </a:r>
                      <a:endParaRPr lang="en-US" sz="1200" dirty="0"/>
                    </a:p>
                  </a:txBody>
                  <a:tcPr/>
                </a:tc>
              </a:tr>
              <a:tr h="370840">
                <a:tc>
                  <a:txBody>
                    <a:bodyPr/>
                    <a:lstStyle/>
                    <a:p>
                      <a:r>
                        <a:rPr lang="en-US" dirty="0" smtClean="0"/>
                        <a:t>Project Summary</a:t>
                      </a:r>
                      <a:endParaRPr lang="en-US" dirty="0"/>
                    </a:p>
                  </a:txBody>
                  <a:tcPr/>
                </a:tc>
                <a:tc>
                  <a:txBody>
                    <a:bodyPr/>
                    <a:lstStyle/>
                    <a:p>
                      <a:r>
                        <a:rPr lang="en-US" dirty="0" smtClean="0"/>
                        <a:t>More space to detail project’s purpose and motivation </a:t>
                      </a:r>
                      <a:r>
                        <a:rPr lang="en-US" sz="1100" dirty="0" smtClean="0"/>
                        <a:t>(preferably in English or a language that most stakeholders understand)</a:t>
                      </a:r>
                      <a:br>
                        <a:rPr lang="en-US" sz="1100" dirty="0" smtClean="0"/>
                      </a:br>
                      <a:endParaRPr lang="en-US" sz="1100" dirty="0" smtClean="0"/>
                    </a:p>
                    <a:p>
                      <a:pPr marL="0" lvl="0" indent="-187325">
                        <a:buNone/>
                      </a:pPr>
                      <a:r>
                        <a:rPr lang="en-US" sz="1400" b="1" dirty="0" smtClean="0">
                          <a:solidFill>
                            <a:srgbClr val="00B0F0"/>
                          </a:solidFill>
                        </a:rPr>
                        <a:t>Example</a:t>
                      </a:r>
                      <a:r>
                        <a:rPr lang="en-US" sz="1400" dirty="0" smtClean="0"/>
                        <a:t>: </a:t>
                      </a:r>
                    </a:p>
                    <a:p>
                      <a:pPr marL="0" lvl="0" indent="-187325">
                        <a:buNone/>
                      </a:pPr>
                      <a:r>
                        <a:rPr lang="en-US" sz="1200" i="1" dirty="0" smtClean="0"/>
                        <a:t>Debottlenecking from 200 to 250 </a:t>
                      </a:r>
                      <a:r>
                        <a:rPr lang="en-US" sz="1200" i="1" dirty="0" err="1" smtClean="0"/>
                        <a:t>kT</a:t>
                      </a:r>
                      <a:r>
                        <a:rPr lang="en-US" sz="1200" i="1" dirty="0" smtClean="0"/>
                        <a:t>/y of chloride is justified by a strong demand in Europe, as a consequence of the major competitor’s bankruptcy. Spread is expected to jump from 4€/T to 7€/T by 2016.</a:t>
                      </a:r>
                    </a:p>
                    <a:p>
                      <a:pPr marL="0" lvl="0" indent="-187325">
                        <a:buNone/>
                      </a:pPr>
                      <a:r>
                        <a:rPr lang="en-US" sz="1200" i="1" dirty="0" smtClean="0"/>
                        <a:t>The project mainly consists in an additional  20m</a:t>
                      </a:r>
                      <a:r>
                        <a:rPr lang="en-US" sz="1200" i="1" baseline="30000" dirty="0" smtClean="0"/>
                        <a:t>3</a:t>
                      </a:r>
                      <a:r>
                        <a:rPr lang="en-US" sz="1200" i="1" dirty="0" smtClean="0"/>
                        <a:t> reactor and associated P&amp;I</a:t>
                      </a:r>
                      <a:r>
                        <a:rPr lang="en-US" sz="1600" i="1" dirty="0" smtClean="0"/>
                        <a:t/>
                      </a:r>
                      <a:br>
                        <a:rPr lang="en-US" sz="1600" i="1" dirty="0" smtClean="0"/>
                      </a:br>
                      <a:endParaRPr lang="en-US" dirty="0"/>
                    </a:p>
                  </a:txBody>
                  <a:tcPr/>
                </a:tc>
              </a:tr>
              <a:tr h="370840">
                <a:tc>
                  <a:txBody>
                    <a:bodyPr/>
                    <a:lstStyle/>
                    <a:p>
                      <a:r>
                        <a:rPr lang="en-US" dirty="0" smtClean="0"/>
                        <a:t>Project History</a:t>
                      </a:r>
                      <a:endParaRPr lang="en-US" dirty="0"/>
                    </a:p>
                  </a:txBody>
                  <a:tcPr/>
                </a:tc>
                <a:tc>
                  <a:txBody>
                    <a:bodyPr/>
                    <a:lstStyle/>
                    <a:p>
                      <a:pPr marL="0" marR="0" lvl="0" indent="-187325" algn="l" defTabSz="914400" rtl="0" eaLnBrk="1" fontAlgn="auto" latinLnBrk="0" hangingPunct="1">
                        <a:lnSpc>
                          <a:spcPct val="100000"/>
                        </a:lnSpc>
                        <a:spcBef>
                          <a:spcPts val="0"/>
                        </a:spcBef>
                        <a:spcAft>
                          <a:spcPts val="0"/>
                        </a:spcAft>
                        <a:buClrTx/>
                        <a:buSzTx/>
                        <a:buFontTx/>
                        <a:buNone/>
                        <a:tabLst/>
                        <a:defRPr/>
                      </a:pPr>
                      <a:r>
                        <a:rPr lang="en-US" dirty="0" smtClean="0"/>
                        <a:t>log of the main changes brought to the project, managed manually. Suggestion is to start with the date followed by the event</a:t>
                      </a:r>
                      <a:br>
                        <a:rPr lang="en-US" dirty="0" smtClean="0"/>
                      </a:br>
                      <a:r>
                        <a:rPr lang="en-US" dirty="0" smtClean="0"/>
                        <a:t/>
                      </a:r>
                      <a:br>
                        <a:rPr lang="en-US" dirty="0" smtClean="0"/>
                      </a:br>
                      <a:r>
                        <a:rPr lang="en-US" sz="1400" b="1" dirty="0" smtClean="0">
                          <a:solidFill>
                            <a:srgbClr val="00B0F0"/>
                          </a:solidFill>
                        </a:rPr>
                        <a:t>Example</a:t>
                      </a:r>
                      <a:r>
                        <a:rPr lang="en-US" sz="1600" dirty="0" smtClean="0"/>
                        <a:t>:</a:t>
                      </a:r>
                      <a:br>
                        <a:rPr lang="en-US" sz="1600" dirty="0" smtClean="0"/>
                      </a:br>
                      <a:r>
                        <a:rPr lang="en-US" sz="1050" dirty="0" smtClean="0"/>
                        <a:t>2014-12-02: authorized amounts </a:t>
                      </a:r>
                      <a:r>
                        <a:rPr lang="en-US" sz="1050" dirty="0" err="1" smtClean="0"/>
                        <a:t>reestimated</a:t>
                      </a:r>
                      <a:r>
                        <a:rPr lang="en-US" sz="1050" dirty="0" smtClean="0"/>
                        <a:t> from 120 to 135 </a:t>
                      </a:r>
                      <a:r>
                        <a:rPr lang="en-US" sz="1050" dirty="0" err="1" smtClean="0"/>
                        <a:t>kEUR</a:t>
                      </a:r>
                      <a:r>
                        <a:rPr lang="en-US" sz="1050" dirty="0" smtClean="0"/>
                        <a:t/>
                      </a:r>
                      <a:br>
                        <a:rPr lang="en-US" sz="1050" dirty="0" smtClean="0"/>
                      </a:br>
                      <a:r>
                        <a:rPr lang="en-US" sz="1050" dirty="0" smtClean="0"/>
                        <a:t>2014-12-12: decision to postpone </a:t>
                      </a:r>
                      <a:r>
                        <a:rPr lang="en-US" sz="1050" dirty="0" err="1" smtClean="0"/>
                        <a:t>project’start</a:t>
                      </a:r>
                      <a:r>
                        <a:rPr lang="en-US" sz="1050" dirty="0" smtClean="0"/>
                        <a:t> to Q4 2015</a:t>
                      </a:r>
                      <a:br>
                        <a:rPr lang="en-US" sz="1050" dirty="0" smtClean="0"/>
                      </a:br>
                      <a:r>
                        <a:rPr lang="en-US" sz="1050" dirty="0" smtClean="0"/>
                        <a:t>2015-01-13: project unplanned (from ‘planned’ to ‘not planned’)</a:t>
                      </a:r>
                    </a:p>
                    <a:p>
                      <a:pPr marL="0" lvl="0" indent="-187325">
                        <a:buNone/>
                      </a:pPr>
                      <a:endParaRPr lang="en-US" dirty="0"/>
                    </a:p>
                  </a:txBody>
                  <a:tcPr/>
                </a:tc>
              </a:tr>
            </a:tbl>
          </a:graphicData>
        </a:graphic>
      </p:graphicFrame>
    </p:spTree>
    <p:extLst>
      <p:ext uri="{BB962C8B-B14F-4D97-AF65-F5344CB8AC3E}">
        <p14:creationId xmlns:p14="http://schemas.microsoft.com/office/powerpoint/2010/main" val="22749917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and documents (links)</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34</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94664405"/>
              </p:ext>
            </p:extLst>
          </p:nvPr>
        </p:nvGraphicFramePr>
        <p:xfrm>
          <a:off x="217247" y="870635"/>
          <a:ext cx="8389724" cy="4607560"/>
        </p:xfrm>
        <a:graphic>
          <a:graphicData uri="http://schemas.openxmlformats.org/drawingml/2006/table">
            <a:tbl>
              <a:tblPr firstRow="1" bandRow="1">
                <a:tableStyleId>{5C22544A-7EE6-4342-B048-85BDC9FD1C3A}</a:tableStyleId>
              </a:tblPr>
              <a:tblGrid>
                <a:gridCol w="2175238"/>
                <a:gridCol w="6214486"/>
              </a:tblGrid>
              <a:tr h="370840">
                <a:tc>
                  <a:txBody>
                    <a:bodyPr/>
                    <a:lstStyle/>
                    <a:p>
                      <a:r>
                        <a:rPr lang="en-US" sz="1200" dirty="0" smtClean="0"/>
                        <a:t>Field</a:t>
                      </a:r>
                      <a:endParaRPr lang="en-US" sz="1200" dirty="0"/>
                    </a:p>
                  </a:txBody>
                  <a:tcPr/>
                </a:tc>
                <a:tc>
                  <a:txBody>
                    <a:bodyPr/>
                    <a:lstStyle/>
                    <a:p>
                      <a:r>
                        <a:rPr lang="en-US" sz="1200" dirty="0" smtClean="0"/>
                        <a:t>Usage</a:t>
                      </a:r>
                      <a:endParaRPr lang="en-US" sz="12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Add New Document </a:t>
                      </a:r>
                      <a:r>
                        <a:rPr lang="en-US" dirty="0" err="1" smtClean="0"/>
                        <a:t>document</a:t>
                      </a:r>
                      <a:endParaRPr lang="en-US" dirty="0" smtClean="0"/>
                    </a:p>
                    <a:p>
                      <a:endParaRPr lang="en-US" dirty="0"/>
                    </a:p>
                  </a:txBody>
                  <a:tcPr/>
                </a:tc>
                <a:tc>
                  <a:txBody>
                    <a:bodyPr/>
                    <a:lstStyle/>
                    <a:p>
                      <a:pPr marL="285750" lvl="0" indent="-285750">
                        <a:buFont typeface="Arial" panose="020B0604020202020204" pitchFamily="34" charset="0"/>
                        <a:buChar char="•"/>
                      </a:pPr>
                      <a:r>
                        <a:rPr lang="en-US" sz="1400" dirty="0" smtClean="0"/>
                        <a:t>Allows to actually upload a document within the COLMAR database ;</a:t>
                      </a:r>
                    </a:p>
                    <a:p>
                      <a:pPr marL="285750" lvl="0" indent="-285750">
                        <a:buFont typeface="Arial" panose="020B0604020202020204" pitchFamily="34" charset="0"/>
                        <a:buChar char="•"/>
                      </a:pPr>
                      <a:r>
                        <a:rPr lang="en-US" sz="1400" dirty="0" smtClean="0"/>
                        <a:t>Any person allowed to display the project can also access the document</a:t>
                      </a:r>
                    </a:p>
                    <a:p>
                      <a:pPr marL="285750" lvl="0" indent="-285750">
                        <a:buFont typeface="Arial" panose="020B0604020202020204" pitchFamily="34" charset="0"/>
                        <a:buChar char="•"/>
                      </a:pPr>
                      <a:r>
                        <a:rPr lang="en-US" sz="1400" dirty="0" smtClean="0"/>
                        <a:t>Examples: </a:t>
                      </a:r>
                    </a:p>
                    <a:p>
                      <a:pPr marL="742950" lvl="1" indent="-285750">
                        <a:buFont typeface="Arial" panose="020B0604020202020204" pitchFamily="34" charset="0"/>
                        <a:buChar char="•"/>
                      </a:pPr>
                      <a:r>
                        <a:rPr lang="en-US" sz="1400" dirty="0" smtClean="0"/>
                        <a:t>detailed scope, </a:t>
                      </a:r>
                    </a:p>
                    <a:p>
                      <a:pPr marL="742950" lvl="1" indent="-285750">
                        <a:buFont typeface="Arial" panose="020B0604020202020204" pitchFamily="34" charset="0"/>
                        <a:buChar char="•"/>
                      </a:pPr>
                      <a:r>
                        <a:rPr lang="en-US" sz="1400" dirty="0" smtClean="0"/>
                        <a:t>estimation document, </a:t>
                      </a:r>
                    </a:p>
                    <a:p>
                      <a:pPr marL="742950" lvl="1" indent="-285750">
                        <a:buFont typeface="Arial" panose="020B0604020202020204" pitchFamily="34" charset="0"/>
                        <a:buChar char="•"/>
                      </a:pPr>
                      <a:r>
                        <a:rPr lang="en-US" sz="1400" dirty="0" smtClean="0"/>
                        <a:t>value challenge report, </a:t>
                      </a:r>
                    </a:p>
                    <a:p>
                      <a:pPr marL="742950" lvl="1" indent="-285750">
                        <a:buFont typeface="Arial" panose="020B0604020202020204" pitchFamily="34" charset="0"/>
                        <a:buChar char="•"/>
                      </a:pPr>
                      <a:r>
                        <a:rPr lang="en-US" sz="1400" dirty="0" smtClean="0"/>
                        <a:t>financial study, </a:t>
                      </a:r>
                    </a:p>
                    <a:p>
                      <a:pPr marL="742950" lvl="1" indent="-285750">
                        <a:buFont typeface="Arial" panose="020B0604020202020204" pitchFamily="34" charset="0"/>
                        <a:buChar char="•"/>
                      </a:pPr>
                      <a:r>
                        <a:rPr lang="en-US" sz="1400" dirty="0" smtClean="0"/>
                        <a:t>stage gate reports</a:t>
                      </a:r>
                    </a:p>
                    <a:p>
                      <a:endParaRPr lang="en-US"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Add new link to document</a:t>
                      </a:r>
                    </a:p>
                    <a:p>
                      <a:endParaRPr lang="en-US"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t>Allows to mention an internet/intranet link</a:t>
                      </a:r>
                    </a:p>
                    <a:p>
                      <a:pPr marL="285750" lvl="0" indent="-285750">
                        <a:buFont typeface="Arial" panose="020B0604020202020204" pitchFamily="34" charset="0"/>
                        <a:buChar char="•"/>
                      </a:pPr>
                      <a:r>
                        <a:rPr lang="en-US" sz="1400" dirty="0" smtClean="0"/>
                        <a:t>Access to the document is controlled by the application/server hosting the document</a:t>
                      </a:r>
                    </a:p>
                    <a:p>
                      <a:pPr marL="285750" lvl="0" indent="-285750">
                        <a:buFont typeface="Arial" panose="020B0604020202020204" pitchFamily="34" charset="0"/>
                        <a:buChar char="•"/>
                      </a:pPr>
                      <a:r>
                        <a:rPr lang="en-US" sz="1400" dirty="0" smtClean="0"/>
                        <a:t>Examples: </a:t>
                      </a:r>
                    </a:p>
                    <a:p>
                      <a:pPr marL="742950" lvl="1" indent="-285750">
                        <a:buFont typeface="Arial" panose="020B0604020202020204" pitchFamily="34" charset="0"/>
                        <a:buChar char="•"/>
                      </a:pPr>
                      <a:r>
                        <a:rPr lang="en-US" sz="1400" dirty="0" smtClean="0"/>
                        <a:t>link to official news; </a:t>
                      </a:r>
                    </a:p>
                    <a:p>
                      <a:pPr marL="742950" lvl="1" indent="-285750">
                        <a:buFont typeface="Arial" panose="020B0604020202020204" pitchFamily="34" charset="0"/>
                        <a:buChar char="•"/>
                      </a:pPr>
                      <a:r>
                        <a:rPr lang="en-US" sz="1400" dirty="0" smtClean="0"/>
                        <a:t>to a detailed confidential marketing study in </a:t>
                      </a:r>
                      <a:r>
                        <a:rPr lang="en-US" sz="1400" dirty="0" err="1" smtClean="0"/>
                        <a:t>eRoom</a:t>
                      </a:r>
                      <a:r>
                        <a:rPr lang="en-US" sz="1400" dirty="0" smtClean="0"/>
                        <a:t>, </a:t>
                      </a:r>
                      <a:r>
                        <a:rPr lang="en-US" sz="1400" dirty="0" err="1" smtClean="0"/>
                        <a:t>Teamsites</a:t>
                      </a:r>
                      <a:r>
                        <a:rPr lang="en-US" sz="1400" dirty="0" smtClean="0"/>
                        <a:t> or Documentum, </a:t>
                      </a:r>
                    </a:p>
                    <a:p>
                      <a:pPr marL="742950" lvl="1" indent="-285750">
                        <a:buFont typeface="Arial" panose="020B0604020202020204" pitchFamily="34" charset="0"/>
                        <a:buChar char="•"/>
                      </a:pPr>
                      <a:r>
                        <a:rPr lang="en-US" sz="1400" dirty="0" smtClean="0"/>
                        <a:t>to the engineering document management system (Powow or </a:t>
                      </a:r>
                      <a:r>
                        <a:rPr lang="en-US" sz="1400" dirty="0" err="1" smtClean="0"/>
                        <a:t>Chapoo</a:t>
                      </a:r>
                      <a:r>
                        <a:rPr lang="en-US" sz="1400" dirty="0" smtClean="0"/>
                        <a:t>), …</a:t>
                      </a:r>
                    </a:p>
                    <a:p>
                      <a:endParaRPr lang="en-US" sz="1400" dirty="0"/>
                    </a:p>
                  </a:txBody>
                  <a:tcPr/>
                </a:tc>
              </a:tr>
            </a:tbl>
          </a:graphicData>
        </a:graphic>
      </p:graphicFrame>
    </p:spTree>
    <p:extLst>
      <p:ext uri="{BB962C8B-B14F-4D97-AF65-F5344CB8AC3E}">
        <p14:creationId xmlns:p14="http://schemas.microsoft.com/office/powerpoint/2010/main" val="32004817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11480" y="5425440"/>
            <a:ext cx="8153400" cy="716280"/>
          </a:xfrm>
          <a:prstGeom prst="rect">
            <a:avLst/>
          </a:prstGeom>
          <a:solidFill>
            <a:schemeClr val="bg2">
              <a:lumMod val="40000"/>
              <a:lumOff val="60000"/>
            </a:schemeClr>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Technically, fields in COLMAR are not mandatory, </a:t>
            </a:r>
            <a:endParaRPr lang="en-US" dirty="0" smtClean="0">
              <a:solidFill>
                <a:srgbClr val="C00000"/>
              </a:solidFill>
            </a:endParaRPr>
          </a:p>
          <a:p>
            <a:pPr algn="ctr"/>
            <a:r>
              <a:rPr lang="en-US" dirty="0" smtClean="0">
                <a:solidFill>
                  <a:srgbClr val="C00000"/>
                </a:solidFill>
              </a:rPr>
              <a:t>but users </a:t>
            </a:r>
            <a:r>
              <a:rPr lang="en-US" dirty="0">
                <a:solidFill>
                  <a:srgbClr val="C00000"/>
                </a:solidFill>
              </a:rPr>
              <a:t>shall complete them to comply with CAPEX </a:t>
            </a:r>
            <a:r>
              <a:rPr lang="en-US" dirty="0" smtClean="0">
                <a:solidFill>
                  <a:srgbClr val="C00000"/>
                </a:solidFill>
              </a:rPr>
              <a:t>01</a:t>
            </a:r>
            <a:endParaRPr lang="en-US" dirty="0">
              <a:solidFill>
                <a:srgbClr val="C00000"/>
              </a:solidFill>
            </a:endParaRPr>
          </a:p>
        </p:txBody>
      </p:sp>
      <p:sp>
        <p:nvSpPr>
          <p:cNvPr id="2" name="Title 1"/>
          <p:cNvSpPr>
            <a:spLocks noGrp="1"/>
          </p:cNvSpPr>
          <p:nvPr>
            <p:ph type="title"/>
          </p:nvPr>
        </p:nvSpPr>
        <p:spPr/>
        <p:txBody>
          <a:bodyPr/>
          <a:lstStyle/>
          <a:p>
            <a:r>
              <a:rPr lang="en-US" dirty="0" smtClean="0"/>
              <a:t>Advanced attributes</a:t>
            </a:r>
            <a:endParaRPr lang="en-US" dirty="0"/>
          </a:p>
        </p:txBody>
      </p:sp>
      <p:sp>
        <p:nvSpPr>
          <p:cNvPr id="3" name="Content Placeholder 2"/>
          <p:cNvSpPr>
            <a:spLocks noGrp="1"/>
          </p:cNvSpPr>
          <p:nvPr>
            <p:ph idx="1"/>
          </p:nvPr>
        </p:nvSpPr>
        <p:spPr>
          <a:xfrm>
            <a:off x="160020" y="655320"/>
            <a:ext cx="8229600" cy="3946525"/>
          </a:xfrm>
        </p:spPr>
        <p:txBody>
          <a:bodyPr/>
          <a:lstStyle/>
          <a:p>
            <a:pPr marL="0" indent="0">
              <a:buNone/>
            </a:pPr>
            <a:r>
              <a:rPr lang="en-US" sz="1800" dirty="0" smtClean="0"/>
              <a:t>Fields in this pane shall be filled in for </a:t>
            </a:r>
            <a:r>
              <a:rPr lang="en-US" sz="1800" b="1" dirty="0" smtClean="0">
                <a:solidFill>
                  <a:srgbClr val="00B0F0"/>
                </a:solidFill>
              </a:rPr>
              <a:t>medium and major projects (all projects ≥ 1 MEUR)</a:t>
            </a:r>
          </a:p>
          <a:p>
            <a:pPr marL="0" indent="0">
              <a:buNone/>
            </a:pPr>
            <a:r>
              <a:rPr lang="en-US" sz="1800" dirty="0" smtClean="0"/>
              <a:t>Filling it for current projects is possible as well</a:t>
            </a:r>
            <a:endParaRPr lang="en-US" sz="1800" dirty="0"/>
          </a:p>
          <a:p>
            <a:pPr marL="0" indent="0">
              <a:buNone/>
            </a:pPr>
            <a:r>
              <a:rPr lang="en-US" sz="1800" dirty="0" smtClean="0"/>
              <a:t>Available sections are:</a:t>
            </a:r>
          </a:p>
          <a:p>
            <a:r>
              <a:rPr lang="en-US" sz="1800" dirty="0" smtClean="0">
                <a:solidFill>
                  <a:srgbClr val="00B0F0"/>
                </a:solidFill>
              </a:rPr>
              <a:t>Economical indexes</a:t>
            </a:r>
            <a:r>
              <a:rPr lang="en-US" sz="1800" dirty="0" smtClean="0"/>
              <a:t>: how profitable is the project</a:t>
            </a:r>
          </a:p>
          <a:p>
            <a:r>
              <a:rPr lang="en-US" sz="1800" dirty="0" smtClean="0">
                <a:solidFill>
                  <a:srgbClr val="00B0F0"/>
                </a:solidFill>
              </a:rPr>
              <a:t>Impact on Unit Manufacturing Cost (UMC): </a:t>
            </a:r>
            <a:r>
              <a:rPr lang="en-US" sz="1800" dirty="0" smtClean="0"/>
              <a:t>unit price before and after the project</a:t>
            </a:r>
          </a:p>
          <a:p>
            <a:r>
              <a:rPr lang="en-US" sz="1800" dirty="0" smtClean="0">
                <a:solidFill>
                  <a:srgbClr val="00B0F0"/>
                </a:solidFill>
              </a:rPr>
              <a:t>Challenges</a:t>
            </a:r>
            <a:r>
              <a:rPr lang="en-US" sz="1800" dirty="0" smtClean="0"/>
              <a:t>: whether and when they have been carried out</a:t>
            </a:r>
          </a:p>
          <a:p>
            <a:r>
              <a:rPr lang="en-US" sz="1800" dirty="0" smtClean="0">
                <a:solidFill>
                  <a:srgbClr val="00B0F0"/>
                </a:solidFill>
              </a:rPr>
              <a:t>Stage Gates</a:t>
            </a:r>
            <a:r>
              <a:rPr lang="en-US" sz="1800" dirty="0" smtClean="0"/>
              <a:t>: engineering phases</a:t>
            </a:r>
          </a:p>
          <a:p>
            <a:r>
              <a:rPr lang="en-US" sz="1800" dirty="0" smtClean="0">
                <a:solidFill>
                  <a:srgbClr val="00B0F0"/>
                </a:solidFill>
              </a:rPr>
              <a:t>Sustainable Development</a:t>
            </a:r>
            <a:r>
              <a:rPr lang="en-US" sz="1800" dirty="0" smtClean="0"/>
              <a:t>: Sustainable Portfolio Management Results</a:t>
            </a:r>
          </a:p>
          <a:p>
            <a:r>
              <a:rPr lang="en-US" sz="1800" dirty="0" smtClean="0">
                <a:solidFill>
                  <a:srgbClr val="00B0F0"/>
                </a:solidFill>
              </a:rPr>
              <a:t>Value Stream ABC</a:t>
            </a:r>
            <a:r>
              <a:rPr lang="en-US" sz="1800" dirty="0" smtClean="0"/>
              <a:t>: ranking of the value stream</a:t>
            </a:r>
          </a:p>
          <a:p>
            <a:r>
              <a:rPr lang="en-US" sz="1800" dirty="0" smtClean="0">
                <a:solidFill>
                  <a:srgbClr val="00B0F0"/>
                </a:solidFill>
              </a:rPr>
              <a:t>Split by General Reason of Investment</a:t>
            </a:r>
          </a:p>
          <a:p>
            <a:endParaRPr lang="en-US" sz="1800" dirty="0" smtClean="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35</a:t>
            </a:fld>
            <a:endParaRPr lang="en-US"/>
          </a:p>
        </p:txBody>
      </p:sp>
    </p:spTree>
    <p:extLst>
      <p:ext uri="{BB962C8B-B14F-4D97-AF65-F5344CB8AC3E}">
        <p14:creationId xmlns:p14="http://schemas.microsoft.com/office/powerpoint/2010/main" val="28655366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Advanced attributes: economical indexes</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36</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726523635"/>
              </p:ext>
            </p:extLst>
          </p:nvPr>
        </p:nvGraphicFramePr>
        <p:xfrm>
          <a:off x="251460" y="2600027"/>
          <a:ext cx="8389724" cy="3495040"/>
        </p:xfrm>
        <a:graphic>
          <a:graphicData uri="http://schemas.openxmlformats.org/drawingml/2006/table">
            <a:tbl>
              <a:tblPr firstRow="1" bandRow="1">
                <a:tableStyleId>{5C22544A-7EE6-4342-B048-85BDC9FD1C3A}</a:tableStyleId>
              </a:tblPr>
              <a:tblGrid>
                <a:gridCol w="2175238"/>
                <a:gridCol w="6214486"/>
              </a:tblGrid>
              <a:tr h="370840">
                <a:tc>
                  <a:txBody>
                    <a:bodyPr/>
                    <a:lstStyle/>
                    <a:p>
                      <a:r>
                        <a:rPr lang="en-US" sz="1100" dirty="0" smtClean="0"/>
                        <a:t>Field</a:t>
                      </a:r>
                      <a:endParaRPr lang="en-US" sz="1100" dirty="0"/>
                    </a:p>
                  </a:txBody>
                  <a:tcPr/>
                </a:tc>
                <a:tc>
                  <a:txBody>
                    <a:bodyPr/>
                    <a:lstStyle/>
                    <a:p>
                      <a:r>
                        <a:rPr lang="en-US" sz="1100" dirty="0" smtClean="0"/>
                        <a:t>Usage</a:t>
                      </a:r>
                      <a:endParaRPr lang="en-US" sz="1100" dirty="0"/>
                    </a:p>
                  </a:txBody>
                  <a:tcPr/>
                </a:tc>
              </a:tr>
              <a:tr h="370840">
                <a:tc>
                  <a:txBody>
                    <a:bodyPr/>
                    <a:lstStyle/>
                    <a:p>
                      <a:r>
                        <a:rPr lang="en-US" sz="1400" dirty="0" smtClean="0"/>
                        <a:t>Discounted Payback (in</a:t>
                      </a:r>
                      <a:r>
                        <a:rPr lang="en-US" sz="1400" baseline="0" dirty="0" smtClean="0"/>
                        <a:t> months)</a:t>
                      </a:r>
                      <a:endParaRPr lang="en-US" sz="1400" dirty="0"/>
                    </a:p>
                  </a:txBody>
                  <a:tcPr/>
                </a:tc>
                <a:tc>
                  <a:txBody>
                    <a:bodyPr/>
                    <a:lstStyle/>
                    <a:p>
                      <a:r>
                        <a:rPr lang="en-US" sz="1100" dirty="0" smtClean="0"/>
                        <a:t>It determines when the cumulative cash-flow of a project gets to zero. That means, generally speaking, when the future gains pay back the initial investment.</a:t>
                      </a:r>
                    </a:p>
                    <a:p>
                      <a:endParaRPr lang="en-US" sz="1100" dirty="0" smtClean="0"/>
                    </a:p>
                    <a:p>
                      <a:r>
                        <a:rPr lang="en-US" sz="1100" dirty="0" smtClean="0"/>
                        <a:t>Introducing such notion of time, it can contribute greatly to rank projects with</a:t>
                      </a:r>
                    </a:p>
                    <a:p>
                      <a:r>
                        <a:rPr lang="en-US" sz="1100" dirty="0" smtClean="0"/>
                        <a:t>similar NPV</a:t>
                      </a:r>
                    </a:p>
                    <a:p>
                      <a:endParaRPr lang="en-US" sz="1100" dirty="0" smtClean="0"/>
                    </a:p>
                    <a:p>
                      <a:r>
                        <a:rPr lang="en-US" sz="1100" dirty="0" smtClean="0"/>
                        <a:t>One important note: to be significant, the calculation must be made on</a:t>
                      </a:r>
                    </a:p>
                    <a:p>
                      <a:r>
                        <a:rPr lang="en-US" sz="1100" dirty="0" smtClean="0">
                          <a:solidFill>
                            <a:srgbClr val="0070C0"/>
                          </a:solidFill>
                        </a:rPr>
                        <a:t>discounted financial flows </a:t>
                      </a:r>
                      <a:r>
                        <a:rPr lang="en-US" sz="1100" dirty="0" smtClean="0"/>
                        <a:t>(to consider the time value of money)</a:t>
                      </a:r>
                    </a:p>
                    <a:p>
                      <a:endParaRPr lang="en-US" sz="1100" dirty="0" smtClean="0"/>
                    </a:p>
                    <a:p>
                      <a:r>
                        <a:rPr lang="en-US" sz="1100" dirty="0" smtClean="0"/>
                        <a:t>This duration will be </a:t>
                      </a:r>
                      <a:r>
                        <a:rPr lang="en-US" sz="1100" dirty="0" err="1" smtClean="0"/>
                        <a:t>mentionned</a:t>
                      </a:r>
                      <a:r>
                        <a:rPr lang="en-US" sz="1100" dirty="0" smtClean="0"/>
                        <a:t> as whole number of months</a:t>
                      </a:r>
                      <a:endParaRPr lang="en-US" sz="1100" dirty="0"/>
                    </a:p>
                  </a:txBody>
                  <a:tcPr/>
                </a:tc>
              </a:tr>
              <a:tr h="370840">
                <a:tc>
                  <a:txBody>
                    <a:bodyPr/>
                    <a:lstStyle/>
                    <a:p>
                      <a:r>
                        <a:rPr lang="en-US" sz="1400" dirty="0" smtClean="0"/>
                        <a:t>Net</a:t>
                      </a:r>
                      <a:r>
                        <a:rPr lang="en-US" sz="1400" baseline="0" dirty="0" smtClean="0"/>
                        <a:t> Present Value </a:t>
                      </a:r>
                      <a:br>
                        <a:rPr lang="en-US" sz="1400" baseline="0" dirty="0" smtClean="0"/>
                      </a:br>
                      <a:r>
                        <a:rPr lang="en-US" sz="1400" baseline="0" dirty="0" smtClean="0"/>
                        <a:t>(in </a:t>
                      </a:r>
                      <a:r>
                        <a:rPr lang="en-US" sz="1400" baseline="0" dirty="0" err="1" smtClean="0"/>
                        <a:t>kCurrency</a:t>
                      </a:r>
                      <a:r>
                        <a:rPr lang="en-US" sz="1400" baseline="0" dirty="0" smtClean="0"/>
                        <a:t>)</a:t>
                      </a:r>
                      <a:endParaRPr lang="en-US" sz="1400" dirty="0"/>
                    </a:p>
                  </a:txBody>
                  <a:tcPr/>
                </a:tc>
                <a:tc>
                  <a:txBody>
                    <a:bodyPr/>
                    <a:lstStyle/>
                    <a:p>
                      <a:r>
                        <a:rPr lang="en-US" sz="1100" dirty="0" smtClean="0"/>
                        <a:t>Through the application of the actualization rate to all the cash flows of the investment, it simulates that the entire project happens at the present time, and evaluates its net creation of financial value</a:t>
                      </a:r>
                      <a:endParaRPr lang="en-US" sz="1100" dirty="0"/>
                    </a:p>
                  </a:txBody>
                  <a:tcPr/>
                </a:tc>
              </a:tr>
              <a:tr h="370840">
                <a:tc>
                  <a:txBody>
                    <a:bodyPr/>
                    <a:lstStyle/>
                    <a:p>
                      <a:r>
                        <a:rPr lang="en-US" sz="1400" dirty="0" smtClean="0"/>
                        <a:t>Modified Internal Rate of Return </a:t>
                      </a:r>
                      <a:br>
                        <a:rPr lang="en-US" sz="1400" dirty="0" smtClean="0"/>
                      </a:br>
                      <a:r>
                        <a:rPr lang="en-US" sz="1400" dirty="0" smtClean="0"/>
                        <a:t>(in</a:t>
                      </a:r>
                      <a:r>
                        <a:rPr lang="en-US" sz="1400" baseline="0" dirty="0" smtClean="0"/>
                        <a:t> %)</a:t>
                      </a:r>
                      <a:endParaRPr lang="en-US" sz="1400" dirty="0"/>
                    </a:p>
                  </a:txBody>
                  <a:tcPr/>
                </a:tc>
                <a:tc>
                  <a:txBody>
                    <a:bodyPr/>
                    <a:lstStyle/>
                    <a:p>
                      <a:r>
                        <a:rPr lang="en-US" sz="1100" dirty="0" smtClean="0"/>
                        <a:t>It is defined as the actualization rate which makes the Net Present Value</a:t>
                      </a:r>
                    </a:p>
                    <a:p>
                      <a:r>
                        <a:rPr lang="en-US" sz="1100" dirty="0" smtClean="0"/>
                        <a:t>equal to zero.</a:t>
                      </a:r>
                    </a:p>
                    <a:p>
                      <a:r>
                        <a:rPr lang="en-US" sz="1100" dirty="0" smtClean="0"/>
                        <a:t>The Modified Internal Rate of Return assumes that the weighted average cost of capital is used for reinvesting the interim cash flows</a:t>
                      </a:r>
                      <a:endParaRPr lang="en-US" sz="1100" dirty="0"/>
                    </a:p>
                  </a:txBody>
                  <a:tcPr/>
                </a:tc>
              </a:tr>
            </a:tbl>
          </a:graphicData>
        </a:graphic>
      </p:graphicFrame>
      <p:sp>
        <p:nvSpPr>
          <p:cNvPr id="9" name="TextBox 8"/>
          <p:cNvSpPr txBox="1"/>
          <p:nvPr/>
        </p:nvSpPr>
        <p:spPr>
          <a:xfrm>
            <a:off x="182880" y="1405652"/>
            <a:ext cx="8732520" cy="1384995"/>
          </a:xfrm>
          <a:prstGeom prst="rect">
            <a:avLst/>
          </a:prstGeom>
          <a:noFill/>
        </p:spPr>
        <p:txBody>
          <a:bodyPr wrap="square" rtlCol="0">
            <a:spAutoFit/>
          </a:bodyPr>
          <a:lstStyle/>
          <a:p>
            <a:r>
              <a:rPr lang="en-US" sz="1400" dirty="0" smtClean="0"/>
              <a:t>Reminder: indicators meaning and calculation forms are described in the </a:t>
            </a:r>
            <a:r>
              <a:rPr lang="en-US" sz="1400" dirty="0" smtClean="0">
                <a:hlinkClick r:id="rId2"/>
              </a:rPr>
              <a:t>Controlling </a:t>
            </a:r>
            <a:r>
              <a:rPr lang="en-US" sz="1400" dirty="0" err="1" smtClean="0">
                <a:hlinkClick r:id="rId2"/>
              </a:rPr>
              <a:t>Teamsite</a:t>
            </a:r>
            <a:r>
              <a:rPr lang="en-US" sz="1400" dirty="0" smtClean="0"/>
              <a:t>.</a:t>
            </a:r>
          </a:p>
          <a:p>
            <a:endParaRPr lang="en-US" sz="1400" dirty="0"/>
          </a:p>
          <a:p>
            <a:r>
              <a:rPr lang="en-US" sz="1400" dirty="0" smtClean="0"/>
              <a:t>Economical indexes are to be used for any project the main reason of which is “</a:t>
            </a:r>
            <a:r>
              <a:rPr lang="en-US" sz="1400" dirty="0" smtClean="0">
                <a:solidFill>
                  <a:srgbClr val="0070C0"/>
                </a:solidFill>
              </a:rPr>
              <a:t>Development</a:t>
            </a:r>
            <a:r>
              <a:rPr lang="en-US" sz="1400" dirty="0" smtClean="0"/>
              <a:t>”)</a:t>
            </a:r>
          </a:p>
          <a:p>
            <a:endParaRPr lang="en-US" sz="1400" dirty="0"/>
          </a:p>
          <a:p>
            <a:r>
              <a:rPr lang="en-US" sz="1400" dirty="0" smtClean="0"/>
              <a:t>For Maintenance and HSE projects, when possible, these indicators shall also be </a:t>
            </a:r>
            <a:r>
              <a:rPr lang="en-US" sz="1400" dirty="0" err="1" smtClean="0"/>
              <a:t>mentionned</a:t>
            </a:r>
            <a:r>
              <a:rPr lang="en-US" sz="1400" dirty="0" smtClean="0"/>
              <a:t>.</a:t>
            </a:r>
          </a:p>
          <a:p>
            <a:endParaRPr lang="en-US" sz="1400"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555" y="718185"/>
            <a:ext cx="7791450" cy="51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12960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Advanced attributes – Impact on UMC</a:t>
            </a:r>
            <a:endParaRPr lang="en-US" dirty="0"/>
          </a:p>
        </p:txBody>
      </p:sp>
      <p:sp>
        <p:nvSpPr>
          <p:cNvPr id="3" name="Content Placeholder 2"/>
          <p:cNvSpPr>
            <a:spLocks noGrp="1"/>
          </p:cNvSpPr>
          <p:nvPr>
            <p:ph idx="1"/>
          </p:nvPr>
        </p:nvSpPr>
        <p:spPr>
          <a:xfrm>
            <a:off x="202565" y="1607820"/>
            <a:ext cx="8229600" cy="4434205"/>
          </a:xfrm>
        </p:spPr>
        <p:txBody>
          <a:bodyPr/>
          <a:lstStyle/>
          <a:p>
            <a:r>
              <a:rPr lang="en-US" sz="1800" dirty="0" smtClean="0"/>
              <a:t>Impact on UMC </a:t>
            </a:r>
            <a:r>
              <a:rPr lang="en-US" sz="1800" dirty="0"/>
              <a:t>are to be used for any project the main reason of which is “</a:t>
            </a:r>
            <a:r>
              <a:rPr lang="en-US" sz="1800" dirty="0">
                <a:solidFill>
                  <a:srgbClr val="0070C0"/>
                </a:solidFill>
              </a:rPr>
              <a:t>Development</a:t>
            </a:r>
            <a:r>
              <a:rPr lang="en-US" sz="1800" dirty="0" smtClean="0"/>
              <a:t>”)</a:t>
            </a:r>
            <a:endParaRPr lang="en-US" sz="1800" dirty="0"/>
          </a:p>
          <a:p>
            <a:r>
              <a:rPr lang="en-US" sz="1800" dirty="0"/>
              <a:t>For Maintenance and HSE projects, when possible, these indicators shall also be </a:t>
            </a:r>
            <a:r>
              <a:rPr lang="en-US" sz="1800" dirty="0" smtClean="0"/>
              <a:t>mentioned</a:t>
            </a:r>
          </a:p>
          <a:p>
            <a:r>
              <a:rPr lang="en-US" sz="1800" dirty="0" smtClean="0"/>
              <a:t>Unit costs are </a:t>
            </a:r>
            <a:r>
              <a:rPr lang="en-US" sz="1800" dirty="0" err="1" smtClean="0"/>
              <a:t>splitted</a:t>
            </a:r>
            <a:r>
              <a:rPr lang="en-US" sz="1800" dirty="0" smtClean="0"/>
              <a:t> in variable costs, fixed costs and depreciation</a:t>
            </a:r>
          </a:p>
          <a:p>
            <a:pPr lvl="1"/>
            <a:r>
              <a:rPr lang="en-US" sz="1600" dirty="0" smtClean="0"/>
              <a:t>Value without the project</a:t>
            </a:r>
          </a:p>
          <a:p>
            <a:pPr lvl="1"/>
            <a:r>
              <a:rPr lang="en-US" sz="1600" dirty="0" smtClean="0"/>
              <a:t>Value with the project</a:t>
            </a:r>
            <a:endParaRPr lang="en-US" sz="1600" dirty="0"/>
          </a:p>
          <a:p>
            <a:pPr marL="269875" lvl="1" indent="0">
              <a:buNone/>
            </a:pPr>
            <a:endParaRPr lang="en-US" sz="1600" dirty="0"/>
          </a:p>
          <a:p>
            <a:r>
              <a:rPr lang="en-US" sz="1800" dirty="0" smtClean="0"/>
              <a:t>Costs are mentioned in local </a:t>
            </a:r>
            <a:r>
              <a:rPr lang="en-US" sz="1800" dirty="0" err="1" smtClean="0"/>
              <a:t>kCurrency</a:t>
            </a:r>
            <a:r>
              <a:rPr lang="en-US" sz="1800" dirty="0" smtClean="0"/>
              <a:t> (e.g. </a:t>
            </a:r>
            <a:r>
              <a:rPr lang="en-US" sz="1800" dirty="0" err="1" smtClean="0"/>
              <a:t>kEUR</a:t>
            </a:r>
            <a:r>
              <a:rPr lang="en-US" sz="1800" dirty="0" smtClean="0"/>
              <a:t>, </a:t>
            </a:r>
            <a:r>
              <a:rPr lang="en-US" sz="1800" dirty="0" err="1" smtClean="0"/>
              <a:t>kUSD</a:t>
            </a:r>
            <a:r>
              <a:rPr lang="en-US" sz="1800" dirty="0" smtClean="0"/>
              <a:t>, </a:t>
            </a:r>
            <a:r>
              <a:rPr lang="en-US" sz="1800" dirty="0" err="1" smtClean="0"/>
              <a:t>kTHB</a:t>
            </a:r>
            <a:r>
              <a:rPr lang="en-US" sz="1800" dirty="0" smtClean="0"/>
              <a:t>) / Ton</a:t>
            </a:r>
          </a:p>
          <a:p>
            <a:endParaRPr lang="en-US" sz="1800" dirty="0"/>
          </a:p>
          <a:p>
            <a:endParaRPr lang="en-US" sz="18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37</a:t>
            </a:fld>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 y="690563"/>
            <a:ext cx="8625840" cy="804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14994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Advanced attributes – Challenges</a:t>
            </a:r>
            <a:endParaRPr lang="en-US" dirty="0"/>
          </a:p>
        </p:txBody>
      </p:sp>
      <p:sp>
        <p:nvSpPr>
          <p:cNvPr id="3" name="Content Placeholder 2"/>
          <p:cNvSpPr>
            <a:spLocks noGrp="1"/>
          </p:cNvSpPr>
          <p:nvPr>
            <p:ph idx="1"/>
          </p:nvPr>
        </p:nvSpPr>
        <p:spPr>
          <a:xfrm>
            <a:off x="187324" y="2438401"/>
            <a:ext cx="8606156" cy="3429000"/>
          </a:xfrm>
        </p:spPr>
        <p:txBody>
          <a:bodyPr/>
          <a:lstStyle/>
          <a:p>
            <a:r>
              <a:rPr lang="en-US" sz="1800" dirty="0" smtClean="0"/>
              <a:t>Helps user notify </a:t>
            </a:r>
          </a:p>
          <a:p>
            <a:pPr lvl="1"/>
            <a:r>
              <a:rPr lang="en-US" sz="1600" dirty="0" smtClean="0"/>
              <a:t>Whether the challenge was carried out</a:t>
            </a:r>
          </a:p>
          <a:p>
            <a:pPr lvl="1"/>
            <a:r>
              <a:rPr lang="en-US" sz="1600" dirty="0" smtClean="0"/>
              <a:t>When the challenge came to its conclusion</a:t>
            </a:r>
          </a:p>
          <a:p>
            <a:pPr lvl="1"/>
            <a:r>
              <a:rPr lang="en-US" sz="1600" dirty="0" smtClean="0"/>
              <a:t>The result:</a:t>
            </a:r>
          </a:p>
          <a:p>
            <a:pPr lvl="2"/>
            <a:r>
              <a:rPr lang="en-US" sz="1400" dirty="0" smtClean="0"/>
              <a:t>A: project is OK from the challenge point of view </a:t>
            </a:r>
          </a:p>
          <a:p>
            <a:pPr lvl="2"/>
            <a:r>
              <a:rPr lang="en-US" sz="1400" dirty="0" smtClean="0"/>
              <a:t>B: some concerns have been raised or no clear conclusion can be drawn</a:t>
            </a:r>
          </a:p>
          <a:p>
            <a:pPr lvl="2"/>
            <a:r>
              <a:rPr lang="en-US" sz="1400" dirty="0" smtClean="0"/>
              <a:t>C: project fails as to this set of criteria – the project should not be approved</a:t>
            </a:r>
            <a:endParaRPr lang="en-US" sz="1400" dirty="0"/>
          </a:p>
          <a:p>
            <a:r>
              <a:rPr lang="en-US" sz="1800" dirty="0" smtClean="0"/>
              <a:t>A common text field allows to comment conclusions for all challenges carried out</a:t>
            </a:r>
          </a:p>
          <a:p>
            <a:r>
              <a:rPr lang="en-US" sz="1800" dirty="0" smtClean="0"/>
              <a:t>We advice users to upload challenge conclusion documents (Comments &amp; Documents section)</a:t>
            </a:r>
            <a:endParaRPr lang="en-US" sz="18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38</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473" y="784860"/>
            <a:ext cx="7877175" cy="144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527319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Advanced attributes – </a:t>
            </a:r>
            <a:r>
              <a:rPr lang="en-US" dirty="0" smtClean="0"/>
              <a:t>Stage Gate  Dates</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39</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598268580"/>
              </p:ext>
            </p:extLst>
          </p:nvPr>
        </p:nvGraphicFramePr>
        <p:xfrm>
          <a:off x="205740" y="2241887"/>
          <a:ext cx="8389724" cy="3754120"/>
        </p:xfrm>
        <a:graphic>
          <a:graphicData uri="http://schemas.openxmlformats.org/drawingml/2006/table">
            <a:tbl>
              <a:tblPr firstRow="1" bandRow="1">
                <a:tableStyleId>{5C22544A-7EE6-4342-B048-85BDC9FD1C3A}</a:tableStyleId>
              </a:tblPr>
              <a:tblGrid>
                <a:gridCol w="2175238"/>
                <a:gridCol w="6214486"/>
              </a:tblGrid>
              <a:tr h="370840">
                <a:tc>
                  <a:txBody>
                    <a:bodyPr/>
                    <a:lstStyle/>
                    <a:p>
                      <a:r>
                        <a:rPr lang="en-US" sz="1200" dirty="0" smtClean="0"/>
                        <a:t>Field</a:t>
                      </a:r>
                      <a:endParaRPr lang="en-US" sz="1200" dirty="0"/>
                    </a:p>
                  </a:txBody>
                  <a:tcPr/>
                </a:tc>
                <a:tc>
                  <a:txBody>
                    <a:bodyPr/>
                    <a:lstStyle/>
                    <a:p>
                      <a:r>
                        <a:rPr lang="en-US" sz="1200" dirty="0" smtClean="0"/>
                        <a:t>Usage</a:t>
                      </a:r>
                      <a:endParaRPr lang="en-US" sz="1200" dirty="0"/>
                    </a:p>
                  </a:txBody>
                  <a:tcPr/>
                </a:tc>
              </a:tr>
              <a:tr h="370840">
                <a:tc>
                  <a:txBody>
                    <a:bodyPr/>
                    <a:lstStyle/>
                    <a:p>
                      <a:r>
                        <a:rPr lang="en-US" dirty="0" smtClean="0"/>
                        <a:t>Stage</a:t>
                      </a:r>
                      <a:r>
                        <a:rPr lang="en-US" baseline="0" dirty="0" smtClean="0"/>
                        <a:t> Gate</a:t>
                      </a:r>
                      <a:endParaRPr lang="en-US" dirty="0"/>
                    </a:p>
                  </a:txBody>
                  <a:tcPr/>
                </a:tc>
                <a:tc>
                  <a:txBody>
                    <a:bodyPr/>
                    <a:lstStyle/>
                    <a:p>
                      <a:r>
                        <a:rPr lang="en-US" dirty="0" smtClean="0"/>
                        <a:t>In which phase the project </a:t>
                      </a:r>
                    </a:p>
                    <a:p>
                      <a:r>
                        <a:rPr lang="en-US" dirty="0" smtClean="0"/>
                        <a:t>Gate (G1,</a:t>
                      </a:r>
                      <a:r>
                        <a:rPr lang="en-US" baseline="0" dirty="0" smtClean="0"/>
                        <a:t> G2, …) is the next gate which will be assessed</a:t>
                      </a:r>
                      <a:endParaRPr lang="en-US" dirty="0"/>
                    </a:p>
                  </a:txBody>
                  <a:tcPr/>
                </a:tc>
              </a:tr>
              <a:tr h="370840">
                <a:tc>
                  <a:txBody>
                    <a:bodyPr/>
                    <a:lstStyle/>
                    <a:p>
                      <a:r>
                        <a:rPr lang="en-US" dirty="0" smtClean="0"/>
                        <a:t>Date of completion of Basic Study</a:t>
                      </a:r>
                      <a:endParaRPr lang="en-US" dirty="0"/>
                    </a:p>
                  </a:txBody>
                  <a:tcPr/>
                </a:tc>
                <a:tc>
                  <a:txBody>
                    <a:bodyPr/>
                    <a:lstStyle/>
                    <a:p>
                      <a:r>
                        <a:rPr lang="en-US" dirty="0" smtClean="0"/>
                        <a:t>If the</a:t>
                      </a:r>
                      <a:r>
                        <a:rPr lang="en-US" baseline="0" dirty="0" smtClean="0"/>
                        <a:t> basic study is not yet started or completed, the date will be the date of the expected completion.</a:t>
                      </a:r>
                    </a:p>
                    <a:p>
                      <a:r>
                        <a:rPr lang="en-US" baseline="0" dirty="0" smtClean="0"/>
                        <a:t>When completed, this date is the date of completion.</a:t>
                      </a:r>
                      <a:endParaRPr lang="en-US" dirty="0"/>
                    </a:p>
                  </a:txBody>
                  <a:tcPr/>
                </a:tc>
              </a:tr>
              <a:tr h="370840">
                <a:tc>
                  <a:txBody>
                    <a:bodyPr/>
                    <a:lstStyle/>
                    <a:p>
                      <a:r>
                        <a:rPr lang="en-US" dirty="0" smtClean="0"/>
                        <a:t>Date of Mechanical completion</a:t>
                      </a:r>
                      <a:endParaRPr lang="en-US" dirty="0"/>
                    </a:p>
                  </a:txBody>
                  <a:tcPr/>
                </a:tc>
                <a:tc>
                  <a:txBody>
                    <a:bodyPr/>
                    <a:lstStyle/>
                    <a:p>
                      <a:r>
                        <a:rPr lang="en-US" dirty="0" smtClean="0"/>
                        <a:t>If the</a:t>
                      </a:r>
                      <a:r>
                        <a:rPr lang="en-US" baseline="0" dirty="0" smtClean="0"/>
                        <a:t> mechanical completion is not over, the date will be the date of the expected completion.</a:t>
                      </a:r>
                    </a:p>
                    <a:p>
                      <a:r>
                        <a:rPr lang="en-US" baseline="0" dirty="0" smtClean="0"/>
                        <a:t>When completed, this date is the date of completion.</a:t>
                      </a:r>
                      <a:endParaRPr lang="en-US" dirty="0" smtClean="0"/>
                    </a:p>
                    <a:p>
                      <a:endParaRPr lang="en-US" dirty="0"/>
                    </a:p>
                  </a:txBody>
                  <a:tcPr/>
                </a:tc>
              </a:tr>
              <a:tr h="370840">
                <a:tc>
                  <a:txBody>
                    <a:bodyPr/>
                    <a:lstStyle/>
                    <a:p>
                      <a:r>
                        <a:rPr lang="en-US" dirty="0" smtClean="0"/>
                        <a:t>Date of completion of Startup</a:t>
                      </a:r>
                      <a:endParaRPr lang="en-US" dirty="0"/>
                    </a:p>
                  </a:txBody>
                  <a:tcPr/>
                </a:tc>
                <a:tc>
                  <a:txBody>
                    <a:bodyPr/>
                    <a:lstStyle/>
                    <a:p>
                      <a:r>
                        <a:rPr lang="en-US" dirty="0" smtClean="0"/>
                        <a:t>When the facility</a:t>
                      </a:r>
                      <a:r>
                        <a:rPr lang="en-US" baseline="0" dirty="0" smtClean="0"/>
                        <a:t> concerned by the project will actually start or has already started</a:t>
                      </a:r>
                      <a:endParaRPr lang="en-US" dirty="0"/>
                    </a:p>
                  </a:txBody>
                  <a:tcPr/>
                </a:tc>
              </a:tr>
            </a:tbl>
          </a:graphicData>
        </a:graphic>
      </p:graphicFrame>
      <p:sp>
        <p:nvSpPr>
          <p:cNvPr id="8" name="TextBox 7"/>
          <p:cNvSpPr txBox="1"/>
          <p:nvPr/>
        </p:nvSpPr>
        <p:spPr>
          <a:xfrm>
            <a:off x="161925" y="1173480"/>
            <a:ext cx="7429500" cy="923330"/>
          </a:xfrm>
          <a:prstGeom prst="rect">
            <a:avLst/>
          </a:prstGeom>
          <a:noFill/>
        </p:spPr>
        <p:txBody>
          <a:bodyPr wrap="square" rtlCol="0">
            <a:spAutoFit/>
          </a:bodyPr>
          <a:lstStyle/>
          <a:p>
            <a:r>
              <a:rPr lang="en-US" dirty="0" smtClean="0"/>
              <a:t>Those fields are related to the engineering status of the project</a:t>
            </a:r>
          </a:p>
          <a:p>
            <a:endParaRPr lang="en-US" dirty="0"/>
          </a:p>
          <a:p>
            <a:r>
              <a:rPr lang="en-US" dirty="0" smtClean="0"/>
              <a:t>In most cases, they will be updated by the engineering project manager</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25" y="605790"/>
            <a:ext cx="8982075"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7783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Principles</a:t>
            </a:r>
            <a:r>
              <a:rPr lang="fr-BE" dirty="0" smtClean="0"/>
              <a:t> /1</a:t>
            </a:r>
            <a:endParaRPr lang="en-US" dirty="0"/>
          </a:p>
        </p:txBody>
      </p:sp>
      <p:sp>
        <p:nvSpPr>
          <p:cNvPr id="3" name="Content Placeholder 2"/>
          <p:cNvSpPr>
            <a:spLocks noGrp="1"/>
          </p:cNvSpPr>
          <p:nvPr>
            <p:ph idx="1"/>
          </p:nvPr>
        </p:nvSpPr>
        <p:spPr>
          <a:xfrm>
            <a:off x="196850" y="676275"/>
            <a:ext cx="8229600" cy="5543550"/>
          </a:xfrm>
        </p:spPr>
        <p:txBody>
          <a:bodyPr/>
          <a:lstStyle/>
          <a:p>
            <a:r>
              <a:rPr lang="fr-BE" sz="2000" b="1" dirty="0" smtClean="0">
                <a:solidFill>
                  <a:srgbClr val="009EE0"/>
                </a:solidFill>
              </a:rPr>
              <a:t>All</a:t>
            </a:r>
            <a:r>
              <a:rPr lang="fr-BE" sz="2000" dirty="0" smtClean="0"/>
              <a:t> (future, </a:t>
            </a:r>
            <a:r>
              <a:rPr lang="fr-BE" sz="2000" dirty="0" err="1" smtClean="0"/>
              <a:t>present</a:t>
            </a:r>
            <a:r>
              <a:rPr lang="fr-BE" sz="2000" dirty="0" smtClean="0"/>
              <a:t>, </a:t>
            </a:r>
            <a:r>
              <a:rPr lang="fr-BE" sz="2000" dirty="0" err="1" smtClean="0"/>
              <a:t>past</a:t>
            </a:r>
            <a:r>
              <a:rPr lang="fr-BE" sz="2000" dirty="0" smtClean="0"/>
              <a:t>, major, medium, </a:t>
            </a:r>
            <a:r>
              <a:rPr lang="fr-BE" sz="2000" dirty="0" err="1" smtClean="0"/>
              <a:t>current</a:t>
            </a:r>
            <a:r>
              <a:rPr lang="fr-BE" sz="2000" dirty="0" smtClean="0"/>
              <a:t>) </a:t>
            </a:r>
            <a:r>
              <a:rPr lang="fr-BE" sz="2000" b="1" dirty="0" smtClean="0">
                <a:solidFill>
                  <a:srgbClr val="009EE0"/>
                </a:solidFill>
              </a:rPr>
              <a:t>budgets are </a:t>
            </a:r>
            <a:r>
              <a:rPr lang="fr-BE" sz="2000" b="1" dirty="0" err="1" smtClean="0">
                <a:solidFill>
                  <a:srgbClr val="009EE0"/>
                </a:solidFill>
              </a:rPr>
              <a:t>registered</a:t>
            </a:r>
            <a:r>
              <a:rPr lang="fr-BE" sz="2000" dirty="0" smtClean="0"/>
              <a:t> </a:t>
            </a:r>
            <a:r>
              <a:rPr lang="fr-BE" sz="2000" dirty="0" err="1" smtClean="0"/>
              <a:t>with</a:t>
            </a:r>
            <a:endParaRPr lang="fr-BE" sz="2000" dirty="0" smtClean="0"/>
          </a:p>
          <a:p>
            <a:pPr lvl="1"/>
            <a:r>
              <a:rPr lang="fr-BE" sz="1800" dirty="0" smtClean="0"/>
              <a:t>General </a:t>
            </a:r>
            <a:r>
              <a:rPr lang="fr-BE" sz="1800" dirty="0" err="1" smtClean="0"/>
              <a:t>properties</a:t>
            </a:r>
            <a:r>
              <a:rPr lang="fr-BE" sz="1800" dirty="0" smtClean="0"/>
              <a:t> (description, plant, GBU, BFC </a:t>
            </a:r>
            <a:r>
              <a:rPr lang="fr-BE" sz="1800" dirty="0" err="1" smtClean="0"/>
              <a:t>activities</a:t>
            </a:r>
            <a:r>
              <a:rPr lang="fr-BE" sz="1800" dirty="0" smtClean="0"/>
              <a:t> …)</a:t>
            </a:r>
          </a:p>
          <a:p>
            <a:pPr lvl="1"/>
            <a:r>
              <a:rPr lang="fr-BE" sz="1800" dirty="0" err="1" smtClean="0"/>
              <a:t>Authorized</a:t>
            </a:r>
            <a:r>
              <a:rPr lang="fr-BE" sz="1800" dirty="0" smtClean="0"/>
              <a:t> </a:t>
            </a:r>
            <a:r>
              <a:rPr lang="fr-BE" sz="1800" dirty="0" err="1" smtClean="0"/>
              <a:t>amounts</a:t>
            </a:r>
            <a:r>
              <a:rPr lang="fr-BE" sz="1800" dirty="0" smtClean="0"/>
              <a:t> (to </a:t>
            </a:r>
            <a:r>
              <a:rPr lang="fr-BE" sz="1800" dirty="0" err="1" smtClean="0"/>
              <a:t>be</a:t>
            </a:r>
            <a:r>
              <a:rPr lang="fr-BE" sz="1800" dirty="0" smtClean="0"/>
              <a:t> </a:t>
            </a:r>
            <a:r>
              <a:rPr lang="fr-BE" sz="1800" dirty="0" err="1" smtClean="0"/>
              <a:t>requested</a:t>
            </a:r>
            <a:r>
              <a:rPr lang="fr-BE" sz="1800" dirty="0" smtClean="0"/>
              <a:t> for or </a:t>
            </a:r>
            <a:r>
              <a:rPr lang="fr-BE" sz="1800" dirty="0" err="1" smtClean="0"/>
              <a:t>already</a:t>
            </a:r>
            <a:r>
              <a:rPr lang="fr-BE" sz="1800" dirty="0" smtClean="0"/>
              <a:t> </a:t>
            </a:r>
            <a:r>
              <a:rPr lang="fr-BE" sz="1800" dirty="0" err="1" smtClean="0"/>
              <a:t>obtained</a:t>
            </a:r>
            <a:r>
              <a:rPr lang="fr-BE" sz="1800" dirty="0" smtClean="0"/>
              <a:t>)</a:t>
            </a:r>
          </a:p>
          <a:p>
            <a:pPr lvl="1"/>
            <a:r>
              <a:rPr lang="fr-BE" sz="1800" dirty="0" err="1" smtClean="0"/>
              <a:t>Approval</a:t>
            </a:r>
            <a:r>
              <a:rPr lang="fr-BE" sz="1800" dirty="0" smtClean="0"/>
              <a:t> </a:t>
            </a:r>
            <a:r>
              <a:rPr lang="fr-BE" sz="1800" dirty="0" err="1" smtClean="0"/>
              <a:t>status</a:t>
            </a:r>
            <a:r>
              <a:rPr lang="fr-BE" sz="1800" dirty="0" smtClean="0"/>
              <a:t> </a:t>
            </a:r>
          </a:p>
          <a:p>
            <a:pPr lvl="1"/>
            <a:r>
              <a:rPr lang="fr-BE" sz="1800" dirty="0" smtClean="0"/>
              <a:t>Advanced information for budgets &gt; 1 MEUR (challenges, MIRR, NPV, </a:t>
            </a:r>
            <a:r>
              <a:rPr lang="fr-BE" sz="1800" dirty="0" err="1" smtClean="0"/>
              <a:t>Payback</a:t>
            </a:r>
            <a:r>
              <a:rPr lang="fr-BE" sz="1800" dirty="0" smtClean="0"/>
              <a:t>, …) </a:t>
            </a:r>
          </a:p>
          <a:p>
            <a:pPr marL="269875" lvl="1" indent="0">
              <a:buNone/>
            </a:pPr>
            <a:r>
              <a:rPr lang="fr-BE" sz="1800" b="1" dirty="0" err="1" smtClean="0">
                <a:solidFill>
                  <a:schemeClr val="tx2"/>
                </a:solidFill>
              </a:rPr>
              <a:t>Approval</a:t>
            </a:r>
            <a:r>
              <a:rPr lang="fr-BE" sz="1800" b="1" dirty="0" smtClean="0">
                <a:solidFill>
                  <a:schemeClr val="tx2"/>
                </a:solidFill>
              </a:rPr>
              <a:t> </a:t>
            </a:r>
            <a:r>
              <a:rPr lang="fr-BE" sz="1800" b="1" dirty="0" err="1" smtClean="0">
                <a:solidFill>
                  <a:schemeClr val="tx2"/>
                </a:solidFill>
              </a:rPr>
              <a:t>reference</a:t>
            </a:r>
            <a:r>
              <a:rPr lang="fr-BE" sz="1800" b="1" dirty="0" smtClean="0">
                <a:solidFill>
                  <a:schemeClr val="tx2"/>
                </a:solidFill>
              </a:rPr>
              <a:t> </a:t>
            </a:r>
            <a:r>
              <a:rPr lang="fr-BE" sz="1800" b="1" dirty="0" err="1" smtClean="0">
                <a:solidFill>
                  <a:schemeClr val="tx2"/>
                </a:solidFill>
              </a:rPr>
              <a:t>is</a:t>
            </a:r>
            <a:r>
              <a:rPr lang="fr-BE" sz="1800" b="1" dirty="0" smtClean="0">
                <a:solidFill>
                  <a:schemeClr val="tx2"/>
                </a:solidFill>
              </a:rPr>
              <a:t> in COLMAR</a:t>
            </a:r>
          </a:p>
          <a:p>
            <a:pPr marL="269875" lvl="1" indent="0">
              <a:buNone/>
            </a:pPr>
            <a:endParaRPr lang="fr-BE" sz="1800" dirty="0"/>
          </a:p>
          <a:p>
            <a:pPr marL="269875" lvl="1" indent="0" algn="ctr">
              <a:buNone/>
            </a:pPr>
            <a:r>
              <a:rPr lang="fr-BE" sz="1800" b="1" dirty="0" smtClean="0">
                <a:solidFill>
                  <a:schemeClr val="tx2"/>
                </a:solidFill>
              </a:rPr>
              <a:t>1 </a:t>
            </a:r>
            <a:r>
              <a:rPr lang="fr-BE" sz="1800" b="1" dirty="0" err="1" smtClean="0">
                <a:solidFill>
                  <a:schemeClr val="tx2"/>
                </a:solidFill>
              </a:rPr>
              <a:t>project</a:t>
            </a:r>
            <a:r>
              <a:rPr lang="fr-BE" sz="1800" b="1" dirty="0" smtClean="0">
                <a:solidFill>
                  <a:schemeClr val="tx2"/>
                </a:solidFill>
              </a:rPr>
              <a:t> in COLMAR </a:t>
            </a:r>
            <a:r>
              <a:rPr lang="fr-BE" sz="1800" b="1" dirty="0" smtClean="0">
                <a:solidFill>
                  <a:schemeClr val="tx2"/>
                </a:solidFill>
                <a:sym typeface="Wingdings" panose="05000000000000000000" pitchFamily="2" charset="2"/>
              </a:rPr>
              <a:t> 1 </a:t>
            </a:r>
            <a:r>
              <a:rPr lang="fr-BE" sz="1800" b="1" dirty="0" err="1" smtClean="0">
                <a:solidFill>
                  <a:schemeClr val="tx2"/>
                </a:solidFill>
                <a:sym typeface="Wingdings" panose="05000000000000000000" pitchFamily="2" charset="2"/>
              </a:rPr>
              <a:t>project</a:t>
            </a:r>
            <a:r>
              <a:rPr lang="fr-BE" sz="1800" b="1" dirty="0" smtClean="0">
                <a:solidFill>
                  <a:schemeClr val="tx2"/>
                </a:solidFill>
                <a:sym typeface="Wingdings" panose="05000000000000000000" pitchFamily="2" charset="2"/>
              </a:rPr>
              <a:t> in SAP-PS</a:t>
            </a:r>
          </a:p>
          <a:p>
            <a:r>
              <a:rPr lang="fr-BE" sz="2000" dirty="0" smtClean="0"/>
              <a:t>But, as to </a:t>
            </a:r>
            <a:r>
              <a:rPr lang="fr-BE" sz="2000" b="1" dirty="0" err="1" smtClean="0">
                <a:solidFill>
                  <a:srgbClr val="009EE0"/>
                </a:solidFill>
              </a:rPr>
              <a:t>quarterly</a:t>
            </a:r>
            <a:r>
              <a:rPr lang="fr-BE" sz="2000" b="1" dirty="0" smtClean="0">
                <a:solidFill>
                  <a:srgbClr val="009EE0"/>
                </a:solidFill>
              </a:rPr>
              <a:t> </a:t>
            </a:r>
            <a:r>
              <a:rPr lang="fr-BE" sz="2000" b="1" dirty="0" err="1" smtClean="0">
                <a:solidFill>
                  <a:srgbClr val="009EE0"/>
                </a:solidFill>
              </a:rPr>
              <a:t>forecasts</a:t>
            </a:r>
            <a:r>
              <a:rPr lang="fr-BE" sz="2000" dirty="0" smtClean="0"/>
              <a:t>, </a:t>
            </a:r>
            <a:r>
              <a:rPr lang="fr-BE" sz="2000" dirty="0" err="1" smtClean="0"/>
              <a:t>projects</a:t>
            </a:r>
            <a:r>
              <a:rPr lang="fr-BE" sz="2000" dirty="0" smtClean="0"/>
              <a:t> </a:t>
            </a:r>
            <a:r>
              <a:rPr lang="fr-BE" sz="2000" dirty="0" err="1" smtClean="0"/>
              <a:t>can</a:t>
            </a:r>
            <a:r>
              <a:rPr lang="fr-BE" sz="2000" dirty="0" smtClean="0"/>
              <a:t> </a:t>
            </a:r>
            <a:r>
              <a:rPr lang="fr-BE" sz="2000" dirty="0" err="1" smtClean="0"/>
              <a:t>be</a:t>
            </a:r>
            <a:r>
              <a:rPr lang="fr-BE" sz="2000" dirty="0" smtClean="0"/>
              <a:t> </a:t>
            </a:r>
            <a:r>
              <a:rPr lang="fr-BE" sz="2000" dirty="0" err="1" smtClean="0"/>
              <a:t>either</a:t>
            </a:r>
            <a:endParaRPr lang="fr-BE" sz="2000" dirty="0" smtClean="0"/>
          </a:p>
          <a:p>
            <a:pPr lvl="1"/>
            <a:r>
              <a:rPr lang="fr-BE" sz="1800" dirty="0" err="1" smtClean="0"/>
              <a:t>Forecasted</a:t>
            </a:r>
            <a:r>
              <a:rPr lang="fr-BE" sz="1800" dirty="0" smtClean="0"/>
              <a:t> </a:t>
            </a:r>
            <a:r>
              <a:rPr lang="fr-BE" sz="1800" b="1" dirty="0" err="1" smtClean="0">
                <a:solidFill>
                  <a:srgbClr val="009EE0"/>
                </a:solidFill>
              </a:rPr>
              <a:t>individually</a:t>
            </a:r>
            <a:r>
              <a:rPr lang="fr-BE" sz="1800" dirty="0" smtClean="0">
                <a:solidFill>
                  <a:srgbClr val="009EE0"/>
                </a:solidFill>
              </a:rPr>
              <a:t> </a:t>
            </a:r>
            <a:r>
              <a:rPr lang="fr-BE" sz="1800" dirty="0" smtClean="0"/>
              <a:t>(</a:t>
            </a:r>
            <a:r>
              <a:rPr lang="fr-BE" sz="1800" dirty="0" err="1" smtClean="0"/>
              <a:t>compulsory</a:t>
            </a:r>
            <a:r>
              <a:rPr lang="fr-BE" sz="1800" dirty="0" smtClean="0"/>
              <a:t> over 1 MEUR)</a:t>
            </a:r>
            <a:endParaRPr lang="fr-BE" sz="1800" dirty="0"/>
          </a:p>
          <a:p>
            <a:pPr lvl="1"/>
            <a:r>
              <a:rPr lang="fr-BE" sz="1800" dirty="0" err="1" smtClean="0"/>
              <a:t>Gathered</a:t>
            </a:r>
            <a:r>
              <a:rPr lang="fr-BE" sz="1800" dirty="0" smtClean="0"/>
              <a:t> in ‘</a:t>
            </a:r>
            <a:r>
              <a:rPr lang="fr-BE" sz="1800" b="1" dirty="0" smtClean="0">
                <a:solidFill>
                  <a:srgbClr val="009EE0"/>
                </a:solidFill>
              </a:rPr>
              <a:t>Bundles</a:t>
            </a:r>
            <a:r>
              <a:rPr lang="fr-BE" sz="1800" dirty="0" smtClean="0"/>
              <a:t>’ and </a:t>
            </a:r>
            <a:r>
              <a:rPr lang="fr-BE" sz="1800" dirty="0" err="1" smtClean="0"/>
              <a:t>forecasted</a:t>
            </a:r>
            <a:r>
              <a:rPr lang="fr-BE" sz="1800" dirty="0" smtClean="0"/>
              <a:t> at </a:t>
            </a:r>
            <a:r>
              <a:rPr lang="fr-BE" sz="1800" dirty="0" err="1" smtClean="0"/>
              <a:t>this</a:t>
            </a:r>
            <a:r>
              <a:rPr lang="fr-BE" sz="1800" dirty="0" smtClean="0"/>
              <a:t> </a:t>
            </a:r>
            <a:r>
              <a:rPr lang="fr-BE" sz="1800" dirty="0" err="1" smtClean="0"/>
              <a:t>aggregated</a:t>
            </a:r>
            <a:r>
              <a:rPr lang="fr-BE" sz="1800" dirty="0" smtClean="0"/>
              <a:t> </a:t>
            </a:r>
            <a:r>
              <a:rPr lang="fr-BE" sz="1800" dirty="0" err="1" smtClean="0"/>
              <a:t>level</a:t>
            </a:r>
            <a:endParaRPr lang="fr-BE" sz="1800" dirty="0" smtClean="0"/>
          </a:p>
          <a:p>
            <a:pPr lvl="1"/>
            <a:endParaRPr lang="fr-BE" sz="1800" dirty="0"/>
          </a:p>
          <a:p>
            <a:r>
              <a:rPr lang="fr-BE" sz="2000" dirty="0" smtClean="0"/>
              <a:t>The </a:t>
            </a:r>
            <a:r>
              <a:rPr lang="fr-BE" sz="2000" dirty="0" err="1" smtClean="0"/>
              <a:t>consolidated</a:t>
            </a:r>
            <a:r>
              <a:rPr lang="fr-BE" sz="2000" dirty="0" smtClean="0"/>
              <a:t> total </a:t>
            </a:r>
            <a:r>
              <a:rPr lang="fr-BE" sz="2000" dirty="0" err="1" smtClean="0"/>
              <a:t>should</a:t>
            </a:r>
            <a:r>
              <a:rPr lang="fr-BE" sz="2000" dirty="0" smtClean="0"/>
              <a:t> </a:t>
            </a:r>
            <a:r>
              <a:rPr lang="fr-BE" sz="2000" b="1" dirty="0" smtClean="0">
                <a:solidFill>
                  <a:srgbClr val="009EE0"/>
                </a:solidFill>
              </a:rPr>
              <a:t>converge to BFC</a:t>
            </a:r>
          </a:p>
          <a:p>
            <a:pPr lvl="1"/>
            <a:r>
              <a:rPr lang="fr-BE" sz="1800" dirty="0" smtClean="0"/>
              <a:t>Axes </a:t>
            </a:r>
            <a:r>
              <a:rPr lang="fr-BE" sz="1800" dirty="0" err="1" smtClean="0"/>
              <a:t>used</a:t>
            </a:r>
            <a:r>
              <a:rPr lang="fr-BE" sz="1800" dirty="0" smtClean="0"/>
              <a:t> in Colmar are </a:t>
            </a:r>
            <a:r>
              <a:rPr lang="fr-BE" sz="1800" dirty="0" err="1" smtClean="0"/>
              <a:t>those</a:t>
            </a:r>
            <a:r>
              <a:rPr lang="fr-BE" sz="1800" dirty="0" smtClean="0"/>
              <a:t> of BFC (GBU, Act1, Act2)</a:t>
            </a:r>
          </a:p>
          <a:p>
            <a:pPr lvl="1"/>
            <a:r>
              <a:rPr lang="fr-BE" sz="1800" dirty="0" err="1" smtClean="0"/>
              <a:t>Currencies</a:t>
            </a:r>
            <a:r>
              <a:rPr lang="fr-BE" sz="1800" dirty="0" smtClean="0"/>
              <a:t> are </a:t>
            </a:r>
            <a:r>
              <a:rPr lang="fr-BE" sz="1800" dirty="0" err="1" smtClean="0"/>
              <a:t>those</a:t>
            </a:r>
            <a:r>
              <a:rPr lang="fr-BE" sz="1800" dirty="0" smtClean="0"/>
              <a:t> </a:t>
            </a:r>
            <a:r>
              <a:rPr lang="fr-BE" sz="1800" dirty="0" err="1" smtClean="0"/>
              <a:t>managed</a:t>
            </a:r>
            <a:r>
              <a:rPr lang="fr-BE" sz="1800" dirty="0" smtClean="0"/>
              <a:t> in BFC</a:t>
            </a:r>
          </a:p>
          <a:p>
            <a:pPr lvl="1"/>
            <a:r>
              <a:rPr lang="fr-BE" sz="1800" dirty="0" smtClean="0"/>
              <a:t>Consolidation </a:t>
            </a:r>
            <a:r>
              <a:rPr lang="fr-BE" sz="1800" dirty="0" err="1" smtClean="0"/>
              <a:t>rules</a:t>
            </a:r>
            <a:r>
              <a:rPr lang="fr-BE" sz="1800" dirty="0" smtClean="0"/>
              <a:t> are </a:t>
            </a:r>
            <a:r>
              <a:rPr lang="fr-BE" sz="1800" dirty="0" err="1" smtClean="0"/>
              <a:t>those</a:t>
            </a:r>
            <a:r>
              <a:rPr lang="fr-BE" sz="1800" dirty="0" smtClean="0"/>
              <a:t> </a:t>
            </a:r>
            <a:r>
              <a:rPr lang="fr-BE" sz="1800" dirty="0" err="1" smtClean="0"/>
              <a:t>used</a:t>
            </a:r>
            <a:r>
              <a:rPr lang="fr-BE" sz="1800" dirty="0" smtClean="0"/>
              <a:t> in BFC</a:t>
            </a:r>
          </a:p>
          <a:p>
            <a:pPr marL="269875" lvl="1" indent="0">
              <a:buNone/>
            </a:pPr>
            <a:endParaRPr lang="en-US" sz="1800" dirty="0"/>
          </a:p>
        </p:txBody>
      </p:sp>
      <p:sp>
        <p:nvSpPr>
          <p:cNvPr id="6" name="Slide Number Placeholder 5"/>
          <p:cNvSpPr>
            <a:spLocks noGrp="1"/>
          </p:cNvSpPr>
          <p:nvPr>
            <p:ph type="sldNum" sz="quarter" idx="12"/>
          </p:nvPr>
        </p:nvSpPr>
        <p:spPr/>
        <p:txBody>
          <a:bodyPr/>
          <a:lstStyle/>
          <a:p>
            <a:pPr>
              <a:defRPr/>
            </a:pPr>
            <a:fld id="{292D728F-D2B6-4DB9-828A-EA9C34E60812}" type="slidenum">
              <a:rPr lang="en-US" smtClean="0"/>
              <a:pPr>
                <a:defRPr/>
              </a:pPr>
              <a:t>4</a:t>
            </a:fld>
            <a:endParaRPr lang="en-US" dirty="0"/>
          </a:p>
        </p:txBody>
      </p:sp>
    </p:spTree>
    <p:extLst>
      <p:ext uri="{BB962C8B-B14F-4D97-AF65-F5344CB8AC3E}">
        <p14:creationId xmlns:p14="http://schemas.microsoft.com/office/powerpoint/2010/main" val="16719633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324" y="149225"/>
            <a:ext cx="8529955" cy="1143000"/>
          </a:xfrm>
        </p:spPr>
        <p:txBody>
          <a:bodyPr/>
          <a:lstStyle/>
          <a:p>
            <a:r>
              <a:rPr lang="en-US" dirty="0"/>
              <a:t>Advanced attributes – </a:t>
            </a:r>
            <a:r>
              <a:rPr lang="en-US" dirty="0" smtClean="0"/>
              <a:t>Sustainable Development</a:t>
            </a:r>
            <a:endParaRPr lang="en-US" dirty="0"/>
          </a:p>
        </p:txBody>
      </p:sp>
      <p:sp>
        <p:nvSpPr>
          <p:cNvPr id="3" name="Content Placeholder 2"/>
          <p:cNvSpPr>
            <a:spLocks noGrp="1"/>
          </p:cNvSpPr>
          <p:nvPr>
            <p:ph idx="1"/>
          </p:nvPr>
        </p:nvSpPr>
        <p:spPr/>
        <p:txBody>
          <a:bodyPr/>
          <a:lstStyle/>
          <a:p>
            <a:r>
              <a:rPr lang="en-US" dirty="0" smtClean="0"/>
              <a:t>All major projects (&gt; 1 MEUR) must undergo a Sustainable Portfolio Management (SPM) assessment carried out by the Sustainable Development Department</a:t>
            </a:r>
          </a:p>
          <a:p>
            <a:r>
              <a:rPr lang="en-US" dirty="0" smtClean="0"/>
              <a:t>Conclusions from the SD Department are reported in the form:</a:t>
            </a:r>
          </a:p>
          <a:p>
            <a:pPr lvl="1"/>
            <a:r>
              <a:rPr lang="en-US" dirty="0" smtClean="0"/>
              <a:t>Production environmental costs (how the process impacts the environment)</a:t>
            </a:r>
          </a:p>
          <a:p>
            <a:pPr lvl="1"/>
            <a:r>
              <a:rPr lang="en-US" dirty="0" smtClean="0"/>
              <a:t>Market </a:t>
            </a:r>
            <a:r>
              <a:rPr lang="en-US" dirty="0" err="1" smtClean="0"/>
              <a:t>alignement</a:t>
            </a:r>
            <a:r>
              <a:rPr lang="en-US" dirty="0" smtClean="0"/>
              <a:t> (how the product and its usage are sustainable)</a:t>
            </a:r>
          </a:p>
          <a:p>
            <a:pPr lvl="1"/>
            <a:r>
              <a:rPr lang="en-US" dirty="0" smtClean="0"/>
              <a:t>Sustainable Development Megatrend </a:t>
            </a:r>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40</a:t>
            </a:fld>
            <a:endParaRPr lang="en-US"/>
          </a:p>
        </p:txBody>
      </p:sp>
    </p:spTree>
    <p:extLst>
      <p:ext uri="{BB962C8B-B14F-4D97-AF65-F5344CB8AC3E}">
        <p14:creationId xmlns:p14="http://schemas.microsoft.com/office/powerpoint/2010/main" val="31180286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Advanced attributes </a:t>
            </a:r>
            <a:r>
              <a:rPr lang="en-US" dirty="0" smtClean="0"/>
              <a:t>–Value Stream ABC</a:t>
            </a:r>
            <a:endParaRPr lang="en-US" dirty="0"/>
          </a:p>
        </p:txBody>
      </p:sp>
      <p:sp>
        <p:nvSpPr>
          <p:cNvPr id="3" name="Content Placeholder 2"/>
          <p:cNvSpPr>
            <a:spLocks noGrp="1"/>
          </p:cNvSpPr>
          <p:nvPr>
            <p:ph idx="1"/>
          </p:nvPr>
        </p:nvSpPr>
        <p:spPr>
          <a:xfrm>
            <a:off x="175260" y="777240"/>
            <a:ext cx="8241665" cy="5334000"/>
          </a:xfrm>
        </p:spPr>
        <p:txBody>
          <a:bodyPr/>
          <a:lstStyle/>
          <a:p>
            <a:pPr marL="0" indent="0">
              <a:buNone/>
            </a:pPr>
            <a:r>
              <a:rPr lang="en-US" sz="1600" dirty="0" smtClean="0"/>
              <a:t>CAPEX01 procedure reminds that each value stream shall undergo a ABC ranking analysis, to be reviewed on a yearly base. </a:t>
            </a:r>
          </a:p>
          <a:p>
            <a:pPr marL="0" indent="0">
              <a:buNone/>
            </a:pPr>
            <a:r>
              <a:rPr lang="en-US" sz="1600" dirty="0" smtClean="0"/>
              <a:t>As a reminder, </a:t>
            </a:r>
            <a:r>
              <a:rPr lang="en-US" sz="1600" dirty="0" smtClean="0">
                <a:hlinkClick r:id="rId2"/>
              </a:rPr>
              <a:t>ABC ranking</a:t>
            </a:r>
            <a:r>
              <a:rPr lang="en-US" sz="1600" dirty="0" smtClean="0"/>
              <a:t> is a methodology which aims to analyze value streams’ health as to profitability and site adequacy.</a:t>
            </a:r>
          </a:p>
          <a:p>
            <a:pPr marL="0" indent="0">
              <a:buNone/>
            </a:pPr>
            <a:r>
              <a:rPr lang="en-US" sz="1600" dirty="0" smtClean="0"/>
              <a:t>Results are coded A, B or C:</a:t>
            </a:r>
          </a:p>
          <a:p>
            <a:r>
              <a:rPr lang="en-US" sz="1600" b="1" dirty="0"/>
              <a:t>A</a:t>
            </a:r>
            <a:r>
              <a:rPr lang="en-US" sz="1600" dirty="0"/>
              <a:t> : Value Stream to be developed,</a:t>
            </a:r>
          </a:p>
          <a:p>
            <a:r>
              <a:rPr lang="en-US" sz="1600" b="1" dirty="0"/>
              <a:t>B</a:t>
            </a:r>
            <a:r>
              <a:rPr lang="en-US" sz="1600" dirty="0"/>
              <a:t> : Value Stream  in dilemma position,</a:t>
            </a:r>
          </a:p>
          <a:p>
            <a:r>
              <a:rPr lang="en-US" sz="1600" b="1" dirty="0"/>
              <a:t>C</a:t>
            </a:r>
            <a:r>
              <a:rPr lang="en-US" sz="1600" dirty="0"/>
              <a:t> : abandoning or transfer of activities to be studied; optimal management of profitability</a:t>
            </a:r>
          </a:p>
          <a:p>
            <a:pPr marL="0" indent="0">
              <a:buNone/>
            </a:pPr>
            <a:r>
              <a:rPr lang="en-US" sz="1600" dirty="0" smtClean="0"/>
              <a:t>Structured </a:t>
            </a:r>
            <a:r>
              <a:rPr lang="en-US" sz="1600" dirty="0" smtClean="0">
                <a:hlinkClick r:id="rId3"/>
              </a:rPr>
              <a:t>Excel forms</a:t>
            </a:r>
            <a:r>
              <a:rPr lang="en-US" sz="1600" dirty="0" smtClean="0"/>
              <a:t> are available to do so.</a:t>
            </a:r>
          </a:p>
          <a:p>
            <a:pPr marL="0" indent="0">
              <a:buNone/>
            </a:pPr>
            <a:endParaRPr lang="en-US" sz="1600" dirty="0" smtClean="0"/>
          </a:p>
          <a:p>
            <a:pPr marL="0" indent="0">
              <a:buNone/>
            </a:pPr>
            <a:r>
              <a:rPr lang="en-US" sz="1600" dirty="0" smtClean="0"/>
              <a:t>Ranking the value stream concerned by the project is compulsory for all major projects above 10 MEUR</a:t>
            </a:r>
          </a:p>
          <a:p>
            <a:pPr marL="0" indent="0">
              <a:buNone/>
            </a:pPr>
            <a:r>
              <a:rPr lang="en-US" sz="1600" dirty="0" smtClean="0"/>
              <a:t>The result of the value stream’s ranking is selected by the person in charge of requiring approval</a:t>
            </a:r>
          </a:p>
          <a:p>
            <a:pPr marL="0" indent="0">
              <a:buNone/>
            </a:pPr>
            <a:endParaRPr lang="en-US" sz="16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41</a:t>
            </a:fld>
            <a:endParaRPr lang="en-US"/>
          </a:p>
        </p:txBody>
      </p:sp>
    </p:spTree>
    <p:extLst>
      <p:ext uri="{BB962C8B-B14F-4D97-AF65-F5344CB8AC3E}">
        <p14:creationId xmlns:p14="http://schemas.microsoft.com/office/powerpoint/2010/main" val="38178111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Advanced attributes </a:t>
            </a:r>
            <a:r>
              <a:rPr lang="en-US" dirty="0" smtClean="0"/>
              <a:t>– Split by general reason</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42</a:t>
            </a:fld>
            <a:endParaRPr lang="en-US"/>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7327" y="734060"/>
            <a:ext cx="6162675" cy="542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04800" y="1569721"/>
            <a:ext cx="8473440" cy="4031873"/>
          </a:xfrm>
          <a:prstGeom prst="rect">
            <a:avLst/>
          </a:prstGeom>
          <a:noFill/>
        </p:spPr>
        <p:txBody>
          <a:bodyPr wrap="square" rtlCol="0">
            <a:spAutoFit/>
          </a:bodyPr>
          <a:lstStyle/>
          <a:p>
            <a:r>
              <a:rPr lang="en-US" sz="1600" dirty="0" smtClean="0"/>
              <a:t>Normally, projects only have a single reason for investment (and a single general reason of investment)</a:t>
            </a:r>
          </a:p>
          <a:p>
            <a:endParaRPr lang="en-US" sz="1600" dirty="0"/>
          </a:p>
          <a:p>
            <a:r>
              <a:rPr lang="en-US" sz="1600" dirty="0" smtClean="0"/>
              <a:t>But some large projects may be motivated by several reasons.</a:t>
            </a:r>
          </a:p>
          <a:p>
            <a:endParaRPr lang="en-US" sz="1600" dirty="0"/>
          </a:p>
          <a:p>
            <a:r>
              <a:rPr lang="en-US" sz="1600" dirty="0" smtClean="0"/>
              <a:t>For example a project aiming to replace mercury electrolysis by more performant membrane cells might be motivated by Development and Maintenance as well, in addition of HSE</a:t>
            </a:r>
          </a:p>
          <a:p>
            <a:endParaRPr lang="en-US" sz="1600" dirty="0"/>
          </a:p>
          <a:p>
            <a:r>
              <a:rPr lang="en-US" sz="1600" dirty="0" smtClean="0"/>
              <a:t>The fields split by general reasons allow to assign multiple general reasons to a project.</a:t>
            </a:r>
          </a:p>
          <a:p>
            <a:endParaRPr lang="en-US" sz="1600" dirty="0"/>
          </a:p>
          <a:p>
            <a:r>
              <a:rPr lang="en-US" sz="1600" dirty="0" smtClean="0"/>
              <a:t>The general reason (top fields) of the project is not editable. It is updated from the value of the other 3 general reasons</a:t>
            </a:r>
          </a:p>
          <a:p>
            <a:endParaRPr lang="en-US" sz="1600" dirty="0"/>
          </a:p>
          <a:p>
            <a:r>
              <a:rPr lang="en-US" sz="1600" dirty="0" smtClean="0"/>
              <a:t>In the example, having assigned 10% of development and 20% of maintenance leads to a HSE general reason of 70% (the remainder)</a:t>
            </a:r>
          </a:p>
          <a:p>
            <a:endParaRPr lang="en-US" sz="1600" dirty="0"/>
          </a:p>
        </p:txBody>
      </p:sp>
      <p:sp>
        <p:nvSpPr>
          <p:cNvPr id="8" name="TextBox 7"/>
          <p:cNvSpPr txBox="1"/>
          <p:nvPr/>
        </p:nvSpPr>
        <p:spPr>
          <a:xfrm>
            <a:off x="304800" y="5341620"/>
            <a:ext cx="8473440" cy="646331"/>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en-US" dirty="0"/>
              <a:t>Remark: Analysis reports won’t take this into account directly ; this split will need to be done manually in ad-hoc excel reports</a:t>
            </a:r>
            <a:r>
              <a:rPr lang="en-US" dirty="0" smtClean="0"/>
              <a:t>.</a:t>
            </a:r>
            <a:endParaRPr lang="en-US" dirty="0"/>
          </a:p>
        </p:txBody>
      </p:sp>
    </p:spTree>
    <p:extLst>
      <p:ext uri="{BB962C8B-B14F-4D97-AF65-F5344CB8AC3E}">
        <p14:creationId xmlns:p14="http://schemas.microsoft.com/office/powerpoint/2010/main" val="30594167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325" y="27305"/>
            <a:ext cx="8229600" cy="1143000"/>
          </a:xfrm>
        </p:spPr>
        <p:txBody>
          <a:bodyPr/>
          <a:lstStyle/>
          <a:p>
            <a:r>
              <a:rPr lang="en-US" dirty="0" smtClean="0"/>
              <a:t>Approval </a:t>
            </a:r>
            <a:r>
              <a:rPr lang="en-US" sz="1400" dirty="0" smtClean="0"/>
              <a:t>(approval process detailed further)</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43</a:t>
            </a:fld>
            <a:endParaRPr lang="en-US"/>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1761" y="457200"/>
            <a:ext cx="8030098" cy="1592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Table 6"/>
          <p:cNvGraphicFramePr>
            <a:graphicFrameLocks noGrp="1"/>
          </p:cNvGraphicFramePr>
          <p:nvPr>
            <p:extLst>
              <p:ext uri="{D42A27DB-BD31-4B8C-83A1-F6EECF244321}">
                <p14:modId xmlns:p14="http://schemas.microsoft.com/office/powerpoint/2010/main" val="2020971261"/>
              </p:ext>
            </p:extLst>
          </p:nvPr>
        </p:nvGraphicFramePr>
        <p:xfrm>
          <a:off x="243840" y="2021270"/>
          <a:ext cx="8420100" cy="4483670"/>
        </p:xfrm>
        <a:graphic>
          <a:graphicData uri="http://schemas.openxmlformats.org/drawingml/2006/table">
            <a:tbl>
              <a:tblPr firstRow="1" bandRow="1">
                <a:tableStyleId>{5C22544A-7EE6-4342-B048-85BDC9FD1C3A}</a:tableStyleId>
              </a:tblPr>
              <a:tblGrid>
                <a:gridCol w="2513463"/>
                <a:gridCol w="5906637"/>
              </a:tblGrid>
              <a:tr h="272863">
                <a:tc>
                  <a:txBody>
                    <a:bodyPr/>
                    <a:lstStyle/>
                    <a:p>
                      <a:r>
                        <a:rPr lang="en-US" sz="1200" dirty="0" smtClean="0"/>
                        <a:t>Field</a:t>
                      </a:r>
                      <a:endParaRPr lang="en-US" sz="1200" dirty="0"/>
                    </a:p>
                  </a:txBody>
                  <a:tcPr/>
                </a:tc>
                <a:tc>
                  <a:txBody>
                    <a:bodyPr/>
                    <a:lstStyle/>
                    <a:p>
                      <a:r>
                        <a:rPr lang="en-US" sz="1200" dirty="0" smtClean="0"/>
                        <a:t>Usage</a:t>
                      </a:r>
                      <a:endParaRPr lang="en-US" sz="1200" dirty="0"/>
                    </a:p>
                  </a:txBody>
                  <a:tcPr/>
                </a:tc>
              </a:tr>
              <a:tr h="818588">
                <a:tc>
                  <a:txBody>
                    <a:bodyPr/>
                    <a:lstStyle/>
                    <a:p>
                      <a:r>
                        <a:rPr lang="en-US" sz="1200" dirty="0" smtClean="0">
                          <a:solidFill>
                            <a:srgbClr val="7030A0"/>
                          </a:solidFill>
                        </a:rPr>
                        <a:t>Approval Status</a:t>
                      </a:r>
                      <a:endParaRPr lang="en-US" sz="1200" dirty="0">
                        <a:solidFill>
                          <a:srgbClr val="7030A0"/>
                        </a:solidFill>
                      </a:endParaRPr>
                    </a:p>
                  </a:txBody>
                  <a:tcPr/>
                </a:tc>
                <a:tc>
                  <a:txBody>
                    <a:bodyPr/>
                    <a:lstStyle/>
                    <a:p>
                      <a:r>
                        <a:rPr lang="en-US" sz="1200" dirty="0" smtClean="0"/>
                        <a:t>Present approval status of the project</a:t>
                      </a:r>
                    </a:p>
                    <a:p>
                      <a:r>
                        <a:rPr lang="en-US" sz="1200" dirty="0" smtClean="0"/>
                        <a:t>Possible</a:t>
                      </a:r>
                      <a:r>
                        <a:rPr lang="en-US" sz="1200" baseline="0" dirty="0" smtClean="0"/>
                        <a:t> values depend on </a:t>
                      </a:r>
                    </a:p>
                    <a:p>
                      <a:pPr marL="285750" indent="-285750">
                        <a:buFont typeface="Arial" panose="020B0604020202020204" pitchFamily="34" charset="0"/>
                        <a:buChar char="•"/>
                      </a:pPr>
                      <a:r>
                        <a:rPr lang="en-US" sz="1200" baseline="0" dirty="0" smtClean="0"/>
                        <a:t>The present value</a:t>
                      </a:r>
                    </a:p>
                    <a:p>
                      <a:pPr marL="285750" indent="-285750">
                        <a:buFont typeface="Arial" panose="020B0604020202020204" pitchFamily="34" charset="0"/>
                        <a:buChar char="•"/>
                      </a:pPr>
                      <a:r>
                        <a:rPr lang="en-US" sz="1200" baseline="0" dirty="0" smtClean="0"/>
                        <a:t>The user rights (whether the user is a global, a local approver or not)</a:t>
                      </a:r>
                      <a:endParaRPr lang="en-US" sz="1200" dirty="0"/>
                    </a:p>
                  </a:txBody>
                  <a:tcPr/>
                </a:tc>
              </a:tr>
              <a:tr h="636679">
                <a:tc>
                  <a:txBody>
                    <a:bodyPr/>
                    <a:lstStyle/>
                    <a:p>
                      <a:r>
                        <a:rPr lang="en-US" sz="1200" dirty="0" smtClean="0">
                          <a:solidFill>
                            <a:srgbClr val="00B050"/>
                          </a:solidFill>
                        </a:rPr>
                        <a:t>Basic Study</a:t>
                      </a:r>
                      <a:r>
                        <a:rPr lang="en-US" sz="1200" baseline="0" dirty="0" smtClean="0">
                          <a:solidFill>
                            <a:srgbClr val="00B050"/>
                          </a:solidFill>
                        </a:rPr>
                        <a:t> Approver (optional)</a:t>
                      </a:r>
                    </a:p>
                    <a:p>
                      <a:r>
                        <a:rPr lang="en-US" sz="1200" baseline="0" dirty="0" smtClean="0">
                          <a:solidFill>
                            <a:srgbClr val="00B050"/>
                          </a:solidFill>
                        </a:rPr>
                        <a:t>Final Approver</a:t>
                      </a:r>
                    </a:p>
                  </a:txBody>
                  <a:tcPr/>
                </a:tc>
                <a:tc>
                  <a:txBody>
                    <a:bodyPr/>
                    <a:lstStyle/>
                    <a:p>
                      <a:r>
                        <a:rPr lang="en-US" sz="1200" dirty="0" smtClean="0"/>
                        <a:t>Email of the approver</a:t>
                      </a:r>
                    </a:p>
                    <a:p>
                      <a:pPr marL="285750" indent="-285750">
                        <a:buFont typeface="Arial" panose="020B0604020202020204" pitchFamily="34" charset="0"/>
                        <a:buChar char="•"/>
                      </a:pPr>
                      <a:r>
                        <a:rPr lang="en-US" sz="1200" dirty="0" smtClean="0"/>
                        <a:t>Selected</a:t>
                      </a:r>
                      <a:r>
                        <a:rPr lang="en-US" sz="1200" baseline="0" dirty="0" smtClean="0"/>
                        <a:t> by the requester (before approval)</a:t>
                      </a:r>
                    </a:p>
                    <a:p>
                      <a:pPr marL="285750" indent="-285750">
                        <a:buFont typeface="Arial" panose="020B0604020202020204" pitchFamily="34" charset="0"/>
                        <a:buChar char="•"/>
                      </a:pPr>
                      <a:r>
                        <a:rPr lang="en-US" sz="1200" baseline="0" dirty="0" smtClean="0"/>
                        <a:t>Who has approved (after approval)</a:t>
                      </a:r>
                    </a:p>
                  </a:txBody>
                  <a:tcPr/>
                </a:tc>
              </a:tr>
              <a:tr h="818588">
                <a:tc>
                  <a:txBody>
                    <a:bodyPr/>
                    <a:lstStyle/>
                    <a:p>
                      <a:r>
                        <a:rPr lang="en-US" sz="1200" dirty="0" smtClean="0">
                          <a:solidFill>
                            <a:schemeClr val="accent1">
                              <a:lumMod val="75000"/>
                            </a:schemeClr>
                          </a:solidFill>
                        </a:rPr>
                        <a:t>Basic Study Approval Date</a:t>
                      </a:r>
                    </a:p>
                    <a:p>
                      <a:r>
                        <a:rPr lang="en-US" sz="1200" dirty="0" smtClean="0">
                          <a:solidFill>
                            <a:schemeClr val="accent1">
                              <a:lumMod val="75000"/>
                            </a:schemeClr>
                          </a:solidFill>
                        </a:rPr>
                        <a:t>Final Approval</a:t>
                      </a:r>
                      <a:r>
                        <a:rPr lang="en-US" sz="1200" baseline="0" dirty="0" smtClean="0">
                          <a:solidFill>
                            <a:schemeClr val="accent1">
                              <a:lumMod val="75000"/>
                            </a:schemeClr>
                          </a:solidFill>
                        </a:rPr>
                        <a:t> Date</a:t>
                      </a:r>
                      <a:endParaRPr lang="en-US" sz="1200" dirty="0">
                        <a:solidFill>
                          <a:schemeClr val="accent1">
                            <a:lumMod val="75000"/>
                          </a:schemeClr>
                        </a:solidFill>
                      </a:endParaRPr>
                    </a:p>
                  </a:txBody>
                  <a:tcPr/>
                </a:tc>
                <a:tc>
                  <a:txBody>
                    <a:bodyPr/>
                    <a:lstStyle/>
                    <a:p>
                      <a:r>
                        <a:rPr lang="en-US" sz="1200" dirty="0" smtClean="0"/>
                        <a:t>Date</a:t>
                      </a:r>
                      <a:r>
                        <a:rPr lang="en-US" sz="1200" baseline="0" dirty="0" smtClean="0"/>
                        <a:t> of approval</a:t>
                      </a:r>
                    </a:p>
                    <a:p>
                      <a:pPr marL="171450" indent="-171450">
                        <a:buFont typeface="Arial" panose="020B0604020202020204" pitchFamily="34" charset="0"/>
                        <a:buChar char="•"/>
                      </a:pPr>
                      <a:r>
                        <a:rPr lang="en-US" sz="1200" baseline="0" dirty="0" smtClean="0"/>
                        <a:t>Foreseen (before approval). </a:t>
                      </a:r>
                      <a:br>
                        <a:rPr lang="en-US" sz="1200" baseline="0" dirty="0" smtClean="0"/>
                      </a:br>
                      <a:r>
                        <a:rPr lang="en-US" sz="1200" baseline="0" dirty="0" smtClean="0">
                          <a:solidFill>
                            <a:srgbClr val="C00000"/>
                          </a:solidFill>
                        </a:rPr>
                        <a:t>Please fill it in to help stakeholders plan their intervention</a:t>
                      </a:r>
                    </a:p>
                    <a:p>
                      <a:pPr marL="171450" indent="-171450">
                        <a:buFont typeface="Arial" panose="020B0604020202020204" pitchFamily="34" charset="0"/>
                        <a:buChar char="•"/>
                      </a:pPr>
                      <a:r>
                        <a:rPr lang="en-US" sz="1200" baseline="0" dirty="0" smtClean="0">
                          <a:solidFill>
                            <a:schemeClr val="tx1"/>
                          </a:solidFill>
                        </a:rPr>
                        <a:t>Date of approval (once approved) ; set by Colmar</a:t>
                      </a:r>
                      <a:endParaRPr lang="en-US" sz="1200" dirty="0">
                        <a:solidFill>
                          <a:schemeClr val="tx1"/>
                        </a:solidFill>
                      </a:endParaRPr>
                    </a:p>
                  </a:txBody>
                  <a:tcPr/>
                </a:tc>
              </a:tr>
              <a:tr h="454771">
                <a:tc>
                  <a:txBody>
                    <a:bodyPr/>
                    <a:lstStyle/>
                    <a:p>
                      <a:r>
                        <a:rPr lang="en-US" sz="1200" dirty="0" smtClean="0">
                          <a:solidFill>
                            <a:schemeClr val="accent6">
                              <a:lumMod val="75000"/>
                            </a:schemeClr>
                          </a:solidFill>
                        </a:rPr>
                        <a:t>Authorization Amount for BS</a:t>
                      </a:r>
                      <a:endParaRPr lang="en-US" sz="1200" dirty="0">
                        <a:solidFill>
                          <a:schemeClr val="accent6">
                            <a:lumMod val="75000"/>
                          </a:schemeClr>
                        </a:solidFill>
                      </a:endParaRPr>
                    </a:p>
                  </a:txBody>
                  <a:tcPr/>
                </a:tc>
                <a:tc>
                  <a:txBody>
                    <a:bodyPr/>
                    <a:lstStyle/>
                    <a:p>
                      <a:r>
                        <a:rPr lang="en-US" sz="1200" dirty="0" smtClean="0"/>
                        <a:t>Amount for the basic study ; to be edited by the requester</a:t>
                      </a:r>
                      <a:br>
                        <a:rPr lang="en-US" sz="1200" dirty="0" smtClean="0"/>
                      </a:br>
                      <a:r>
                        <a:rPr lang="en-US" sz="1200" dirty="0" smtClean="0"/>
                        <a:t>the project will be created in PS with this budget amount upon basic study approval</a:t>
                      </a:r>
                      <a:endParaRPr lang="en-US" sz="1200" dirty="0"/>
                    </a:p>
                  </a:txBody>
                  <a:tcPr/>
                </a:tc>
              </a:tr>
              <a:tr h="454771">
                <a:tc>
                  <a:txBody>
                    <a:bodyPr/>
                    <a:lstStyle/>
                    <a:p>
                      <a:r>
                        <a:rPr lang="en-US" sz="1200" dirty="0" smtClean="0">
                          <a:solidFill>
                            <a:schemeClr val="accent3">
                              <a:lumMod val="60000"/>
                              <a:lumOff val="40000"/>
                            </a:schemeClr>
                          </a:solidFill>
                        </a:rPr>
                        <a:t>Total Authorization Amount</a:t>
                      </a:r>
                      <a:endParaRPr lang="en-US" sz="1200" dirty="0">
                        <a:solidFill>
                          <a:schemeClr val="accent3">
                            <a:lumMod val="60000"/>
                            <a:lumOff val="40000"/>
                          </a:schemeClr>
                        </a:solidFill>
                      </a:endParaRPr>
                    </a:p>
                  </a:txBody>
                  <a:tcPr/>
                </a:tc>
                <a:tc>
                  <a:txBody>
                    <a:bodyPr/>
                    <a:lstStyle/>
                    <a:p>
                      <a:r>
                        <a:rPr lang="en-US" sz="1200" dirty="0" smtClean="0"/>
                        <a:t>Amount</a:t>
                      </a:r>
                      <a:r>
                        <a:rPr lang="en-US" sz="1200" baseline="0" dirty="0" smtClean="0"/>
                        <a:t> for the whole project, including the basic study. </a:t>
                      </a:r>
                    </a:p>
                    <a:p>
                      <a:r>
                        <a:rPr lang="en-US" sz="1200" baseline="0" dirty="0" smtClean="0"/>
                        <a:t>Not editable: copied from the Authorization Pane (will be addressed further) </a:t>
                      </a:r>
                      <a:br>
                        <a:rPr lang="en-US" sz="1200" baseline="0" dirty="0" smtClean="0"/>
                      </a:br>
                      <a:r>
                        <a:rPr lang="en-US" sz="1200" baseline="0" dirty="0" smtClean="0"/>
                        <a:t>press                                        to make sure the amount is well refreshed</a:t>
                      </a:r>
                      <a:endParaRPr lang="en-US" sz="1200" dirty="0"/>
                    </a:p>
                  </a:txBody>
                  <a:tcPr/>
                </a:tc>
              </a:tr>
              <a:tr h="368870">
                <a:tc>
                  <a:txBody>
                    <a:bodyPr/>
                    <a:lstStyle/>
                    <a:p>
                      <a:r>
                        <a:rPr lang="en-US" sz="1200" dirty="0" smtClean="0">
                          <a:solidFill>
                            <a:schemeClr val="accent4">
                              <a:lumMod val="75000"/>
                            </a:schemeClr>
                          </a:solidFill>
                        </a:rPr>
                        <a:t>Amount of subvention</a:t>
                      </a:r>
                      <a:endParaRPr lang="en-US" sz="1200" dirty="0">
                        <a:solidFill>
                          <a:schemeClr val="accent4">
                            <a:lumMod val="75000"/>
                          </a:schemeClr>
                        </a:solidFill>
                      </a:endParaRPr>
                    </a:p>
                  </a:txBody>
                  <a:tcPr/>
                </a:tc>
                <a:tc>
                  <a:txBody>
                    <a:bodyPr/>
                    <a:lstStyle/>
                    <a:p>
                      <a:r>
                        <a:rPr lang="en-US" sz="1200" dirty="0" smtClean="0"/>
                        <a:t>Mention the subvention amount if any</a:t>
                      </a:r>
                      <a:endParaRPr lang="en-US" sz="1200" dirty="0"/>
                    </a:p>
                  </a:txBody>
                  <a:tcPr/>
                </a:tc>
              </a:tr>
              <a:tr h="454771">
                <a:tc>
                  <a:txBody>
                    <a:bodyPr/>
                    <a:lstStyle/>
                    <a:p>
                      <a:r>
                        <a:rPr lang="en-US" sz="1200" dirty="0" smtClean="0">
                          <a:solidFill>
                            <a:srgbClr val="FF00FF"/>
                          </a:solidFill>
                        </a:rPr>
                        <a:t>Percentage</a:t>
                      </a:r>
                      <a:r>
                        <a:rPr lang="en-US" sz="1200" baseline="0" dirty="0" smtClean="0">
                          <a:solidFill>
                            <a:srgbClr val="FF00FF"/>
                          </a:solidFill>
                        </a:rPr>
                        <a:t> of external costs (%)</a:t>
                      </a:r>
                      <a:endParaRPr lang="en-US" sz="1200" dirty="0">
                        <a:solidFill>
                          <a:srgbClr val="FF00FF"/>
                        </a:solidFill>
                      </a:endParaRPr>
                    </a:p>
                  </a:txBody>
                  <a:tcPr/>
                </a:tc>
                <a:tc>
                  <a:txBody>
                    <a:bodyPr/>
                    <a:lstStyle/>
                    <a:p>
                      <a:r>
                        <a:rPr lang="en-US" sz="1200" dirty="0" smtClean="0"/>
                        <a:t>Estimation of the proportion</a:t>
                      </a:r>
                      <a:r>
                        <a:rPr lang="en-US" sz="1200" baseline="0" dirty="0" smtClean="0"/>
                        <a:t> of costs related to purchases of goods and services that will be paid after a payment term. Used to estimate Capex forecasts from Capspend</a:t>
                      </a:r>
                      <a:endParaRPr lang="en-US" sz="1200" dirty="0"/>
                    </a:p>
                  </a:txBody>
                  <a:tcPr/>
                </a:tc>
              </a:tr>
            </a:tbl>
          </a:graphicData>
        </a:graphic>
      </p:graphicFrame>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6118" y="5466398"/>
            <a:ext cx="1609725" cy="161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1120140" y="876300"/>
            <a:ext cx="967740" cy="121920"/>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120140" y="1013460"/>
            <a:ext cx="1577340" cy="121920"/>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120140" y="1150620"/>
            <a:ext cx="1577340" cy="121920"/>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680460" y="998220"/>
            <a:ext cx="678180" cy="137160"/>
          </a:xfrm>
          <a:prstGeom prst="rect">
            <a:avLst/>
          </a:prstGeom>
          <a:noFill/>
          <a:ln w="190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680460" y="1135380"/>
            <a:ext cx="678180" cy="137160"/>
          </a:xfrm>
          <a:prstGeom prst="rect">
            <a:avLst/>
          </a:prstGeom>
          <a:noFill/>
          <a:ln w="190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410200" y="1013460"/>
            <a:ext cx="1143000" cy="12192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410200" y="1158240"/>
            <a:ext cx="1143000" cy="121920"/>
          </a:xfrm>
          <a:prstGeom prst="rect">
            <a:avLst/>
          </a:prstGeom>
          <a:noFill/>
          <a:ln w="1905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516380" y="1584960"/>
            <a:ext cx="1143000" cy="121920"/>
          </a:xfrm>
          <a:prstGeom prst="rect">
            <a:avLst/>
          </a:prstGeom>
          <a:noFill/>
          <a:ln w="19050">
            <a:solidFill>
              <a:srgbClr val="9378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1516380" y="1706880"/>
            <a:ext cx="571500" cy="121920"/>
          </a:xfrm>
          <a:prstGeom prst="rect">
            <a:avLst/>
          </a:prstGeom>
          <a:noFill/>
          <a:ln w="190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257637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Figures</a:t>
            </a:r>
            <a:endParaRPr lang="en-US" dirty="0"/>
          </a:p>
        </p:txBody>
      </p:sp>
      <p:sp>
        <p:nvSpPr>
          <p:cNvPr id="3" name="Content Placeholder 2"/>
          <p:cNvSpPr>
            <a:spLocks noGrp="1"/>
          </p:cNvSpPr>
          <p:nvPr>
            <p:ph idx="1"/>
          </p:nvPr>
        </p:nvSpPr>
        <p:spPr>
          <a:xfrm>
            <a:off x="202565" y="998220"/>
            <a:ext cx="4244679" cy="4198620"/>
          </a:xfrm>
        </p:spPr>
        <p:txBody>
          <a:bodyPr/>
          <a:lstStyle/>
          <a:p>
            <a:pPr marL="0" indent="0">
              <a:buNone/>
            </a:pPr>
            <a:r>
              <a:rPr lang="en-US" sz="2000" dirty="0" smtClean="0"/>
              <a:t>When a project is created, two additional panes </a:t>
            </a:r>
            <a:r>
              <a:rPr lang="en-US" sz="2000" dirty="0" smtClean="0"/>
              <a:t>appear </a:t>
            </a:r>
            <a:r>
              <a:rPr lang="en-US" sz="2000" dirty="0" smtClean="0"/>
              <a:t>below the attributes pane:</a:t>
            </a:r>
          </a:p>
          <a:p>
            <a:r>
              <a:rPr lang="en-US" sz="2000" dirty="0" smtClean="0">
                <a:solidFill>
                  <a:srgbClr val="00B050"/>
                </a:solidFill>
              </a:rPr>
              <a:t>The authorization pane</a:t>
            </a:r>
            <a:br>
              <a:rPr lang="en-US" sz="2000" dirty="0" smtClean="0">
                <a:solidFill>
                  <a:srgbClr val="00B050"/>
                </a:solidFill>
              </a:rPr>
            </a:br>
            <a:r>
              <a:rPr lang="en-US" sz="2000" dirty="0" smtClean="0">
                <a:solidFill>
                  <a:srgbClr val="00B050"/>
                </a:solidFill>
              </a:rPr>
              <a:t>Total project amounts</a:t>
            </a:r>
          </a:p>
          <a:p>
            <a:pPr lvl="1"/>
            <a:r>
              <a:rPr lang="en-US" sz="1800" dirty="0" smtClean="0">
                <a:solidFill>
                  <a:srgbClr val="00B050"/>
                </a:solidFill>
              </a:rPr>
              <a:t>To be approved (before approval, editable)</a:t>
            </a:r>
          </a:p>
          <a:p>
            <a:pPr lvl="1"/>
            <a:r>
              <a:rPr lang="en-US" sz="1800" dirty="0" smtClean="0">
                <a:solidFill>
                  <a:srgbClr val="00B050"/>
                </a:solidFill>
              </a:rPr>
              <a:t>Approved (not editable) </a:t>
            </a:r>
          </a:p>
          <a:p>
            <a:r>
              <a:rPr lang="en-US" sz="2000" dirty="0" smtClean="0">
                <a:solidFill>
                  <a:srgbClr val="C00000"/>
                </a:solidFill>
              </a:rPr>
              <a:t>The forecasts pane</a:t>
            </a:r>
          </a:p>
          <a:p>
            <a:pPr lvl="1"/>
            <a:r>
              <a:rPr lang="en-US" sz="1800" dirty="0" smtClean="0">
                <a:solidFill>
                  <a:srgbClr val="C00000"/>
                </a:solidFill>
              </a:rPr>
              <a:t>Actual past Capspend and Capex (from SAP)</a:t>
            </a:r>
          </a:p>
          <a:p>
            <a:pPr lvl="1"/>
            <a:r>
              <a:rPr lang="en-US" sz="1800" dirty="0" smtClean="0">
                <a:solidFill>
                  <a:srgbClr val="C00000"/>
                </a:solidFill>
              </a:rPr>
              <a:t>Forecasted Capspend and Capex (filled in and updated by the user)</a:t>
            </a:r>
          </a:p>
          <a:p>
            <a:pPr lvl="1"/>
            <a:endParaRPr lang="en-US" sz="1800" dirty="0">
              <a:solidFill>
                <a:srgbClr val="C00000"/>
              </a:solidFill>
            </a:endParaRPr>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44</a:t>
            </a:fld>
            <a:endParaRPr 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47244" y="967740"/>
            <a:ext cx="4262417" cy="40598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4447244" y="2781300"/>
            <a:ext cx="3866176" cy="86868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447244" y="3680460"/>
            <a:ext cx="3866176" cy="130901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3268980" y="2979420"/>
            <a:ext cx="1196340" cy="441960"/>
          </a:xfrm>
          <a:custGeom>
            <a:avLst/>
            <a:gdLst>
              <a:gd name="connsiteX0" fmla="*/ 0 w 1196340"/>
              <a:gd name="connsiteY0" fmla="*/ 0 h 568845"/>
              <a:gd name="connsiteX1" fmla="*/ 457200 w 1196340"/>
              <a:gd name="connsiteY1" fmla="*/ 541020 h 568845"/>
              <a:gd name="connsiteX2" fmla="*/ 1196340 w 1196340"/>
              <a:gd name="connsiteY2" fmla="*/ 441960 h 568845"/>
              <a:gd name="connsiteX0" fmla="*/ 0 w 1196340"/>
              <a:gd name="connsiteY0" fmla="*/ 0 h 482887"/>
              <a:gd name="connsiteX1" fmla="*/ 487680 w 1196340"/>
              <a:gd name="connsiteY1" fmla="*/ 388620 h 482887"/>
              <a:gd name="connsiteX2" fmla="*/ 1196340 w 1196340"/>
              <a:gd name="connsiteY2" fmla="*/ 441960 h 482887"/>
              <a:gd name="connsiteX0" fmla="*/ 0 w 1196340"/>
              <a:gd name="connsiteY0" fmla="*/ 0 h 473296"/>
              <a:gd name="connsiteX1" fmla="*/ 502920 w 1196340"/>
              <a:gd name="connsiteY1" fmla="*/ 342900 h 473296"/>
              <a:gd name="connsiteX2" fmla="*/ 1196340 w 1196340"/>
              <a:gd name="connsiteY2" fmla="*/ 441960 h 473296"/>
              <a:gd name="connsiteX0" fmla="*/ 0 w 1196340"/>
              <a:gd name="connsiteY0" fmla="*/ 0 h 473296"/>
              <a:gd name="connsiteX1" fmla="*/ 502920 w 1196340"/>
              <a:gd name="connsiteY1" fmla="*/ 342900 h 473296"/>
              <a:gd name="connsiteX2" fmla="*/ 1196340 w 1196340"/>
              <a:gd name="connsiteY2" fmla="*/ 441960 h 473296"/>
              <a:gd name="connsiteX0" fmla="*/ 0 w 1196340"/>
              <a:gd name="connsiteY0" fmla="*/ 0 h 473296"/>
              <a:gd name="connsiteX1" fmla="*/ 502920 w 1196340"/>
              <a:gd name="connsiteY1" fmla="*/ 342900 h 473296"/>
              <a:gd name="connsiteX2" fmla="*/ 1196340 w 1196340"/>
              <a:gd name="connsiteY2" fmla="*/ 441960 h 473296"/>
              <a:gd name="connsiteX0" fmla="*/ 0 w 1196340"/>
              <a:gd name="connsiteY0" fmla="*/ 0 h 482887"/>
              <a:gd name="connsiteX1" fmla="*/ 624840 w 1196340"/>
              <a:gd name="connsiteY1" fmla="*/ 388620 h 482887"/>
              <a:gd name="connsiteX2" fmla="*/ 1196340 w 1196340"/>
              <a:gd name="connsiteY2" fmla="*/ 441960 h 482887"/>
              <a:gd name="connsiteX0" fmla="*/ 0 w 1196340"/>
              <a:gd name="connsiteY0" fmla="*/ 0 h 472953"/>
              <a:gd name="connsiteX1" fmla="*/ 624840 w 1196340"/>
              <a:gd name="connsiteY1" fmla="*/ 388620 h 472953"/>
              <a:gd name="connsiteX2" fmla="*/ 1196340 w 1196340"/>
              <a:gd name="connsiteY2" fmla="*/ 441960 h 472953"/>
              <a:gd name="connsiteX0" fmla="*/ 0 w 1196340"/>
              <a:gd name="connsiteY0" fmla="*/ 0 h 441960"/>
              <a:gd name="connsiteX1" fmla="*/ 624840 w 1196340"/>
              <a:gd name="connsiteY1" fmla="*/ 388620 h 441960"/>
              <a:gd name="connsiteX2" fmla="*/ 1196340 w 1196340"/>
              <a:gd name="connsiteY2" fmla="*/ 441960 h 441960"/>
              <a:gd name="connsiteX0" fmla="*/ 0 w 1196340"/>
              <a:gd name="connsiteY0" fmla="*/ 0 h 441960"/>
              <a:gd name="connsiteX1" fmla="*/ 632460 w 1196340"/>
              <a:gd name="connsiteY1" fmla="*/ 320040 h 441960"/>
              <a:gd name="connsiteX2" fmla="*/ 1196340 w 1196340"/>
              <a:gd name="connsiteY2" fmla="*/ 441960 h 441960"/>
              <a:gd name="connsiteX0" fmla="*/ 0 w 1196340"/>
              <a:gd name="connsiteY0" fmla="*/ 0 h 441960"/>
              <a:gd name="connsiteX1" fmla="*/ 632460 w 1196340"/>
              <a:gd name="connsiteY1" fmla="*/ 320040 h 441960"/>
              <a:gd name="connsiteX2" fmla="*/ 1196340 w 1196340"/>
              <a:gd name="connsiteY2" fmla="*/ 441960 h 441960"/>
              <a:gd name="connsiteX0" fmla="*/ 0 w 1196340"/>
              <a:gd name="connsiteY0" fmla="*/ 0 h 441960"/>
              <a:gd name="connsiteX1" fmla="*/ 632460 w 1196340"/>
              <a:gd name="connsiteY1" fmla="*/ 320040 h 441960"/>
              <a:gd name="connsiteX2" fmla="*/ 1196340 w 1196340"/>
              <a:gd name="connsiteY2" fmla="*/ 441960 h 441960"/>
            </a:gdLst>
            <a:ahLst/>
            <a:cxnLst>
              <a:cxn ang="0">
                <a:pos x="connsiteX0" y="connsiteY0"/>
              </a:cxn>
              <a:cxn ang="0">
                <a:pos x="connsiteX1" y="connsiteY1"/>
              </a:cxn>
              <a:cxn ang="0">
                <a:pos x="connsiteX2" y="connsiteY2"/>
              </a:cxn>
            </a:cxnLst>
            <a:rect l="l" t="t" r="r" b="b"/>
            <a:pathLst>
              <a:path w="1196340" h="441960">
                <a:moveTo>
                  <a:pt x="0" y="0"/>
                </a:moveTo>
                <a:cubicBezTo>
                  <a:pt x="327025" y="218440"/>
                  <a:pt x="433070" y="261620"/>
                  <a:pt x="632460" y="320040"/>
                </a:cubicBezTo>
                <a:cubicBezTo>
                  <a:pt x="831850" y="378460"/>
                  <a:pt x="873125" y="414020"/>
                  <a:pt x="1196340" y="441960"/>
                </a:cubicBezTo>
              </a:path>
            </a:pathLst>
          </a:custGeom>
          <a:noFill/>
          <a:ln w="28575">
            <a:solidFill>
              <a:srgbClr val="00B05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Arrow Connector 11"/>
          <p:cNvCxnSpPr>
            <a:endCxn id="9" idx="1"/>
          </p:cNvCxnSpPr>
          <p:nvPr/>
        </p:nvCxnSpPr>
        <p:spPr>
          <a:xfrm>
            <a:off x="3634740" y="4334965"/>
            <a:ext cx="812504" cy="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66701" y="5349240"/>
            <a:ext cx="8183880" cy="584775"/>
          </a:xfrm>
          <a:prstGeom prst="rect">
            <a:avLst/>
          </a:prstGeom>
          <a:noFill/>
        </p:spPr>
        <p:txBody>
          <a:bodyPr wrap="square" rtlCol="0">
            <a:spAutoFit/>
          </a:bodyPr>
          <a:lstStyle/>
          <a:p>
            <a:r>
              <a:rPr lang="en-US" dirty="0" smtClean="0"/>
              <a:t>All figures in thousands of local currency (</a:t>
            </a:r>
            <a:r>
              <a:rPr lang="en-US" dirty="0" err="1" smtClean="0"/>
              <a:t>kEUR</a:t>
            </a:r>
            <a:r>
              <a:rPr lang="en-US" dirty="0" smtClean="0"/>
              <a:t>, </a:t>
            </a:r>
            <a:r>
              <a:rPr lang="en-US" dirty="0" err="1" smtClean="0"/>
              <a:t>kUSD</a:t>
            </a:r>
            <a:r>
              <a:rPr lang="en-US" dirty="0" smtClean="0"/>
              <a:t>, </a:t>
            </a:r>
            <a:r>
              <a:rPr lang="en-US" dirty="0" err="1" smtClean="0"/>
              <a:t>kTHB</a:t>
            </a:r>
            <a:r>
              <a:rPr lang="en-US" dirty="0" smtClean="0"/>
              <a:t>, …)</a:t>
            </a:r>
          </a:p>
          <a:p>
            <a:r>
              <a:rPr lang="en-US" sz="1400" dirty="0" smtClean="0"/>
              <a:t>Reminder: Local currency depends on the plant</a:t>
            </a:r>
            <a:endParaRPr lang="en-US" sz="1400" dirty="0"/>
          </a:p>
        </p:txBody>
      </p:sp>
    </p:spTree>
    <p:extLst>
      <p:ext uri="{BB962C8B-B14F-4D97-AF65-F5344CB8AC3E}">
        <p14:creationId xmlns:p14="http://schemas.microsoft.com/office/powerpoint/2010/main" val="22435168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Figures – Authorized amounts </a:t>
            </a:r>
            <a:r>
              <a:rPr lang="en-US" sz="1600" dirty="0" smtClean="0"/>
              <a:t>(without bundle)</a:t>
            </a:r>
            <a:endParaRPr lang="en-US" dirty="0"/>
          </a:p>
        </p:txBody>
      </p:sp>
      <p:sp>
        <p:nvSpPr>
          <p:cNvPr id="3" name="Content Placeholder 2"/>
          <p:cNvSpPr>
            <a:spLocks noGrp="1"/>
          </p:cNvSpPr>
          <p:nvPr>
            <p:ph idx="1"/>
          </p:nvPr>
        </p:nvSpPr>
        <p:spPr>
          <a:xfrm>
            <a:off x="156845" y="1310640"/>
            <a:ext cx="8229600" cy="3946525"/>
          </a:xfrm>
        </p:spPr>
        <p:txBody>
          <a:bodyPr/>
          <a:lstStyle/>
          <a:p>
            <a:pPr marL="0" indent="0">
              <a:buNone/>
            </a:pPr>
            <a:r>
              <a:rPr lang="en-US" dirty="0" smtClean="0"/>
              <a:t>Authorized amounts are always expressed in thousands of local currency (</a:t>
            </a:r>
            <a:r>
              <a:rPr lang="en-US" dirty="0" err="1" smtClean="0"/>
              <a:t>kEUR</a:t>
            </a:r>
            <a:r>
              <a:rPr lang="en-US" dirty="0" smtClean="0"/>
              <a:t>, </a:t>
            </a:r>
            <a:r>
              <a:rPr lang="en-US" dirty="0" err="1" smtClean="0"/>
              <a:t>kUSD</a:t>
            </a:r>
            <a:r>
              <a:rPr lang="en-US" dirty="0" smtClean="0"/>
              <a:t>, </a:t>
            </a:r>
            <a:r>
              <a:rPr lang="en-US" dirty="0" err="1" smtClean="0"/>
              <a:t>kTHB</a:t>
            </a:r>
            <a:r>
              <a:rPr lang="en-US" dirty="0" smtClean="0"/>
              <a:t>, …) </a:t>
            </a:r>
            <a:r>
              <a:rPr lang="en-US" sz="1800" dirty="0" smtClean="0"/>
              <a:t>in relation with the plant</a:t>
            </a:r>
          </a:p>
          <a:p>
            <a:r>
              <a:rPr lang="en-US" dirty="0" smtClean="0"/>
              <a:t>Amount to be approved or already approved</a:t>
            </a:r>
          </a:p>
          <a:p>
            <a:r>
              <a:rPr lang="en-US" dirty="0" smtClean="0"/>
              <a:t>Once the project is approved, the amount cannot be changed unless the project is formally reapproved</a:t>
            </a:r>
          </a:p>
          <a:p>
            <a:r>
              <a:rPr lang="en-US" dirty="0"/>
              <a:t>The authorized amount can either</a:t>
            </a:r>
          </a:p>
          <a:p>
            <a:pPr lvl="1"/>
            <a:r>
              <a:rPr lang="en-US" dirty="0"/>
              <a:t>Be granted with no time constraints: no split over years and quarters</a:t>
            </a:r>
          </a:p>
          <a:p>
            <a:pPr lvl="1"/>
            <a:r>
              <a:rPr lang="en-US" dirty="0"/>
              <a:t>Be granted with time constraints: split over years and quarters</a:t>
            </a:r>
          </a:p>
          <a:p>
            <a:pPr marL="269875" lvl="1" indent="0">
              <a:buNone/>
            </a:pPr>
            <a:endParaRPr lang="en-US" dirty="0" smtClean="0"/>
          </a:p>
          <a:p>
            <a:endParaRPr lang="en-US" dirty="0" smtClean="0"/>
          </a:p>
          <a:p>
            <a:endParaRPr lang="en-US" dirty="0" smtClean="0"/>
          </a:p>
          <a:p>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45</a:t>
            </a:fld>
            <a:endParaRPr lang="en-US"/>
          </a:p>
        </p:txBody>
      </p:sp>
    </p:spTree>
    <p:extLst>
      <p:ext uri="{BB962C8B-B14F-4D97-AF65-F5344CB8AC3E}">
        <p14:creationId xmlns:p14="http://schemas.microsoft.com/office/powerpoint/2010/main" val="16635206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Figures – Authorized Amounts </a:t>
            </a:r>
            <a:r>
              <a:rPr lang="en-US" sz="1600" dirty="0"/>
              <a:t>(without bundle</a:t>
            </a:r>
            <a:r>
              <a:rPr lang="en-US" sz="1600" dirty="0" smtClean="0"/>
              <a:t>) </a:t>
            </a:r>
            <a:r>
              <a:rPr lang="en-US" dirty="0" smtClean="0"/>
              <a:t>(2)</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46</a:t>
            </a:fld>
            <a:endParaRPr lang="en-US"/>
          </a:p>
        </p:txBody>
      </p:sp>
      <p:pic>
        <p:nvPicPr>
          <p:cNvPr id="410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2512218"/>
            <a:ext cx="8442960" cy="18792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ounded Rectangular Callout 10"/>
          <p:cNvSpPr/>
          <p:nvPr/>
        </p:nvSpPr>
        <p:spPr>
          <a:xfrm>
            <a:off x="1203960" y="4580572"/>
            <a:ext cx="1348740" cy="1474470"/>
          </a:xfrm>
          <a:prstGeom prst="wedgeRoundRectCallout">
            <a:avLst>
              <a:gd name="adj1" fmla="val 24623"/>
              <a:gd name="adj2" fmla="val -91731"/>
              <a:gd name="adj3" fmla="val 16667"/>
            </a:avLst>
          </a:prstGeom>
          <a:solidFill>
            <a:srgbClr val="FFFFCC"/>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If the authorized amount is not related to years and quarters, enter it </a:t>
            </a:r>
            <a:r>
              <a:rPr lang="en-US" sz="1050" dirty="0" smtClean="0">
                <a:solidFill>
                  <a:schemeClr val="tx1"/>
                </a:solidFill>
              </a:rPr>
              <a:t>here</a:t>
            </a:r>
            <a:endParaRPr lang="en-US" sz="1050" dirty="0">
              <a:solidFill>
                <a:schemeClr val="tx1"/>
              </a:solidFill>
            </a:endParaRPr>
          </a:p>
        </p:txBody>
      </p:sp>
      <p:sp>
        <p:nvSpPr>
          <p:cNvPr id="21" name="Rounded Rectangular Callout 20"/>
          <p:cNvSpPr/>
          <p:nvPr/>
        </p:nvSpPr>
        <p:spPr>
          <a:xfrm>
            <a:off x="3056564" y="4580572"/>
            <a:ext cx="2758440" cy="1474470"/>
          </a:xfrm>
          <a:prstGeom prst="wedgeRoundRectCallout">
            <a:avLst>
              <a:gd name="adj1" fmla="val 7393"/>
              <a:gd name="adj2" fmla="val -96735"/>
              <a:gd name="adj3" fmla="val 16667"/>
            </a:avLst>
          </a:prstGeom>
          <a:solidFill>
            <a:srgbClr val="FFFFCC"/>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If the authorized amount is </a:t>
            </a:r>
            <a:r>
              <a:rPr lang="en-US" sz="1050" dirty="0" smtClean="0">
                <a:solidFill>
                  <a:schemeClr val="tx1"/>
                </a:solidFill>
              </a:rPr>
              <a:t>related </a:t>
            </a:r>
            <a:r>
              <a:rPr lang="en-US" sz="1050" dirty="0">
                <a:solidFill>
                  <a:schemeClr val="tx1"/>
                </a:solidFill>
              </a:rPr>
              <a:t>to years and quarters, </a:t>
            </a:r>
            <a:r>
              <a:rPr lang="en-US" sz="1050" dirty="0" smtClean="0">
                <a:solidFill>
                  <a:schemeClr val="tx1"/>
                </a:solidFill>
              </a:rPr>
              <a:t>display quarters (    ) and enter amounts.</a:t>
            </a:r>
          </a:p>
          <a:p>
            <a:endParaRPr lang="en-US" sz="1050" dirty="0">
              <a:solidFill>
                <a:schemeClr val="tx1"/>
              </a:solidFill>
            </a:endParaRPr>
          </a:p>
          <a:p>
            <a:r>
              <a:rPr lang="en-US" sz="1050" dirty="0" smtClean="0">
                <a:solidFill>
                  <a:schemeClr val="tx1"/>
                </a:solidFill>
              </a:rPr>
              <a:t>     </a:t>
            </a:r>
            <a:r>
              <a:rPr lang="en-US" sz="1050" dirty="0" smtClean="0">
                <a:solidFill>
                  <a:srgbClr val="C00000"/>
                </a:solidFill>
              </a:rPr>
              <a:t>For current and next year (Y and Y+1), amounts cannot be entered at the year level, they always need to be entered at quarter level</a:t>
            </a:r>
            <a:endParaRPr lang="en-US" sz="1050" dirty="0">
              <a:solidFill>
                <a:srgbClr val="C00000"/>
              </a:solidFill>
            </a:endParaRPr>
          </a:p>
        </p:txBody>
      </p:sp>
      <p:pic>
        <p:nvPicPr>
          <p:cNvPr id="22"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8292" y="4861560"/>
            <a:ext cx="123825" cy="15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Flowchart: Extract 11"/>
          <p:cNvSpPr/>
          <p:nvPr/>
        </p:nvSpPr>
        <p:spPr>
          <a:xfrm>
            <a:off x="3211830" y="5336381"/>
            <a:ext cx="99060" cy="113348"/>
          </a:xfrm>
          <a:prstGeom prst="flowChartExtra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ular Callout 24"/>
          <p:cNvSpPr/>
          <p:nvPr/>
        </p:nvSpPr>
        <p:spPr>
          <a:xfrm>
            <a:off x="1327784" y="762000"/>
            <a:ext cx="1354455" cy="1333500"/>
          </a:xfrm>
          <a:prstGeom prst="wedgeRoundRectCallout">
            <a:avLst>
              <a:gd name="adj1" fmla="val -27398"/>
              <a:gd name="adj2" fmla="val 120901"/>
              <a:gd name="adj3" fmla="val 16667"/>
            </a:avLst>
          </a:prstGeom>
          <a:solidFill>
            <a:srgbClr val="FFFFCC"/>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smtClean="0">
                <a:solidFill>
                  <a:schemeClr val="tx1"/>
                </a:solidFill>
              </a:rPr>
              <a:t>Press ‘Refresh’ to have the total and the yearly sums of quarters calculated </a:t>
            </a:r>
            <a:br>
              <a:rPr lang="en-US" sz="1050" dirty="0" smtClean="0">
                <a:solidFill>
                  <a:schemeClr val="tx1"/>
                </a:solidFill>
              </a:rPr>
            </a:br>
            <a:r>
              <a:rPr lang="en-US" sz="700" dirty="0" smtClean="0">
                <a:solidFill>
                  <a:schemeClr val="tx1"/>
                </a:solidFill>
              </a:rPr>
              <a:t>‘200’ in ‘</a:t>
            </a:r>
            <a:r>
              <a:rPr lang="en-US" sz="700" dirty="0" err="1" smtClean="0">
                <a:solidFill>
                  <a:schemeClr val="tx1"/>
                </a:solidFill>
              </a:rPr>
              <a:t>Total‘column</a:t>
            </a:r>
            <a:r>
              <a:rPr lang="en-US" sz="700" dirty="0" smtClean="0">
                <a:solidFill>
                  <a:schemeClr val="tx1"/>
                </a:solidFill>
              </a:rPr>
              <a:t> only appears thereafter</a:t>
            </a:r>
            <a:endParaRPr lang="en-US" sz="1050" dirty="0">
              <a:solidFill>
                <a:srgbClr val="C00000"/>
              </a:solidFill>
            </a:endParaRPr>
          </a:p>
        </p:txBody>
      </p:sp>
      <p:sp>
        <p:nvSpPr>
          <p:cNvPr id="27" name="Rounded Rectangular Callout 26"/>
          <p:cNvSpPr/>
          <p:nvPr/>
        </p:nvSpPr>
        <p:spPr>
          <a:xfrm>
            <a:off x="114300" y="769620"/>
            <a:ext cx="1089660" cy="1325880"/>
          </a:xfrm>
          <a:prstGeom prst="wedgeRoundRectCallout">
            <a:avLst>
              <a:gd name="adj1" fmla="val -7316"/>
              <a:gd name="adj2" fmla="val 122437"/>
              <a:gd name="adj3" fmla="val 16667"/>
            </a:avLst>
          </a:prstGeom>
          <a:solidFill>
            <a:srgbClr val="FFFFCC"/>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smtClean="0">
                <a:solidFill>
                  <a:schemeClr val="tx1"/>
                </a:solidFill>
              </a:rPr>
              <a:t>When done, press ‘Save’ to save the authorized amounts</a:t>
            </a:r>
            <a:endParaRPr lang="en-US" sz="1050" dirty="0">
              <a:solidFill>
                <a:srgbClr val="C00000"/>
              </a:solidFill>
            </a:endParaRPr>
          </a:p>
        </p:txBody>
      </p:sp>
      <p:sp>
        <p:nvSpPr>
          <p:cNvPr id="28" name="Rounded Rectangular Callout 27"/>
          <p:cNvSpPr/>
          <p:nvPr/>
        </p:nvSpPr>
        <p:spPr>
          <a:xfrm>
            <a:off x="2766060" y="762000"/>
            <a:ext cx="883920" cy="1333500"/>
          </a:xfrm>
          <a:prstGeom prst="wedgeRoundRectCallout">
            <a:avLst>
              <a:gd name="adj1" fmla="val -93148"/>
              <a:gd name="adj2" fmla="val 121472"/>
              <a:gd name="adj3" fmla="val 16667"/>
            </a:avLst>
          </a:prstGeom>
          <a:solidFill>
            <a:srgbClr val="FFFFCC"/>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Get back to the last saved amounts</a:t>
            </a:r>
          </a:p>
        </p:txBody>
      </p:sp>
      <p:sp>
        <p:nvSpPr>
          <p:cNvPr id="29" name="Rounded Rectangular Callout 28"/>
          <p:cNvSpPr/>
          <p:nvPr/>
        </p:nvSpPr>
        <p:spPr>
          <a:xfrm>
            <a:off x="3733800" y="769620"/>
            <a:ext cx="1097280" cy="1333500"/>
          </a:xfrm>
          <a:prstGeom prst="wedgeRoundRectCallout">
            <a:avLst>
              <a:gd name="adj1" fmla="val -93148"/>
              <a:gd name="adj2" fmla="val 121472"/>
              <a:gd name="adj3" fmla="val 16667"/>
            </a:avLst>
          </a:prstGeom>
          <a:solidFill>
            <a:srgbClr val="FFFFCC"/>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smtClean="0">
                <a:solidFill>
                  <a:schemeClr val="tx1"/>
                </a:solidFill>
              </a:rPr>
              <a:t>Helps split a total amount on quarters and years</a:t>
            </a:r>
            <a:endParaRPr lang="en-US" sz="1050" dirty="0">
              <a:solidFill>
                <a:schemeClr val="tx1"/>
              </a:solidFill>
            </a:endParaRPr>
          </a:p>
        </p:txBody>
      </p:sp>
      <p:sp>
        <p:nvSpPr>
          <p:cNvPr id="30" name="Rounded Rectangular Callout 29"/>
          <p:cNvSpPr/>
          <p:nvPr/>
        </p:nvSpPr>
        <p:spPr>
          <a:xfrm>
            <a:off x="4931084" y="762000"/>
            <a:ext cx="883920" cy="1333500"/>
          </a:xfrm>
          <a:prstGeom prst="wedgeRoundRectCallout">
            <a:avLst>
              <a:gd name="adj1" fmla="val -101769"/>
              <a:gd name="adj2" fmla="val 149472"/>
              <a:gd name="adj3" fmla="val 16667"/>
            </a:avLst>
          </a:prstGeom>
          <a:solidFill>
            <a:srgbClr val="FFFFCC"/>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Click on </a:t>
            </a:r>
            <a:br>
              <a:rPr lang="en-US" sz="1050" dirty="0">
                <a:solidFill>
                  <a:schemeClr val="tx1"/>
                </a:solidFill>
              </a:rPr>
            </a:br>
            <a:r>
              <a:rPr lang="en-US" sz="1050" dirty="0">
                <a:solidFill>
                  <a:schemeClr val="tx1"/>
                </a:solidFill>
              </a:rPr>
              <a:t>to display quarters</a:t>
            </a:r>
          </a:p>
        </p:txBody>
      </p:sp>
      <p:pic>
        <p:nvPicPr>
          <p:cNvPr id="410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2597" y="1177290"/>
            <a:ext cx="123825" cy="15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 name="Rounded Rectangular Callout 33"/>
          <p:cNvSpPr/>
          <p:nvPr/>
        </p:nvSpPr>
        <p:spPr>
          <a:xfrm>
            <a:off x="6134100" y="4580572"/>
            <a:ext cx="1783080" cy="1474470"/>
          </a:xfrm>
          <a:prstGeom prst="wedgeRoundRectCallout">
            <a:avLst>
              <a:gd name="adj1" fmla="val -93282"/>
              <a:gd name="adj2" fmla="val -100000"/>
              <a:gd name="adj3" fmla="val 16667"/>
            </a:avLst>
          </a:prstGeom>
          <a:solidFill>
            <a:srgbClr val="FFFFCC"/>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After Y+1, no detail related to quarters is required and authorized amounts are to be entered a year level.</a:t>
            </a:r>
          </a:p>
        </p:txBody>
      </p:sp>
      <p:pic>
        <p:nvPicPr>
          <p:cNvPr id="4106"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1691" y="3841434"/>
            <a:ext cx="346710" cy="1291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7"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0660" y="3846300"/>
            <a:ext cx="342900" cy="128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157222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Figures – </a:t>
            </a:r>
            <a:r>
              <a:rPr lang="en-US" dirty="0" smtClean="0"/>
              <a:t>Forecasts </a:t>
            </a:r>
            <a:r>
              <a:rPr lang="en-US" sz="1600" dirty="0"/>
              <a:t>(without bundle)</a:t>
            </a:r>
            <a:endParaRPr lang="en-US" dirty="0"/>
          </a:p>
        </p:txBody>
      </p:sp>
      <p:sp>
        <p:nvSpPr>
          <p:cNvPr id="3" name="Content Placeholder 2"/>
          <p:cNvSpPr>
            <a:spLocks noGrp="1"/>
          </p:cNvSpPr>
          <p:nvPr>
            <p:ph idx="1"/>
          </p:nvPr>
        </p:nvSpPr>
        <p:spPr>
          <a:xfrm>
            <a:off x="187324" y="762000"/>
            <a:ext cx="8519947" cy="5147481"/>
          </a:xfrm>
        </p:spPr>
        <p:txBody>
          <a:bodyPr/>
          <a:lstStyle/>
          <a:p>
            <a:pPr marL="0" indent="0">
              <a:buNone/>
            </a:pPr>
            <a:r>
              <a:rPr lang="en-US" sz="1800" dirty="0" smtClean="0"/>
              <a:t>The forecast pane lets the user declare the Capspend and Capex forecasts of the project.</a:t>
            </a:r>
          </a:p>
          <a:p>
            <a:pPr marL="0" indent="0">
              <a:buNone/>
            </a:pPr>
            <a:r>
              <a:rPr lang="en-US" sz="1800" b="1" dirty="0" smtClean="0">
                <a:solidFill>
                  <a:srgbClr val="0070C0"/>
                </a:solidFill>
              </a:rPr>
              <a:t>The pane displays </a:t>
            </a:r>
          </a:p>
          <a:p>
            <a:r>
              <a:rPr lang="en-US" sz="1800" dirty="0" smtClean="0"/>
              <a:t>Authorized amounts (as declared in the Authorization pane)</a:t>
            </a:r>
          </a:p>
          <a:p>
            <a:r>
              <a:rPr lang="en-US" sz="1800" dirty="0" smtClean="0"/>
              <a:t>Actual past </a:t>
            </a:r>
            <a:r>
              <a:rPr lang="en-US" sz="1800" dirty="0" err="1" smtClean="0"/>
              <a:t>capspend</a:t>
            </a:r>
            <a:r>
              <a:rPr lang="en-US" sz="1800" dirty="0" smtClean="0"/>
              <a:t> and capex</a:t>
            </a:r>
          </a:p>
          <a:p>
            <a:r>
              <a:rPr lang="en-US" sz="1800" dirty="0" smtClean="0"/>
              <a:t>Down payments and Commitments so far</a:t>
            </a:r>
          </a:p>
          <a:p>
            <a:r>
              <a:rPr lang="en-US" sz="1800" dirty="0" smtClean="0"/>
              <a:t>Forecasts made last quarter</a:t>
            </a:r>
          </a:p>
          <a:p>
            <a:pPr marL="0" indent="0">
              <a:buNone/>
            </a:pPr>
            <a:r>
              <a:rPr lang="en-US" sz="1800" b="1" dirty="0" smtClean="0">
                <a:solidFill>
                  <a:srgbClr val="0070C0"/>
                </a:solidFill>
              </a:rPr>
              <a:t>The pane features </a:t>
            </a:r>
          </a:p>
          <a:p>
            <a:r>
              <a:rPr lang="en-US" sz="1800" dirty="0" smtClean="0"/>
              <a:t>cells to let users enter </a:t>
            </a:r>
            <a:r>
              <a:rPr lang="en-US" sz="1800" dirty="0" err="1" smtClean="0"/>
              <a:t>capspend</a:t>
            </a:r>
            <a:r>
              <a:rPr lang="en-US" sz="1800" dirty="0" smtClean="0"/>
              <a:t> and capex quarterly forecasts</a:t>
            </a:r>
          </a:p>
          <a:p>
            <a:r>
              <a:rPr lang="en-US" sz="1800" dirty="0" smtClean="0"/>
              <a:t>conversion of the Capspend and Capex to Euro</a:t>
            </a:r>
          </a:p>
          <a:p>
            <a:r>
              <a:rPr lang="en-US" sz="1800" dirty="0" smtClean="0"/>
              <a:t>a ‘best guess’ calculation that helps users to transform Capex to Capspend</a:t>
            </a:r>
          </a:p>
          <a:p>
            <a:r>
              <a:rPr lang="en-US" sz="1800" dirty="0" smtClean="0"/>
              <a:t>Calculations (totals, difference between forecasts and authorized amounts, difference between total </a:t>
            </a:r>
            <a:r>
              <a:rPr lang="en-US" sz="1800" dirty="0" err="1" smtClean="0"/>
              <a:t>capspend</a:t>
            </a:r>
            <a:r>
              <a:rPr lang="en-US" sz="1800" dirty="0" smtClean="0"/>
              <a:t> and total capex)</a:t>
            </a:r>
          </a:p>
          <a:p>
            <a:endParaRPr lang="en-US" sz="1800" dirty="0" smtClean="0"/>
          </a:p>
          <a:p>
            <a:pPr marL="0" indent="0">
              <a:buNone/>
            </a:pPr>
            <a:endParaRPr lang="en-US" sz="18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47</a:t>
            </a:fld>
            <a:endParaRPr lang="en-US"/>
          </a:p>
        </p:txBody>
      </p:sp>
    </p:spTree>
    <p:extLst>
      <p:ext uri="{BB962C8B-B14F-4D97-AF65-F5344CB8AC3E}">
        <p14:creationId xmlns:p14="http://schemas.microsoft.com/office/powerpoint/2010/main" val="19039696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325" y="194945"/>
            <a:ext cx="8229600" cy="1143000"/>
          </a:xfrm>
        </p:spPr>
        <p:txBody>
          <a:bodyPr/>
          <a:lstStyle/>
          <a:p>
            <a:r>
              <a:rPr lang="en-US" sz="2400" dirty="0" smtClean="0"/>
              <a:t>Figures – Forecasts – source of actual past data</a:t>
            </a:r>
            <a:endParaRPr lang="en-US" sz="2400" dirty="0"/>
          </a:p>
        </p:txBody>
      </p:sp>
      <p:sp>
        <p:nvSpPr>
          <p:cNvPr id="3" name="Content Placeholder 2"/>
          <p:cNvSpPr>
            <a:spLocks noGrp="1"/>
          </p:cNvSpPr>
          <p:nvPr>
            <p:ph idx="1"/>
          </p:nvPr>
        </p:nvSpPr>
        <p:spPr>
          <a:xfrm>
            <a:off x="198119" y="883920"/>
            <a:ext cx="8328661" cy="5311140"/>
          </a:xfrm>
        </p:spPr>
        <p:txBody>
          <a:bodyPr/>
          <a:lstStyle/>
          <a:p>
            <a:pPr marL="0" indent="0">
              <a:buNone/>
            </a:pPr>
            <a:r>
              <a:rPr lang="en-US" sz="1800" b="1" dirty="0" smtClean="0"/>
              <a:t>After a project has been approved and created in PS, </a:t>
            </a:r>
          </a:p>
          <a:p>
            <a:r>
              <a:rPr lang="en-US" sz="1800" dirty="0" smtClean="0"/>
              <a:t>Past Capspend and Capex are automatically extracted from BW for the project for which </a:t>
            </a:r>
            <a:r>
              <a:rPr lang="en-US" sz="1600" b="1" dirty="0" smtClean="0">
                <a:solidFill>
                  <a:srgbClr val="0070C0"/>
                </a:solidFill>
              </a:rPr>
              <a:t>Colmar</a:t>
            </a:r>
            <a:r>
              <a:rPr lang="en-US" sz="1600" dirty="0" smtClean="0"/>
              <a:t> </a:t>
            </a:r>
            <a:r>
              <a:rPr lang="en-US" sz="1600" b="1" dirty="0" smtClean="0">
                <a:solidFill>
                  <a:srgbClr val="0070C0"/>
                </a:solidFill>
              </a:rPr>
              <a:t>investment project code = the PS project ID</a:t>
            </a:r>
          </a:p>
          <a:p>
            <a:r>
              <a:rPr lang="en-US" sz="1800" dirty="0" smtClean="0"/>
              <a:t>Capspend data come from </a:t>
            </a:r>
            <a:r>
              <a:rPr lang="en-US" sz="1800" b="1" dirty="0" smtClean="0">
                <a:solidFill>
                  <a:srgbClr val="0070C0"/>
                </a:solidFill>
              </a:rPr>
              <a:t>PS </a:t>
            </a:r>
            <a:r>
              <a:rPr lang="en-US" sz="1800" dirty="0" smtClean="0">
                <a:solidFill>
                  <a:schemeClr val="tx1"/>
                </a:solidFill>
              </a:rPr>
              <a:t>(via BW)</a:t>
            </a:r>
          </a:p>
          <a:p>
            <a:r>
              <a:rPr lang="en-US" sz="1800" dirty="0" smtClean="0"/>
              <a:t>Capex data come from a calculation available in BW (</a:t>
            </a:r>
            <a:r>
              <a:rPr lang="en-US" sz="1800" b="1" dirty="0" smtClean="0">
                <a:solidFill>
                  <a:srgbClr val="0070C0"/>
                </a:solidFill>
              </a:rPr>
              <a:t>PEC &amp; Cash query</a:t>
            </a:r>
            <a:r>
              <a:rPr lang="en-US" sz="1800" dirty="0" smtClean="0"/>
              <a:t>) which takes into account, project by project, of</a:t>
            </a:r>
          </a:p>
          <a:p>
            <a:pPr lvl="1"/>
            <a:r>
              <a:rPr lang="en-US" sz="1600" dirty="0" smtClean="0"/>
              <a:t>the orders settled onto the PS project (on any of its WBS elements)</a:t>
            </a:r>
          </a:p>
          <a:p>
            <a:pPr lvl="1"/>
            <a:r>
              <a:rPr lang="en-US" sz="1600" dirty="0" smtClean="0"/>
              <a:t>their delivery dates</a:t>
            </a:r>
          </a:p>
          <a:p>
            <a:pPr lvl="1"/>
            <a:r>
              <a:rPr lang="en-US" sz="1600" dirty="0" smtClean="0"/>
              <a:t>the payment terms</a:t>
            </a:r>
          </a:p>
          <a:p>
            <a:pPr lvl="1"/>
            <a:r>
              <a:rPr lang="en-US" sz="1600" dirty="0" smtClean="0"/>
              <a:t>information as to the invoice has been actually paid</a:t>
            </a:r>
          </a:p>
          <a:p>
            <a:r>
              <a:rPr lang="en-US" sz="2000" dirty="0" smtClean="0"/>
              <a:t>Down Payments and commitments* are also extracted from PS</a:t>
            </a:r>
            <a:endParaRPr lang="en-US" sz="2000" dirty="0"/>
          </a:p>
          <a:p>
            <a:pPr marL="0" indent="0">
              <a:buNone/>
            </a:pPr>
            <a:r>
              <a:rPr lang="en-US" sz="1800" b="1" dirty="0"/>
              <a:t>When a project is not yet </a:t>
            </a:r>
            <a:r>
              <a:rPr lang="en-US" sz="1800" b="1" dirty="0" smtClean="0"/>
              <a:t>approved </a:t>
            </a:r>
            <a:r>
              <a:rPr lang="en-US" sz="1800" dirty="0" smtClean="0"/>
              <a:t>(e.g. when it is just created), </a:t>
            </a:r>
            <a:r>
              <a:rPr lang="en-US" sz="1800" dirty="0"/>
              <a:t>no data is extracted from BW</a:t>
            </a:r>
          </a:p>
          <a:p>
            <a:pPr marL="0" indent="0">
              <a:buNone/>
            </a:pPr>
            <a:endParaRPr lang="en-US" sz="1100" dirty="0" smtClean="0"/>
          </a:p>
          <a:p>
            <a:pPr marL="0" indent="0">
              <a:buNone/>
            </a:pPr>
            <a:r>
              <a:rPr lang="en-US" sz="1100" dirty="0" smtClean="0"/>
              <a:t>*Commitment: </a:t>
            </a:r>
            <a:r>
              <a:rPr lang="en-US" sz="1100" dirty="0"/>
              <a:t>costs that will be incurred in the future for materials and services that you have requested or ordered.</a:t>
            </a:r>
            <a:endParaRPr lang="en-US" sz="1100" dirty="0" smtClean="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48</a:t>
            </a:fld>
            <a:endParaRPr lang="en-US"/>
          </a:p>
        </p:txBody>
      </p:sp>
    </p:spTree>
    <p:extLst>
      <p:ext uri="{BB962C8B-B14F-4D97-AF65-F5344CB8AC3E}">
        <p14:creationId xmlns:p14="http://schemas.microsoft.com/office/powerpoint/2010/main" val="5768350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Figures – Forecasts – project types</a:t>
            </a:r>
            <a:endParaRPr lang="en-US" dirty="0"/>
          </a:p>
        </p:txBody>
      </p:sp>
      <p:sp>
        <p:nvSpPr>
          <p:cNvPr id="3" name="Content Placeholder 2"/>
          <p:cNvSpPr>
            <a:spLocks noGrp="1"/>
          </p:cNvSpPr>
          <p:nvPr>
            <p:ph idx="1"/>
          </p:nvPr>
        </p:nvSpPr>
        <p:spPr>
          <a:xfrm>
            <a:off x="187325" y="1028700"/>
            <a:ext cx="8229600" cy="3946525"/>
          </a:xfrm>
        </p:spPr>
        <p:txBody>
          <a:bodyPr/>
          <a:lstStyle/>
          <a:p>
            <a:pPr marL="0" indent="0">
              <a:buNone/>
            </a:pPr>
            <a:r>
              <a:rPr lang="en-US" b="1" dirty="0">
                <a:solidFill>
                  <a:srgbClr val="C00000"/>
                </a:solidFill>
              </a:rPr>
              <a:t>WBS elements </a:t>
            </a:r>
            <a:r>
              <a:rPr lang="en-US" dirty="0"/>
              <a:t>taken into account are </a:t>
            </a:r>
            <a:r>
              <a:rPr lang="en-US" b="1" dirty="0">
                <a:solidFill>
                  <a:srgbClr val="C00000"/>
                </a:solidFill>
              </a:rPr>
              <a:t>only those </a:t>
            </a:r>
            <a:r>
              <a:rPr lang="en-US" dirty="0"/>
              <a:t>which have the </a:t>
            </a:r>
            <a:r>
              <a:rPr lang="en-US" b="1" dirty="0">
                <a:solidFill>
                  <a:srgbClr val="C00000"/>
                </a:solidFill>
              </a:rPr>
              <a:t>same project type </a:t>
            </a:r>
            <a:r>
              <a:rPr lang="en-US" dirty="0"/>
              <a:t>as the COLMAR project</a:t>
            </a:r>
          </a:p>
          <a:p>
            <a:pPr lvl="2"/>
            <a:r>
              <a:rPr lang="en-US" dirty="0"/>
              <a:t>For capitalized projects, past Capspend and Capex will take into account WBS elements to be capitalized</a:t>
            </a:r>
          </a:p>
          <a:p>
            <a:pPr lvl="2"/>
            <a:r>
              <a:rPr lang="en-US" dirty="0"/>
              <a:t>For not capitalized projects, only WBS elements that are not capitalized</a:t>
            </a:r>
          </a:p>
          <a:p>
            <a:pPr lvl="1"/>
            <a:endParaRPr lang="en-US" dirty="0"/>
          </a:p>
          <a:p>
            <a:pPr>
              <a:buFont typeface="Symbol"/>
              <a:buChar char="Þ"/>
            </a:pPr>
            <a:r>
              <a:rPr lang="en-US" dirty="0" smtClean="0"/>
              <a:t>If one wants to authorize, forecast and follow up not capitalized projects in COLMAR (e.g. preliminary), they need to be created in PS as individual not capitalized projects.</a:t>
            </a:r>
          </a:p>
          <a:p>
            <a:pPr>
              <a:buFont typeface="Symbol"/>
              <a:buChar char="Þ"/>
            </a:pPr>
            <a:r>
              <a:rPr lang="en-US" dirty="0" smtClean="0"/>
              <a:t>Use the “Group for reporting” field to group not capitalized and capitalized projects which in are related to each other</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49</a:t>
            </a:fld>
            <a:endParaRPr lang="en-US"/>
          </a:p>
        </p:txBody>
      </p:sp>
    </p:spTree>
    <p:extLst>
      <p:ext uri="{BB962C8B-B14F-4D97-AF65-F5344CB8AC3E}">
        <p14:creationId xmlns:p14="http://schemas.microsoft.com/office/powerpoint/2010/main" val="1059528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325" y="149225"/>
            <a:ext cx="8229600" cy="717550"/>
          </a:xfrm>
        </p:spPr>
        <p:txBody>
          <a:bodyPr/>
          <a:lstStyle/>
          <a:p>
            <a:r>
              <a:rPr lang="fr-BE" dirty="0" err="1" smtClean="0"/>
              <a:t>Principles</a:t>
            </a:r>
            <a:r>
              <a:rPr lang="fr-BE" dirty="0" smtClean="0"/>
              <a:t> /2</a:t>
            </a:r>
            <a:endParaRPr lang="en-US" dirty="0"/>
          </a:p>
        </p:txBody>
      </p:sp>
      <p:sp>
        <p:nvSpPr>
          <p:cNvPr id="3" name="Content Placeholder 2"/>
          <p:cNvSpPr>
            <a:spLocks noGrp="1"/>
          </p:cNvSpPr>
          <p:nvPr>
            <p:ph idx="1"/>
          </p:nvPr>
        </p:nvSpPr>
        <p:spPr>
          <a:xfrm>
            <a:off x="177800" y="847725"/>
            <a:ext cx="8229600" cy="5287604"/>
          </a:xfrm>
        </p:spPr>
        <p:txBody>
          <a:bodyPr/>
          <a:lstStyle/>
          <a:p>
            <a:r>
              <a:rPr lang="fr-BE" dirty="0" err="1" smtClean="0"/>
              <a:t>Any</a:t>
            </a:r>
            <a:r>
              <a:rPr lang="fr-BE" dirty="0" smtClean="0"/>
              <a:t> </a:t>
            </a:r>
            <a:r>
              <a:rPr lang="fr-BE" dirty="0" err="1" smtClean="0"/>
              <a:t>project</a:t>
            </a:r>
            <a:r>
              <a:rPr lang="fr-BE" dirty="0" smtClean="0"/>
              <a:t> </a:t>
            </a:r>
            <a:r>
              <a:rPr lang="fr-BE" dirty="0" err="1" smtClean="0"/>
              <a:t>is</a:t>
            </a:r>
            <a:r>
              <a:rPr lang="fr-BE" dirty="0" smtClean="0"/>
              <a:t> </a:t>
            </a:r>
            <a:r>
              <a:rPr lang="fr-BE" b="1" dirty="0" err="1" smtClean="0">
                <a:solidFill>
                  <a:srgbClr val="009EE0"/>
                </a:solidFill>
              </a:rPr>
              <a:t>approved</a:t>
            </a:r>
            <a:r>
              <a:rPr lang="fr-BE" b="1" dirty="0" smtClean="0">
                <a:solidFill>
                  <a:srgbClr val="009EE0"/>
                </a:solidFill>
              </a:rPr>
              <a:t> in COLMAR </a:t>
            </a:r>
            <a:r>
              <a:rPr lang="fr-BE" dirty="0" err="1" smtClean="0"/>
              <a:t>before</a:t>
            </a:r>
            <a:r>
              <a:rPr lang="fr-BE" dirty="0" smtClean="0"/>
              <a:t> </a:t>
            </a:r>
            <a:r>
              <a:rPr lang="fr-BE" dirty="0" err="1" smtClean="0"/>
              <a:t>it</a:t>
            </a:r>
            <a:r>
              <a:rPr lang="fr-BE" dirty="0" smtClean="0"/>
              <a:t> </a:t>
            </a:r>
            <a:r>
              <a:rPr lang="fr-BE" dirty="0" err="1" smtClean="0"/>
              <a:t>is</a:t>
            </a:r>
            <a:r>
              <a:rPr lang="fr-BE" dirty="0" smtClean="0"/>
              <a:t> </a:t>
            </a:r>
            <a:r>
              <a:rPr lang="fr-BE" dirty="0" err="1" smtClean="0"/>
              <a:t>created</a:t>
            </a:r>
            <a:r>
              <a:rPr lang="fr-BE" dirty="0" smtClean="0"/>
              <a:t> in PS (by SBS)</a:t>
            </a:r>
          </a:p>
          <a:p>
            <a:endParaRPr lang="fr-BE" dirty="0" smtClean="0"/>
          </a:p>
          <a:p>
            <a:r>
              <a:rPr lang="fr-BE" dirty="0" err="1" smtClean="0"/>
              <a:t>Users</a:t>
            </a:r>
            <a:r>
              <a:rPr lang="fr-BE" dirty="0" smtClean="0"/>
              <a:t> </a:t>
            </a:r>
            <a:r>
              <a:rPr lang="fr-BE" dirty="0" err="1"/>
              <a:t>only</a:t>
            </a:r>
            <a:r>
              <a:rPr lang="fr-BE" dirty="0"/>
              <a:t> </a:t>
            </a:r>
            <a:r>
              <a:rPr lang="fr-BE" dirty="0" err="1"/>
              <a:t>see</a:t>
            </a:r>
            <a:r>
              <a:rPr lang="fr-BE" dirty="0"/>
              <a:t> </a:t>
            </a:r>
            <a:r>
              <a:rPr lang="fr-BE" dirty="0" smtClean="0"/>
              <a:t>budget </a:t>
            </a:r>
            <a:r>
              <a:rPr lang="fr-BE" dirty="0"/>
              <a:t>items and values of </a:t>
            </a:r>
            <a:r>
              <a:rPr lang="fr-BE" b="1" dirty="0" err="1" smtClean="0">
                <a:solidFill>
                  <a:srgbClr val="009EE0"/>
                </a:solidFill>
              </a:rPr>
              <a:t>their</a:t>
            </a:r>
            <a:r>
              <a:rPr lang="fr-BE" b="1" dirty="0" smtClean="0">
                <a:solidFill>
                  <a:srgbClr val="009EE0"/>
                </a:solidFill>
              </a:rPr>
              <a:t> </a:t>
            </a:r>
            <a:r>
              <a:rPr lang="fr-BE" b="1" dirty="0" err="1" smtClean="0">
                <a:solidFill>
                  <a:srgbClr val="009EE0"/>
                </a:solidFill>
              </a:rPr>
              <a:t>perimeter</a:t>
            </a:r>
            <a:r>
              <a:rPr lang="fr-BE" b="1" dirty="0" smtClean="0">
                <a:solidFill>
                  <a:srgbClr val="009EE0"/>
                </a:solidFill>
              </a:rPr>
              <a:t> (</a:t>
            </a:r>
            <a:r>
              <a:rPr lang="fr-BE" b="1" dirty="0" err="1" smtClean="0">
                <a:solidFill>
                  <a:srgbClr val="009EE0"/>
                </a:solidFill>
              </a:rPr>
              <a:t>only</a:t>
            </a:r>
            <a:r>
              <a:rPr lang="fr-BE" b="1" dirty="0" smtClean="0">
                <a:solidFill>
                  <a:srgbClr val="009EE0"/>
                </a:solidFill>
              </a:rPr>
              <a:t> </a:t>
            </a:r>
            <a:r>
              <a:rPr lang="fr-BE" b="1" dirty="0" err="1" smtClean="0">
                <a:solidFill>
                  <a:srgbClr val="009EE0"/>
                </a:solidFill>
              </a:rPr>
              <a:t>my</a:t>
            </a:r>
            <a:r>
              <a:rPr lang="fr-BE" b="1" dirty="0" smtClean="0">
                <a:solidFill>
                  <a:srgbClr val="009EE0"/>
                </a:solidFill>
              </a:rPr>
              <a:t> plant(s), </a:t>
            </a:r>
            <a:r>
              <a:rPr lang="fr-BE" b="1" dirty="0" err="1" smtClean="0">
                <a:solidFill>
                  <a:srgbClr val="009EE0"/>
                </a:solidFill>
              </a:rPr>
              <a:t>only</a:t>
            </a:r>
            <a:r>
              <a:rPr lang="fr-BE" b="1" dirty="0" smtClean="0">
                <a:solidFill>
                  <a:srgbClr val="009EE0"/>
                </a:solidFill>
              </a:rPr>
              <a:t> </a:t>
            </a:r>
            <a:r>
              <a:rPr lang="fr-BE" b="1" dirty="0" err="1" smtClean="0">
                <a:solidFill>
                  <a:srgbClr val="009EE0"/>
                </a:solidFill>
              </a:rPr>
              <a:t>my</a:t>
            </a:r>
            <a:r>
              <a:rPr lang="fr-BE" b="1" dirty="0" smtClean="0">
                <a:solidFill>
                  <a:srgbClr val="009EE0"/>
                </a:solidFill>
              </a:rPr>
              <a:t> GBU(s), the </a:t>
            </a:r>
            <a:r>
              <a:rPr lang="fr-BE" b="1" dirty="0" err="1" smtClean="0">
                <a:solidFill>
                  <a:srgbClr val="009EE0"/>
                </a:solidFill>
              </a:rPr>
              <a:t>whole</a:t>
            </a:r>
            <a:r>
              <a:rPr lang="fr-BE" b="1" dirty="0" smtClean="0">
                <a:solidFill>
                  <a:srgbClr val="009EE0"/>
                </a:solidFill>
              </a:rPr>
              <a:t> Group)</a:t>
            </a:r>
          </a:p>
          <a:p>
            <a:endParaRPr lang="fr-BE" b="1" dirty="0" smtClean="0">
              <a:solidFill>
                <a:srgbClr val="009EE0"/>
              </a:solidFill>
            </a:endParaRPr>
          </a:p>
          <a:p>
            <a:r>
              <a:rPr lang="fr-BE" b="1" dirty="0" smtClean="0">
                <a:solidFill>
                  <a:srgbClr val="009EE0"/>
                </a:solidFill>
              </a:rPr>
              <a:t>Documents</a:t>
            </a:r>
            <a:r>
              <a:rPr lang="fr-BE" dirty="0" smtClean="0">
                <a:solidFill>
                  <a:srgbClr val="009EE0"/>
                </a:solidFill>
              </a:rPr>
              <a:t> </a:t>
            </a:r>
            <a:r>
              <a:rPr lang="fr-BE" dirty="0" smtClean="0"/>
              <a:t>and </a:t>
            </a:r>
            <a:r>
              <a:rPr lang="fr-BE" b="1" dirty="0" smtClean="0">
                <a:solidFill>
                  <a:srgbClr val="009EE0"/>
                </a:solidFill>
              </a:rPr>
              <a:t>web links </a:t>
            </a:r>
            <a:r>
              <a:rPr lang="fr-BE" dirty="0" err="1" smtClean="0"/>
              <a:t>can</a:t>
            </a:r>
            <a:r>
              <a:rPr lang="fr-BE" dirty="0" smtClean="0"/>
              <a:t> </a:t>
            </a:r>
            <a:r>
              <a:rPr lang="fr-BE" dirty="0" err="1" smtClean="0"/>
              <a:t>be</a:t>
            </a:r>
            <a:r>
              <a:rPr lang="fr-BE" dirty="0" smtClean="0"/>
              <a:t> </a:t>
            </a:r>
            <a:r>
              <a:rPr lang="fr-BE" dirty="0" err="1" smtClean="0"/>
              <a:t>attached</a:t>
            </a:r>
            <a:r>
              <a:rPr lang="fr-BE" dirty="0" smtClean="0"/>
              <a:t> to a budget item</a:t>
            </a:r>
          </a:p>
          <a:p>
            <a:endParaRPr lang="fr-BE" dirty="0" smtClean="0"/>
          </a:p>
          <a:p>
            <a:r>
              <a:rPr lang="fr-BE" dirty="0" smtClean="0"/>
              <a:t>Most information </a:t>
            </a:r>
            <a:r>
              <a:rPr lang="fr-BE" dirty="0" err="1" smtClean="0"/>
              <a:t>is</a:t>
            </a:r>
            <a:r>
              <a:rPr lang="fr-BE" dirty="0" smtClean="0"/>
              <a:t> in </a:t>
            </a:r>
            <a:r>
              <a:rPr lang="fr-BE" b="1" dirty="0" smtClean="0">
                <a:solidFill>
                  <a:srgbClr val="009EE0"/>
                </a:solidFill>
              </a:rPr>
              <a:t>Business </a:t>
            </a:r>
            <a:r>
              <a:rPr lang="fr-BE" b="1" dirty="0" err="1" smtClean="0">
                <a:solidFill>
                  <a:srgbClr val="009EE0"/>
                </a:solidFill>
              </a:rPr>
              <a:t>Warehouse</a:t>
            </a:r>
            <a:r>
              <a:rPr lang="fr-BE" b="1" dirty="0" smtClean="0">
                <a:solidFill>
                  <a:srgbClr val="009EE0"/>
                </a:solidFill>
              </a:rPr>
              <a:t> (BW) cubes</a:t>
            </a:r>
          </a:p>
          <a:p>
            <a:pPr lvl="1"/>
            <a:r>
              <a:rPr lang="fr-BE" dirty="0" err="1" smtClean="0"/>
              <a:t>Reporting</a:t>
            </a:r>
            <a:r>
              <a:rPr lang="fr-BE" dirty="0" smtClean="0"/>
              <a:t> </a:t>
            </a:r>
            <a:r>
              <a:rPr lang="fr-BE" dirty="0" err="1" smtClean="0"/>
              <a:t>available</a:t>
            </a:r>
            <a:r>
              <a:rPr lang="fr-BE" dirty="0"/>
              <a:t> </a:t>
            </a:r>
            <a:r>
              <a:rPr lang="fr-BE" dirty="0" smtClean="0"/>
              <a:t>in BW </a:t>
            </a:r>
            <a:r>
              <a:rPr lang="fr-BE" dirty="0" err="1" smtClean="0"/>
              <a:t>queries</a:t>
            </a:r>
            <a:r>
              <a:rPr lang="fr-BE" dirty="0" smtClean="0"/>
              <a:t> and </a:t>
            </a:r>
            <a:r>
              <a:rPr lang="fr-BE" dirty="0" err="1" smtClean="0"/>
              <a:t>worksheets</a:t>
            </a:r>
            <a:endParaRPr lang="fr-BE" dirty="0" smtClean="0"/>
          </a:p>
          <a:p>
            <a:pPr lvl="1"/>
            <a:endParaRPr lang="fr-BE" dirty="0"/>
          </a:p>
          <a:p>
            <a:r>
              <a:rPr lang="fr-BE" dirty="0" smtClean="0"/>
              <a:t>A </a:t>
            </a:r>
            <a:r>
              <a:rPr lang="fr-BE" b="1" dirty="0" err="1" smtClean="0">
                <a:solidFill>
                  <a:srgbClr val="009EE0"/>
                </a:solidFill>
              </a:rPr>
              <a:t>Qlikview</a:t>
            </a:r>
            <a:r>
              <a:rPr lang="fr-BE" b="1" dirty="0" smtClean="0">
                <a:solidFill>
                  <a:srgbClr val="009EE0"/>
                </a:solidFill>
              </a:rPr>
              <a:t> </a:t>
            </a:r>
            <a:r>
              <a:rPr lang="fr-BE" b="1" dirty="0" err="1" smtClean="0">
                <a:solidFill>
                  <a:srgbClr val="009EE0"/>
                </a:solidFill>
              </a:rPr>
              <a:t>dashboard</a:t>
            </a:r>
            <a:r>
              <a:rPr lang="fr-BE" dirty="0" smtClean="0"/>
              <a:t> </a:t>
            </a:r>
            <a:r>
              <a:rPr lang="fr-BE" dirty="0" err="1" smtClean="0"/>
              <a:t>is</a:t>
            </a:r>
            <a:r>
              <a:rPr lang="fr-BE" dirty="0" smtClean="0"/>
              <a:t> </a:t>
            </a:r>
            <a:r>
              <a:rPr lang="fr-BE" dirty="0" err="1" smtClean="0"/>
              <a:t>being</a:t>
            </a:r>
            <a:r>
              <a:rPr lang="fr-BE" dirty="0" smtClean="0"/>
              <a:t> </a:t>
            </a:r>
            <a:r>
              <a:rPr lang="fr-BE" dirty="0" err="1" smtClean="0"/>
              <a:t>built</a:t>
            </a:r>
            <a:endParaRPr lang="fr-BE" dirty="0" smtClean="0"/>
          </a:p>
          <a:p>
            <a:pPr marL="269875" lvl="1" indent="0">
              <a:buNone/>
            </a:pPr>
            <a:endParaRPr lang="fr-BE" dirty="0"/>
          </a:p>
          <a:p>
            <a:endParaRPr lang="en-US" dirty="0"/>
          </a:p>
        </p:txBody>
      </p:sp>
      <p:sp>
        <p:nvSpPr>
          <p:cNvPr id="6" name="Slide Number Placeholder 5"/>
          <p:cNvSpPr>
            <a:spLocks noGrp="1"/>
          </p:cNvSpPr>
          <p:nvPr>
            <p:ph type="sldNum" sz="quarter" idx="12"/>
          </p:nvPr>
        </p:nvSpPr>
        <p:spPr/>
        <p:txBody>
          <a:bodyPr/>
          <a:lstStyle/>
          <a:p>
            <a:pPr>
              <a:defRPr/>
            </a:pPr>
            <a:fld id="{292D728F-D2B6-4DB9-828A-EA9C34E60812}" type="slidenum">
              <a:rPr lang="en-US" smtClean="0"/>
              <a:pPr>
                <a:defRPr/>
              </a:pPr>
              <a:t>5</a:t>
            </a:fld>
            <a:endParaRPr lang="en-US" dirty="0"/>
          </a:p>
        </p:txBody>
      </p:sp>
    </p:spTree>
    <p:extLst>
      <p:ext uri="{BB962C8B-B14F-4D97-AF65-F5344CB8AC3E}">
        <p14:creationId xmlns:p14="http://schemas.microsoft.com/office/powerpoint/2010/main" val="406700405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Forecasts </a:t>
            </a:r>
            <a:r>
              <a:rPr lang="en-US" sz="1600" dirty="0"/>
              <a:t>(without bundle)</a:t>
            </a:r>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50</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1" y="619125"/>
            <a:ext cx="8267700" cy="3669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7624" y="2005965"/>
            <a:ext cx="6714877" cy="3859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Curved Connector 8"/>
          <p:cNvCxnSpPr/>
          <p:nvPr/>
        </p:nvCxnSpPr>
        <p:spPr>
          <a:xfrm>
            <a:off x="1143000" y="2933700"/>
            <a:ext cx="914400" cy="914400"/>
          </a:xfrm>
          <a:prstGeom prst="curved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Freeform 13"/>
          <p:cNvSpPr/>
          <p:nvPr/>
        </p:nvSpPr>
        <p:spPr>
          <a:xfrm>
            <a:off x="530724" y="2933700"/>
            <a:ext cx="1448820" cy="1058352"/>
          </a:xfrm>
          <a:custGeom>
            <a:avLst/>
            <a:gdLst>
              <a:gd name="connsiteX0" fmla="*/ 0 w 1744980"/>
              <a:gd name="connsiteY0" fmla="*/ 0 h 1171547"/>
              <a:gd name="connsiteX1" fmla="*/ 266700 w 1744980"/>
              <a:gd name="connsiteY1" fmla="*/ 350520 h 1171547"/>
              <a:gd name="connsiteX2" fmla="*/ 1470660 w 1744980"/>
              <a:gd name="connsiteY2" fmla="*/ 1104900 h 1171547"/>
              <a:gd name="connsiteX3" fmla="*/ 1744980 w 1744980"/>
              <a:gd name="connsiteY3" fmla="*/ 1120140 h 1171547"/>
              <a:gd name="connsiteX0" fmla="*/ 0 w 1744980"/>
              <a:gd name="connsiteY0" fmla="*/ 0 h 1120140"/>
              <a:gd name="connsiteX1" fmla="*/ 266700 w 1744980"/>
              <a:gd name="connsiteY1" fmla="*/ 350520 h 1120140"/>
              <a:gd name="connsiteX2" fmla="*/ 1744980 w 1744980"/>
              <a:gd name="connsiteY2" fmla="*/ 1120140 h 1120140"/>
              <a:gd name="connsiteX0" fmla="*/ 0 w 1744980"/>
              <a:gd name="connsiteY0" fmla="*/ 0 h 1120140"/>
              <a:gd name="connsiteX1" fmla="*/ 592435 w 1744980"/>
              <a:gd name="connsiteY1" fmla="*/ 726572 h 1120140"/>
              <a:gd name="connsiteX2" fmla="*/ 1744980 w 1744980"/>
              <a:gd name="connsiteY2" fmla="*/ 1120140 h 1120140"/>
              <a:gd name="connsiteX0" fmla="*/ 0 w 1744980"/>
              <a:gd name="connsiteY0" fmla="*/ 0 h 1069518"/>
              <a:gd name="connsiteX1" fmla="*/ 592435 w 1744980"/>
              <a:gd name="connsiteY1" fmla="*/ 675950 h 1069518"/>
              <a:gd name="connsiteX2" fmla="*/ 1744980 w 1744980"/>
              <a:gd name="connsiteY2" fmla="*/ 1069518 h 1069518"/>
              <a:gd name="connsiteX0" fmla="*/ 0 w 1902912"/>
              <a:gd name="connsiteY0" fmla="*/ 0 h 961041"/>
              <a:gd name="connsiteX1" fmla="*/ 592435 w 1902912"/>
              <a:gd name="connsiteY1" fmla="*/ 675950 h 961041"/>
              <a:gd name="connsiteX2" fmla="*/ 1902912 w 1902912"/>
              <a:gd name="connsiteY2" fmla="*/ 961041 h 961041"/>
              <a:gd name="connsiteX0" fmla="*/ 0 w 1902912"/>
              <a:gd name="connsiteY0" fmla="*/ 0 h 961041"/>
              <a:gd name="connsiteX1" fmla="*/ 592435 w 1902912"/>
              <a:gd name="connsiteY1" fmla="*/ 675950 h 961041"/>
              <a:gd name="connsiteX2" fmla="*/ 1902912 w 1902912"/>
              <a:gd name="connsiteY2" fmla="*/ 961041 h 961041"/>
              <a:gd name="connsiteX0" fmla="*/ 0 w 1873300"/>
              <a:gd name="connsiteY0" fmla="*/ 0 h 1517888"/>
              <a:gd name="connsiteX1" fmla="*/ 562823 w 1873300"/>
              <a:gd name="connsiteY1" fmla="*/ 1232797 h 1517888"/>
              <a:gd name="connsiteX2" fmla="*/ 1873300 w 1873300"/>
              <a:gd name="connsiteY2" fmla="*/ 1517888 h 1517888"/>
              <a:gd name="connsiteX0" fmla="*/ 3466 w 1876766"/>
              <a:gd name="connsiteY0" fmla="*/ 0 h 1517888"/>
              <a:gd name="connsiteX1" fmla="*/ 566289 w 1876766"/>
              <a:gd name="connsiteY1" fmla="*/ 1232797 h 1517888"/>
              <a:gd name="connsiteX2" fmla="*/ 1876766 w 1876766"/>
              <a:gd name="connsiteY2" fmla="*/ 1517888 h 1517888"/>
            </a:gdLst>
            <a:ahLst/>
            <a:cxnLst>
              <a:cxn ang="0">
                <a:pos x="connsiteX0" y="connsiteY0"/>
              </a:cxn>
              <a:cxn ang="0">
                <a:pos x="connsiteX1" y="connsiteY1"/>
              </a:cxn>
              <a:cxn ang="0">
                <a:pos x="connsiteX2" y="connsiteY2"/>
              </a:cxn>
            </a:cxnLst>
            <a:rect l="l" t="t" r="r" b="b"/>
            <a:pathLst>
              <a:path w="1876766" h="1517888">
                <a:moveTo>
                  <a:pt x="3466" y="0"/>
                </a:moveTo>
                <a:cubicBezTo>
                  <a:pt x="-35093" y="83185"/>
                  <a:pt x="254072" y="979816"/>
                  <a:pt x="566289" y="1232797"/>
                </a:cubicBezTo>
                <a:cubicBezTo>
                  <a:pt x="878506" y="1485778"/>
                  <a:pt x="1292409" y="1451564"/>
                  <a:pt x="1876766" y="1517888"/>
                </a:cubicBezTo>
              </a:path>
            </a:pathLst>
          </a:custGeom>
          <a:noFill/>
          <a:ln>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530724" y="3086100"/>
            <a:ext cx="1526676" cy="1666635"/>
          </a:xfrm>
          <a:custGeom>
            <a:avLst/>
            <a:gdLst>
              <a:gd name="connsiteX0" fmla="*/ 0 w 1744980"/>
              <a:gd name="connsiteY0" fmla="*/ 0 h 1171547"/>
              <a:gd name="connsiteX1" fmla="*/ 266700 w 1744980"/>
              <a:gd name="connsiteY1" fmla="*/ 350520 h 1171547"/>
              <a:gd name="connsiteX2" fmla="*/ 1470660 w 1744980"/>
              <a:gd name="connsiteY2" fmla="*/ 1104900 h 1171547"/>
              <a:gd name="connsiteX3" fmla="*/ 1744980 w 1744980"/>
              <a:gd name="connsiteY3" fmla="*/ 1120140 h 1171547"/>
              <a:gd name="connsiteX0" fmla="*/ 0 w 1744980"/>
              <a:gd name="connsiteY0" fmla="*/ 0 h 1120140"/>
              <a:gd name="connsiteX1" fmla="*/ 266700 w 1744980"/>
              <a:gd name="connsiteY1" fmla="*/ 350520 h 1120140"/>
              <a:gd name="connsiteX2" fmla="*/ 1744980 w 1744980"/>
              <a:gd name="connsiteY2" fmla="*/ 1120140 h 1120140"/>
              <a:gd name="connsiteX0" fmla="*/ 0 w 1744980"/>
              <a:gd name="connsiteY0" fmla="*/ 0 h 1120140"/>
              <a:gd name="connsiteX1" fmla="*/ 592435 w 1744980"/>
              <a:gd name="connsiteY1" fmla="*/ 726572 h 1120140"/>
              <a:gd name="connsiteX2" fmla="*/ 1744980 w 1744980"/>
              <a:gd name="connsiteY2" fmla="*/ 1120140 h 1120140"/>
              <a:gd name="connsiteX0" fmla="*/ 0 w 1744980"/>
              <a:gd name="connsiteY0" fmla="*/ 0 h 1069518"/>
              <a:gd name="connsiteX1" fmla="*/ 592435 w 1744980"/>
              <a:gd name="connsiteY1" fmla="*/ 675950 h 1069518"/>
              <a:gd name="connsiteX2" fmla="*/ 1744980 w 1744980"/>
              <a:gd name="connsiteY2" fmla="*/ 1069518 h 1069518"/>
              <a:gd name="connsiteX0" fmla="*/ 0 w 1902912"/>
              <a:gd name="connsiteY0" fmla="*/ 0 h 961041"/>
              <a:gd name="connsiteX1" fmla="*/ 592435 w 1902912"/>
              <a:gd name="connsiteY1" fmla="*/ 675950 h 961041"/>
              <a:gd name="connsiteX2" fmla="*/ 1902912 w 1902912"/>
              <a:gd name="connsiteY2" fmla="*/ 961041 h 961041"/>
              <a:gd name="connsiteX0" fmla="*/ 0 w 1902912"/>
              <a:gd name="connsiteY0" fmla="*/ 0 h 961041"/>
              <a:gd name="connsiteX1" fmla="*/ 592435 w 1902912"/>
              <a:gd name="connsiteY1" fmla="*/ 675950 h 961041"/>
              <a:gd name="connsiteX2" fmla="*/ 1902912 w 1902912"/>
              <a:gd name="connsiteY2" fmla="*/ 961041 h 961041"/>
              <a:gd name="connsiteX0" fmla="*/ 0 w 1873300"/>
              <a:gd name="connsiteY0" fmla="*/ 0 h 1517888"/>
              <a:gd name="connsiteX1" fmla="*/ 562823 w 1873300"/>
              <a:gd name="connsiteY1" fmla="*/ 1232797 h 1517888"/>
              <a:gd name="connsiteX2" fmla="*/ 1873300 w 1873300"/>
              <a:gd name="connsiteY2" fmla="*/ 1517888 h 1517888"/>
              <a:gd name="connsiteX0" fmla="*/ 3466 w 1876766"/>
              <a:gd name="connsiteY0" fmla="*/ 0 h 1517888"/>
              <a:gd name="connsiteX1" fmla="*/ 566289 w 1876766"/>
              <a:gd name="connsiteY1" fmla="*/ 1232797 h 1517888"/>
              <a:gd name="connsiteX2" fmla="*/ 1876766 w 1876766"/>
              <a:gd name="connsiteY2" fmla="*/ 1517888 h 1517888"/>
            </a:gdLst>
            <a:ahLst/>
            <a:cxnLst>
              <a:cxn ang="0">
                <a:pos x="connsiteX0" y="connsiteY0"/>
              </a:cxn>
              <a:cxn ang="0">
                <a:pos x="connsiteX1" y="connsiteY1"/>
              </a:cxn>
              <a:cxn ang="0">
                <a:pos x="connsiteX2" y="connsiteY2"/>
              </a:cxn>
            </a:cxnLst>
            <a:rect l="l" t="t" r="r" b="b"/>
            <a:pathLst>
              <a:path w="1876766" h="1517888">
                <a:moveTo>
                  <a:pt x="3466" y="0"/>
                </a:moveTo>
                <a:cubicBezTo>
                  <a:pt x="-35093" y="83185"/>
                  <a:pt x="254072" y="979816"/>
                  <a:pt x="566289" y="1232797"/>
                </a:cubicBezTo>
                <a:cubicBezTo>
                  <a:pt x="878506" y="1485778"/>
                  <a:pt x="1292409" y="1451564"/>
                  <a:pt x="1876766" y="1517888"/>
                </a:cubicBezTo>
              </a:path>
            </a:pathLst>
          </a:custGeom>
          <a:noFill/>
          <a:ln>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04801" y="4419600"/>
            <a:ext cx="1552823" cy="738664"/>
          </a:xfrm>
          <a:prstGeom prst="rect">
            <a:avLst/>
          </a:prstGeom>
          <a:noFill/>
        </p:spPr>
        <p:txBody>
          <a:bodyPr wrap="square" rtlCol="0">
            <a:spAutoFit/>
          </a:bodyPr>
          <a:lstStyle/>
          <a:p>
            <a:r>
              <a:rPr lang="en-US" sz="1400" dirty="0" smtClean="0">
                <a:solidFill>
                  <a:srgbClr val="C00000"/>
                </a:solidFill>
              </a:rPr>
              <a:t>Click on </a:t>
            </a:r>
            <a:br>
              <a:rPr lang="en-US" sz="1400" dirty="0" smtClean="0">
                <a:solidFill>
                  <a:srgbClr val="C00000"/>
                </a:solidFill>
              </a:rPr>
            </a:br>
            <a:r>
              <a:rPr lang="en-US" sz="1400" dirty="0" smtClean="0">
                <a:solidFill>
                  <a:srgbClr val="C00000"/>
                </a:solidFill>
              </a:rPr>
              <a:t>the      to display extra information </a:t>
            </a:r>
            <a:endParaRPr lang="en-US" sz="1400" dirty="0">
              <a:solidFill>
                <a:srgbClr val="C00000"/>
              </a:solidFill>
            </a:endParaRPr>
          </a:p>
        </p:txBody>
      </p:sp>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7026" y="4720350"/>
            <a:ext cx="152400" cy="123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05868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2140" y="1012813"/>
            <a:ext cx="7193456" cy="39941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56210" y="188731"/>
            <a:ext cx="8229600" cy="1143000"/>
          </a:xfrm>
        </p:spPr>
        <p:txBody>
          <a:bodyPr/>
          <a:lstStyle/>
          <a:p>
            <a:r>
              <a:rPr lang="en-US" dirty="0" smtClean="0"/>
              <a:t>Forecasts</a:t>
            </a:r>
            <a:br>
              <a:rPr lang="en-US" dirty="0" smtClean="0"/>
            </a:br>
            <a:r>
              <a:rPr lang="en-US" sz="1400" dirty="0"/>
              <a:t>(without bundle)</a:t>
            </a:r>
            <a:r>
              <a:rPr lang="en-US" dirty="0" smtClean="0"/>
              <a:t/>
            </a:r>
            <a:br>
              <a:rPr lang="en-US" dirty="0" smtClean="0"/>
            </a:br>
            <a:r>
              <a:rPr lang="en-US" sz="1050" dirty="0" smtClean="0"/>
              <a:t>Example of a newly created</a:t>
            </a:r>
            <a:br>
              <a:rPr lang="en-US" sz="1050" dirty="0" smtClean="0"/>
            </a:br>
            <a:r>
              <a:rPr lang="en-US" sz="1050" dirty="0" smtClean="0"/>
              <a:t>project</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51</a:t>
            </a:fld>
            <a:endParaRPr lang="en-US"/>
          </a:p>
        </p:txBody>
      </p:sp>
      <p:sp>
        <p:nvSpPr>
          <p:cNvPr id="8" name="TextBox 7"/>
          <p:cNvSpPr txBox="1"/>
          <p:nvPr/>
        </p:nvSpPr>
        <p:spPr>
          <a:xfrm>
            <a:off x="129540" y="1379220"/>
            <a:ext cx="1516380" cy="600164"/>
          </a:xfrm>
          <a:prstGeom prst="rect">
            <a:avLst/>
          </a:prstGeom>
          <a:solidFill>
            <a:srgbClr val="FFFFCC"/>
          </a:solidFill>
          <a:ln>
            <a:solidFill>
              <a:schemeClr val="bg1">
                <a:lumMod val="75000"/>
              </a:schemeClr>
            </a:solidFill>
          </a:ln>
        </p:spPr>
        <p:txBody>
          <a:bodyPr wrap="square" rtlCol="0">
            <a:spAutoFit/>
          </a:bodyPr>
          <a:lstStyle/>
          <a:p>
            <a:r>
              <a:rPr lang="en-US" sz="1100" dirty="0" smtClean="0"/>
              <a:t>just a copy of the authorized amounts pane values</a:t>
            </a:r>
            <a:endParaRPr lang="en-US" sz="1100" dirty="0"/>
          </a:p>
        </p:txBody>
      </p:sp>
      <p:cxnSp>
        <p:nvCxnSpPr>
          <p:cNvPr id="10" name="Elbow Connector 9"/>
          <p:cNvCxnSpPr>
            <a:stCxn id="8" idx="3"/>
            <a:endCxn id="21" idx="1"/>
          </p:cNvCxnSpPr>
          <p:nvPr/>
        </p:nvCxnSpPr>
        <p:spPr>
          <a:xfrm>
            <a:off x="1645920" y="1679302"/>
            <a:ext cx="312420" cy="846728"/>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1958340" y="2446020"/>
            <a:ext cx="731520" cy="160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129540" y="2346960"/>
            <a:ext cx="1516380" cy="769441"/>
          </a:xfrm>
          <a:prstGeom prst="rect">
            <a:avLst/>
          </a:prstGeom>
          <a:solidFill>
            <a:srgbClr val="FFFFCC"/>
          </a:solidFill>
          <a:ln>
            <a:solidFill>
              <a:schemeClr val="bg1">
                <a:lumMod val="75000"/>
              </a:schemeClr>
            </a:solidFill>
          </a:ln>
        </p:spPr>
        <p:txBody>
          <a:bodyPr wrap="square" rtlCol="0">
            <a:spAutoFit/>
          </a:bodyPr>
          <a:lstStyle/>
          <a:p>
            <a:r>
              <a:rPr lang="en-US" sz="1100" dirty="0" smtClean="0"/>
              <a:t>Enter the quarterly (Y, Y+1) and yearly (&gt; Y+2) </a:t>
            </a:r>
            <a:r>
              <a:rPr lang="en-US" sz="1100" b="1" dirty="0" smtClean="0"/>
              <a:t>Capspend</a:t>
            </a:r>
            <a:r>
              <a:rPr lang="en-US" sz="1100" dirty="0" smtClean="0"/>
              <a:t> forecasts</a:t>
            </a:r>
            <a:endParaRPr lang="en-US" sz="1100" dirty="0"/>
          </a:p>
        </p:txBody>
      </p:sp>
      <p:sp>
        <p:nvSpPr>
          <p:cNvPr id="27" name="Rectangle 26"/>
          <p:cNvSpPr/>
          <p:nvPr/>
        </p:nvSpPr>
        <p:spPr>
          <a:xfrm>
            <a:off x="2011680" y="2849880"/>
            <a:ext cx="731520" cy="160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Elbow Connector 31"/>
          <p:cNvCxnSpPr>
            <a:stCxn id="25" idx="3"/>
            <a:endCxn id="27" idx="1"/>
          </p:cNvCxnSpPr>
          <p:nvPr/>
        </p:nvCxnSpPr>
        <p:spPr>
          <a:xfrm>
            <a:off x="1645920" y="2731681"/>
            <a:ext cx="365760" cy="198209"/>
          </a:xfrm>
          <a:prstGeom prst="bentConnector3">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29540" y="3242220"/>
            <a:ext cx="1516380" cy="1277273"/>
          </a:xfrm>
          <a:prstGeom prst="rect">
            <a:avLst/>
          </a:prstGeom>
          <a:solidFill>
            <a:srgbClr val="FFFFCC"/>
          </a:solidFill>
          <a:ln>
            <a:solidFill>
              <a:schemeClr val="bg1">
                <a:lumMod val="75000"/>
              </a:schemeClr>
            </a:solidFill>
          </a:ln>
        </p:spPr>
        <p:txBody>
          <a:bodyPr wrap="square" rtlCol="0">
            <a:spAutoFit/>
          </a:bodyPr>
          <a:lstStyle/>
          <a:p>
            <a:r>
              <a:rPr lang="en-US" sz="1100" dirty="0" smtClean="0"/>
              <a:t>Enter the quarterly (Y, Y+1) and yearly (&gt; Y+2) </a:t>
            </a:r>
            <a:r>
              <a:rPr lang="en-US" sz="1100" b="1" dirty="0" smtClean="0"/>
              <a:t>Capex</a:t>
            </a:r>
            <a:r>
              <a:rPr lang="en-US" sz="1100" dirty="0" smtClean="0"/>
              <a:t> forecasts or </a:t>
            </a:r>
          </a:p>
          <a:p>
            <a:pPr marL="171450" indent="-171450">
              <a:buFont typeface="Arial" panose="020B0604020202020204" pitchFamily="34" charset="0"/>
              <a:buChar char="•"/>
            </a:pPr>
            <a:r>
              <a:rPr lang="en-US" sz="1100" dirty="0" smtClean="0"/>
              <a:t>Ask a </a:t>
            </a:r>
            <a:r>
              <a:rPr lang="en-US" sz="1100" b="1" dirty="0" smtClean="0"/>
              <a:t>best guess</a:t>
            </a:r>
          </a:p>
          <a:p>
            <a:pPr marL="171450" indent="-171450">
              <a:buFont typeface="Arial" panose="020B0604020202020204" pitchFamily="34" charset="0"/>
              <a:buChar char="•"/>
            </a:pPr>
            <a:r>
              <a:rPr lang="en-US" sz="1100" dirty="0" smtClean="0"/>
              <a:t>And </a:t>
            </a:r>
            <a:r>
              <a:rPr lang="en-US" sz="1100" b="1" dirty="0" smtClean="0"/>
              <a:t>apply the best guess</a:t>
            </a:r>
            <a:endParaRPr lang="en-US" sz="1100" b="1" dirty="0"/>
          </a:p>
        </p:txBody>
      </p:sp>
      <p:cxnSp>
        <p:nvCxnSpPr>
          <p:cNvPr id="34" name="Elbow Connector 33"/>
          <p:cNvCxnSpPr>
            <a:stCxn id="33" idx="3"/>
            <a:endCxn id="41" idx="1"/>
          </p:cNvCxnSpPr>
          <p:nvPr/>
        </p:nvCxnSpPr>
        <p:spPr>
          <a:xfrm flipV="1">
            <a:off x="1645920" y="3619500"/>
            <a:ext cx="365760" cy="261357"/>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2011680" y="3539490"/>
            <a:ext cx="731520" cy="160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5704431" y="4873851"/>
            <a:ext cx="1123950" cy="1231106"/>
          </a:xfrm>
          <a:prstGeom prst="rect">
            <a:avLst/>
          </a:prstGeom>
          <a:solidFill>
            <a:srgbClr val="FFFFCC"/>
          </a:solidFill>
          <a:ln>
            <a:solidFill>
              <a:schemeClr val="bg1">
                <a:lumMod val="75000"/>
              </a:schemeClr>
            </a:solidFill>
          </a:ln>
        </p:spPr>
        <p:txBody>
          <a:bodyPr wrap="square" rtlCol="0">
            <a:spAutoFit/>
          </a:bodyPr>
          <a:lstStyle/>
          <a:p>
            <a:r>
              <a:rPr lang="en-US" sz="1100" dirty="0" smtClean="0"/>
              <a:t>Get a guess of the Capex, based on the Capspend entered and past data</a:t>
            </a:r>
          </a:p>
          <a:p>
            <a:pPr algn="r"/>
            <a:r>
              <a:rPr lang="en-US" sz="800" dirty="0" smtClean="0"/>
              <a:t>(see further)</a:t>
            </a:r>
            <a:endParaRPr lang="en-US" sz="1100" b="1" dirty="0"/>
          </a:p>
        </p:txBody>
      </p:sp>
      <p:cxnSp>
        <p:nvCxnSpPr>
          <p:cNvPr id="49" name="Elbow Connector 48"/>
          <p:cNvCxnSpPr>
            <a:stCxn id="48" idx="0"/>
            <a:endCxn id="53" idx="2"/>
          </p:cNvCxnSpPr>
          <p:nvPr/>
        </p:nvCxnSpPr>
        <p:spPr>
          <a:xfrm rot="16200000" flipV="1">
            <a:off x="5990704" y="4598148"/>
            <a:ext cx="355191" cy="196215"/>
          </a:xfrm>
          <a:prstGeom prst="bentConnector3">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5704431" y="4358640"/>
            <a:ext cx="731520" cy="160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3667125" y="4242435"/>
            <a:ext cx="4042411" cy="116205"/>
          </a:xfrm>
          <a:prstGeom prst="rect">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44" name="Straight Arrow Connector 6143"/>
          <p:cNvCxnSpPr/>
          <p:nvPr/>
        </p:nvCxnSpPr>
        <p:spPr>
          <a:xfrm flipV="1">
            <a:off x="5089923" y="4358641"/>
            <a:ext cx="0" cy="117158"/>
          </a:xfrm>
          <a:prstGeom prst="straightConnector1">
            <a:avLst/>
          </a:prstGeom>
          <a:ln w="12700">
            <a:solidFill>
              <a:schemeClr val="accent6">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6951346" y="4883554"/>
            <a:ext cx="1516380" cy="600164"/>
          </a:xfrm>
          <a:prstGeom prst="rect">
            <a:avLst/>
          </a:prstGeom>
          <a:solidFill>
            <a:srgbClr val="FFFFCC"/>
          </a:solidFill>
          <a:ln>
            <a:solidFill>
              <a:schemeClr val="bg1">
                <a:lumMod val="75000"/>
              </a:schemeClr>
            </a:solidFill>
          </a:ln>
        </p:spPr>
        <p:txBody>
          <a:bodyPr wrap="square" rtlCol="0">
            <a:spAutoFit/>
          </a:bodyPr>
          <a:lstStyle/>
          <a:p>
            <a:r>
              <a:rPr lang="en-US" sz="1100" dirty="0" smtClean="0"/>
              <a:t>Copy the Capex best guess into Capex forecast</a:t>
            </a:r>
            <a:endParaRPr lang="en-US" sz="1100" b="1" dirty="0"/>
          </a:p>
        </p:txBody>
      </p:sp>
      <p:cxnSp>
        <p:nvCxnSpPr>
          <p:cNvPr id="74" name="Elbow Connector 73"/>
          <p:cNvCxnSpPr>
            <a:stCxn id="73" idx="0"/>
            <a:endCxn id="75" idx="2"/>
          </p:cNvCxnSpPr>
          <p:nvPr/>
        </p:nvCxnSpPr>
        <p:spPr>
          <a:xfrm rot="16200000" flipV="1">
            <a:off x="7141757" y="4315774"/>
            <a:ext cx="357274" cy="778285"/>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5" name="Rectangle 74"/>
          <p:cNvSpPr/>
          <p:nvPr/>
        </p:nvSpPr>
        <p:spPr>
          <a:xfrm>
            <a:off x="6565491" y="4366260"/>
            <a:ext cx="731520" cy="160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p:cNvSpPr txBox="1"/>
          <p:nvPr/>
        </p:nvSpPr>
        <p:spPr>
          <a:xfrm>
            <a:off x="186690" y="4883554"/>
            <a:ext cx="1405890" cy="769441"/>
          </a:xfrm>
          <a:prstGeom prst="rect">
            <a:avLst/>
          </a:prstGeom>
          <a:solidFill>
            <a:srgbClr val="FFFFCC"/>
          </a:solidFill>
          <a:ln>
            <a:solidFill>
              <a:schemeClr val="bg1">
                <a:lumMod val="75000"/>
              </a:schemeClr>
            </a:solidFill>
          </a:ln>
        </p:spPr>
        <p:txBody>
          <a:bodyPr wrap="square" rtlCol="0">
            <a:spAutoFit/>
          </a:bodyPr>
          <a:lstStyle/>
          <a:p>
            <a:r>
              <a:rPr lang="en-US" sz="1100" dirty="0" smtClean="0"/>
              <a:t>Save the forecasts (but don’t mention that forecasting process is finished</a:t>
            </a:r>
            <a:endParaRPr lang="en-US" sz="1100" b="1" dirty="0"/>
          </a:p>
        </p:txBody>
      </p:sp>
      <p:cxnSp>
        <p:nvCxnSpPr>
          <p:cNvPr id="80" name="Elbow Connector 79"/>
          <p:cNvCxnSpPr>
            <a:stCxn id="79" idx="0"/>
            <a:endCxn id="81" idx="2"/>
          </p:cNvCxnSpPr>
          <p:nvPr/>
        </p:nvCxnSpPr>
        <p:spPr>
          <a:xfrm rot="5400000" flipH="1" flipV="1">
            <a:off x="1455942" y="3962057"/>
            <a:ext cx="355191" cy="1487805"/>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a:xfrm>
            <a:off x="2011680" y="4368343"/>
            <a:ext cx="731520" cy="160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2" name="Straight Arrow Connector 81"/>
          <p:cNvCxnSpPr/>
          <p:nvPr/>
        </p:nvCxnSpPr>
        <p:spPr>
          <a:xfrm flipV="1">
            <a:off x="1397172" y="3964484"/>
            <a:ext cx="0" cy="117158"/>
          </a:xfrm>
          <a:prstGeom prst="straightConnector1">
            <a:avLst/>
          </a:prstGeom>
          <a:ln w="12700">
            <a:solidFill>
              <a:schemeClr val="accent6">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1737360" y="4899057"/>
            <a:ext cx="1409700" cy="1107996"/>
          </a:xfrm>
          <a:prstGeom prst="rect">
            <a:avLst/>
          </a:prstGeom>
          <a:solidFill>
            <a:srgbClr val="FFFFCC"/>
          </a:solidFill>
          <a:ln>
            <a:solidFill>
              <a:schemeClr val="bg1">
                <a:lumMod val="75000"/>
              </a:schemeClr>
            </a:solidFill>
          </a:ln>
        </p:spPr>
        <p:txBody>
          <a:bodyPr wrap="square" rtlCol="0">
            <a:spAutoFit/>
          </a:bodyPr>
          <a:lstStyle/>
          <a:p>
            <a:r>
              <a:rPr lang="en-US" sz="1100" dirty="0" smtClean="0"/>
              <a:t>Update all calculations:</a:t>
            </a:r>
          </a:p>
          <a:p>
            <a:pPr marL="171450" indent="-171450">
              <a:buFont typeface="Arial" panose="020B0604020202020204" pitchFamily="34" charset="0"/>
              <a:buChar char="•"/>
            </a:pPr>
            <a:r>
              <a:rPr lang="en-US" sz="1100" dirty="0" smtClean="0"/>
              <a:t>Yearly and overall totals</a:t>
            </a:r>
          </a:p>
          <a:p>
            <a:pPr marL="171450" indent="-171450">
              <a:buFont typeface="Arial" panose="020B0604020202020204" pitchFamily="34" charset="0"/>
              <a:buChar char="•"/>
            </a:pPr>
            <a:r>
              <a:rPr lang="en-US" sz="1100" dirty="0" smtClean="0"/>
              <a:t>Differences and checks</a:t>
            </a:r>
            <a:endParaRPr lang="en-US" sz="1100" dirty="0"/>
          </a:p>
        </p:txBody>
      </p:sp>
      <p:cxnSp>
        <p:nvCxnSpPr>
          <p:cNvPr id="86" name="Elbow Connector 85"/>
          <p:cNvCxnSpPr>
            <a:stCxn id="85" idx="0"/>
            <a:endCxn id="87" idx="2"/>
          </p:cNvCxnSpPr>
          <p:nvPr/>
        </p:nvCxnSpPr>
        <p:spPr>
          <a:xfrm rot="5400000" flipH="1" flipV="1">
            <a:off x="2545818" y="4440259"/>
            <a:ext cx="355191" cy="562406"/>
          </a:xfrm>
          <a:prstGeom prst="bentConnector3">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7" name="Rectangle 86"/>
          <p:cNvSpPr/>
          <p:nvPr/>
        </p:nvSpPr>
        <p:spPr>
          <a:xfrm>
            <a:off x="2770731" y="4393494"/>
            <a:ext cx="467769" cy="1503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8" name="Straight Arrow Connector 87"/>
          <p:cNvCxnSpPr/>
          <p:nvPr/>
        </p:nvCxnSpPr>
        <p:spPr>
          <a:xfrm>
            <a:off x="2156223" y="4510653"/>
            <a:ext cx="0" cy="0"/>
          </a:xfrm>
          <a:prstGeom prst="straightConnector1">
            <a:avLst/>
          </a:prstGeom>
          <a:ln w="12700">
            <a:solidFill>
              <a:schemeClr val="accent6">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4358639" y="4899057"/>
            <a:ext cx="1254351" cy="1107996"/>
          </a:xfrm>
          <a:prstGeom prst="rect">
            <a:avLst/>
          </a:prstGeom>
          <a:solidFill>
            <a:srgbClr val="FFFFCC"/>
          </a:solidFill>
          <a:ln>
            <a:solidFill>
              <a:schemeClr val="bg1">
                <a:lumMod val="75000"/>
              </a:schemeClr>
            </a:solidFill>
          </a:ln>
        </p:spPr>
        <p:txBody>
          <a:bodyPr wrap="square" rtlCol="0">
            <a:spAutoFit/>
          </a:bodyPr>
          <a:lstStyle/>
          <a:p>
            <a:r>
              <a:rPr lang="en-US" sz="1100" dirty="0" smtClean="0"/>
              <a:t>Save and validate: tell that your forecasting process is over (it’s your last word)</a:t>
            </a:r>
            <a:endParaRPr lang="en-US" sz="1100" b="1" dirty="0"/>
          </a:p>
        </p:txBody>
      </p:sp>
      <p:cxnSp>
        <p:nvCxnSpPr>
          <p:cNvPr id="100" name="Elbow Connector 99"/>
          <p:cNvCxnSpPr>
            <a:endCxn id="101" idx="2"/>
          </p:cNvCxnSpPr>
          <p:nvPr/>
        </p:nvCxnSpPr>
        <p:spPr>
          <a:xfrm rot="16200000" flipV="1">
            <a:off x="4677683" y="4720985"/>
            <a:ext cx="355193" cy="955"/>
          </a:xfrm>
          <a:prstGeom prst="bentConnector3">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4489041" y="4383846"/>
            <a:ext cx="731520" cy="160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TextBox 110"/>
          <p:cNvSpPr txBox="1"/>
          <p:nvPr/>
        </p:nvSpPr>
        <p:spPr>
          <a:xfrm>
            <a:off x="3238501" y="4899057"/>
            <a:ext cx="1051560" cy="600164"/>
          </a:xfrm>
          <a:prstGeom prst="rect">
            <a:avLst/>
          </a:prstGeom>
          <a:solidFill>
            <a:srgbClr val="FFFFCC"/>
          </a:solidFill>
          <a:ln>
            <a:solidFill>
              <a:schemeClr val="bg1">
                <a:lumMod val="75000"/>
              </a:schemeClr>
            </a:solidFill>
          </a:ln>
        </p:spPr>
        <p:txBody>
          <a:bodyPr wrap="square" rtlCol="0">
            <a:spAutoFit/>
          </a:bodyPr>
          <a:lstStyle/>
          <a:p>
            <a:r>
              <a:rPr lang="en-US" sz="1100" dirty="0" smtClean="0"/>
              <a:t>Get back to the last saved amounts</a:t>
            </a:r>
            <a:endParaRPr lang="en-US" sz="1100" b="1" dirty="0"/>
          </a:p>
        </p:txBody>
      </p:sp>
      <p:cxnSp>
        <p:nvCxnSpPr>
          <p:cNvPr id="112" name="Elbow Connector 111"/>
          <p:cNvCxnSpPr>
            <a:stCxn id="111" idx="0"/>
            <a:endCxn id="113" idx="2"/>
          </p:cNvCxnSpPr>
          <p:nvPr/>
        </p:nvCxnSpPr>
        <p:spPr>
          <a:xfrm rot="16200000" flipV="1">
            <a:off x="3578035" y="4712810"/>
            <a:ext cx="355191" cy="17303"/>
          </a:xfrm>
          <a:prstGeom prst="bentConnector3">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3" name="Rectangle 112"/>
          <p:cNvSpPr/>
          <p:nvPr/>
        </p:nvSpPr>
        <p:spPr>
          <a:xfrm>
            <a:off x="3493335" y="4383846"/>
            <a:ext cx="507285" cy="160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TextBox 123"/>
          <p:cNvSpPr txBox="1"/>
          <p:nvPr/>
        </p:nvSpPr>
        <p:spPr>
          <a:xfrm>
            <a:off x="2095500" y="161704"/>
            <a:ext cx="2118360" cy="707886"/>
          </a:xfrm>
          <a:prstGeom prst="rect">
            <a:avLst/>
          </a:prstGeom>
          <a:solidFill>
            <a:srgbClr val="FFFFCC"/>
          </a:solidFill>
          <a:ln>
            <a:solidFill>
              <a:schemeClr val="bg1">
                <a:lumMod val="75000"/>
              </a:schemeClr>
            </a:solidFill>
          </a:ln>
        </p:spPr>
        <p:txBody>
          <a:bodyPr wrap="square" rtlCol="0">
            <a:spAutoFit/>
          </a:bodyPr>
          <a:lstStyle/>
          <a:p>
            <a:r>
              <a:rPr lang="en-US" sz="1000" dirty="0" smtClean="0"/>
              <a:t>Difference between total Capspend and authorized amount</a:t>
            </a:r>
          </a:p>
          <a:p>
            <a:r>
              <a:rPr lang="en-US" sz="1000" dirty="0" smtClean="0">
                <a:solidFill>
                  <a:srgbClr val="00B050"/>
                </a:solidFill>
              </a:rPr>
              <a:t>Green if ≤ 0 </a:t>
            </a:r>
            <a:r>
              <a:rPr lang="en-US" sz="1000" dirty="0" smtClean="0">
                <a:solidFill>
                  <a:srgbClr val="FFC000"/>
                </a:solidFill>
              </a:rPr>
              <a:t>Orange if &lt; 10%</a:t>
            </a:r>
          </a:p>
          <a:p>
            <a:r>
              <a:rPr lang="en-US" sz="1000" dirty="0" smtClean="0">
                <a:solidFill>
                  <a:srgbClr val="FF0000"/>
                </a:solidFill>
              </a:rPr>
              <a:t>Red if ≥ 10% of the </a:t>
            </a:r>
            <a:r>
              <a:rPr lang="en-US" sz="1000" dirty="0" err="1" smtClean="0">
                <a:solidFill>
                  <a:srgbClr val="FF0000"/>
                </a:solidFill>
              </a:rPr>
              <a:t>auth</a:t>
            </a:r>
            <a:r>
              <a:rPr lang="en-US" sz="1000" dirty="0" smtClean="0">
                <a:solidFill>
                  <a:srgbClr val="FF0000"/>
                </a:solidFill>
              </a:rPr>
              <a:t> amount </a:t>
            </a:r>
            <a:endParaRPr lang="en-US" sz="1000" dirty="0">
              <a:solidFill>
                <a:srgbClr val="FF0000"/>
              </a:solidFill>
            </a:endParaRPr>
          </a:p>
        </p:txBody>
      </p:sp>
      <p:cxnSp>
        <p:nvCxnSpPr>
          <p:cNvPr id="125" name="Elbow Connector 124"/>
          <p:cNvCxnSpPr>
            <a:stCxn id="124" idx="2"/>
            <a:endCxn id="126" idx="1"/>
          </p:cNvCxnSpPr>
          <p:nvPr/>
        </p:nvCxnSpPr>
        <p:spPr>
          <a:xfrm rot="16200000" flipH="1">
            <a:off x="2895932" y="1128338"/>
            <a:ext cx="1109794" cy="592298"/>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6" name="Rectangle 125"/>
          <p:cNvSpPr/>
          <p:nvPr/>
        </p:nvSpPr>
        <p:spPr>
          <a:xfrm>
            <a:off x="3746978" y="1899374"/>
            <a:ext cx="192561" cy="160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TextBox 144"/>
          <p:cNvSpPr txBox="1"/>
          <p:nvPr/>
        </p:nvSpPr>
        <p:spPr>
          <a:xfrm>
            <a:off x="4812891" y="191026"/>
            <a:ext cx="2118360" cy="553998"/>
          </a:xfrm>
          <a:prstGeom prst="rect">
            <a:avLst/>
          </a:prstGeom>
          <a:solidFill>
            <a:srgbClr val="FFFFCC"/>
          </a:solidFill>
          <a:ln>
            <a:solidFill>
              <a:schemeClr val="bg1">
                <a:lumMod val="75000"/>
              </a:schemeClr>
            </a:solidFill>
          </a:ln>
        </p:spPr>
        <p:txBody>
          <a:bodyPr wrap="square" rtlCol="0">
            <a:spAutoFit/>
          </a:bodyPr>
          <a:lstStyle/>
          <a:p>
            <a:r>
              <a:rPr lang="en-US" sz="1000" dirty="0" smtClean="0"/>
              <a:t>Difference between total Capspend and total Capex</a:t>
            </a:r>
          </a:p>
          <a:p>
            <a:r>
              <a:rPr lang="en-US" sz="1000" dirty="0" smtClean="0">
                <a:solidFill>
                  <a:srgbClr val="00B050"/>
                </a:solidFill>
              </a:rPr>
              <a:t>Green if  = 0  </a:t>
            </a:r>
            <a:r>
              <a:rPr lang="en-US" sz="1000" dirty="0" smtClean="0">
                <a:solidFill>
                  <a:srgbClr val="FF0000"/>
                </a:solidFill>
              </a:rPr>
              <a:t>Red if ≠ 0</a:t>
            </a:r>
            <a:endParaRPr lang="en-US" sz="1000" dirty="0">
              <a:solidFill>
                <a:srgbClr val="FF0000"/>
              </a:solidFill>
            </a:endParaRPr>
          </a:p>
        </p:txBody>
      </p:sp>
      <p:cxnSp>
        <p:nvCxnSpPr>
          <p:cNvPr id="146" name="Elbow Connector 145"/>
          <p:cNvCxnSpPr>
            <a:stCxn id="145" idx="2"/>
            <a:endCxn id="149" idx="1"/>
          </p:cNvCxnSpPr>
          <p:nvPr/>
        </p:nvCxnSpPr>
        <p:spPr>
          <a:xfrm rot="16200000" flipH="1">
            <a:off x="5486662" y="1130432"/>
            <a:ext cx="1236354" cy="465537"/>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9" name="Rectangle 148"/>
          <p:cNvSpPr/>
          <p:nvPr/>
        </p:nvSpPr>
        <p:spPr>
          <a:xfrm>
            <a:off x="6337608" y="1901368"/>
            <a:ext cx="192561" cy="160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TextBox 155"/>
          <p:cNvSpPr txBox="1"/>
          <p:nvPr/>
        </p:nvSpPr>
        <p:spPr>
          <a:xfrm>
            <a:off x="7025640" y="191026"/>
            <a:ext cx="1950720" cy="553998"/>
          </a:xfrm>
          <a:prstGeom prst="rect">
            <a:avLst/>
          </a:prstGeom>
          <a:solidFill>
            <a:srgbClr val="FFFFCC"/>
          </a:solidFill>
          <a:ln>
            <a:solidFill>
              <a:schemeClr val="bg1">
                <a:lumMod val="75000"/>
              </a:schemeClr>
            </a:solidFill>
          </a:ln>
        </p:spPr>
        <p:txBody>
          <a:bodyPr wrap="square" rtlCol="0">
            <a:spAutoFit/>
          </a:bodyPr>
          <a:lstStyle/>
          <a:p>
            <a:r>
              <a:rPr lang="en-US" sz="1000" dirty="0" smtClean="0"/>
              <a:t>Values in Euro are calculated only after the forecasts are saved</a:t>
            </a:r>
            <a:endParaRPr lang="en-US" sz="1000" dirty="0">
              <a:solidFill>
                <a:srgbClr val="FF0000"/>
              </a:solidFill>
            </a:endParaRPr>
          </a:p>
        </p:txBody>
      </p:sp>
      <p:cxnSp>
        <p:nvCxnSpPr>
          <p:cNvPr id="157" name="Elbow Connector 156"/>
          <p:cNvCxnSpPr>
            <a:stCxn id="156" idx="2"/>
            <a:endCxn id="159" idx="3"/>
          </p:cNvCxnSpPr>
          <p:nvPr/>
        </p:nvCxnSpPr>
        <p:spPr>
          <a:xfrm rot="5400000">
            <a:off x="6608094" y="1942748"/>
            <a:ext cx="2590630" cy="195183"/>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9" name="Rectangle 158"/>
          <p:cNvSpPr/>
          <p:nvPr/>
        </p:nvSpPr>
        <p:spPr>
          <a:xfrm>
            <a:off x="4701540" y="3255644"/>
            <a:ext cx="3104277" cy="160020"/>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Rectangle 163"/>
          <p:cNvSpPr/>
          <p:nvPr/>
        </p:nvSpPr>
        <p:spPr>
          <a:xfrm>
            <a:off x="4701539" y="3964484"/>
            <a:ext cx="3104277" cy="117158"/>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5" name="Elbow Connector 164"/>
          <p:cNvCxnSpPr>
            <a:stCxn id="156" idx="2"/>
            <a:endCxn id="164" idx="3"/>
          </p:cNvCxnSpPr>
          <p:nvPr/>
        </p:nvCxnSpPr>
        <p:spPr>
          <a:xfrm rot="5400000">
            <a:off x="6264389" y="2286451"/>
            <a:ext cx="3278039" cy="195184"/>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9" name="Freeform 128"/>
          <p:cNvSpPr/>
          <p:nvPr/>
        </p:nvSpPr>
        <p:spPr>
          <a:xfrm>
            <a:off x="7711440" y="3627120"/>
            <a:ext cx="122005" cy="678180"/>
          </a:xfrm>
          <a:custGeom>
            <a:avLst/>
            <a:gdLst>
              <a:gd name="connsiteX0" fmla="*/ 15240 w 122005"/>
              <a:gd name="connsiteY0" fmla="*/ 678180 h 678180"/>
              <a:gd name="connsiteX1" fmla="*/ 121920 w 122005"/>
              <a:gd name="connsiteY1" fmla="*/ 243840 h 678180"/>
              <a:gd name="connsiteX2" fmla="*/ 0 w 122005"/>
              <a:gd name="connsiteY2" fmla="*/ 0 h 678180"/>
            </a:gdLst>
            <a:ahLst/>
            <a:cxnLst>
              <a:cxn ang="0">
                <a:pos x="connsiteX0" y="connsiteY0"/>
              </a:cxn>
              <a:cxn ang="0">
                <a:pos x="connsiteX1" y="connsiteY1"/>
              </a:cxn>
              <a:cxn ang="0">
                <a:pos x="connsiteX2" y="connsiteY2"/>
              </a:cxn>
            </a:cxnLst>
            <a:rect l="l" t="t" r="r" b="b"/>
            <a:pathLst>
              <a:path w="122005" h="678180">
                <a:moveTo>
                  <a:pt x="15240" y="678180"/>
                </a:moveTo>
                <a:cubicBezTo>
                  <a:pt x="69850" y="517525"/>
                  <a:pt x="124460" y="356870"/>
                  <a:pt x="121920" y="243840"/>
                </a:cubicBezTo>
                <a:cubicBezTo>
                  <a:pt x="119380" y="130810"/>
                  <a:pt x="59690" y="65405"/>
                  <a:pt x="0" y="0"/>
                </a:cubicBezTo>
              </a:path>
            </a:pathLst>
          </a:custGeom>
          <a:noFill/>
          <a:ln>
            <a:solidFill>
              <a:srgbClr val="FF00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p:cNvSpPr/>
          <p:nvPr/>
        </p:nvSpPr>
        <p:spPr>
          <a:xfrm>
            <a:off x="6337608" y="4393494"/>
            <a:ext cx="1069032" cy="132786"/>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0162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1720" y="1245891"/>
            <a:ext cx="6378893" cy="30708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Forecasts </a:t>
            </a:r>
            <a:r>
              <a:rPr lang="en-US" sz="1400" dirty="0"/>
              <a:t>(without bundle)</a:t>
            </a:r>
            <a:r>
              <a:rPr lang="en-US" dirty="0"/>
              <a:t/>
            </a:r>
            <a:br>
              <a:rPr lang="en-US" dirty="0"/>
            </a:br>
            <a:r>
              <a:rPr lang="en-US" sz="1400" dirty="0"/>
              <a:t>Example of </a:t>
            </a:r>
            <a:r>
              <a:rPr lang="en-US" sz="1400" dirty="0" smtClean="0"/>
              <a:t>an approved project</a:t>
            </a:r>
            <a:br>
              <a:rPr lang="en-US" sz="1400" dirty="0" smtClean="0"/>
            </a:br>
            <a:r>
              <a:rPr lang="en-US" sz="1400" dirty="0" smtClean="0"/>
              <a:t>(created in PS with actual expenses)</a:t>
            </a:r>
            <a:endParaRPr lang="en-US" sz="14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52</a:t>
            </a:fld>
            <a:endParaRPr lang="en-US"/>
          </a:p>
        </p:txBody>
      </p:sp>
      <p:sp>
        <p:nvSpPr>
          <p:cNvPr id="8" name="TextBox 7"/>
          <p:cNvSpPr txBox="1"/>
          <p:nvPr/>
        </p:nvSpPr>
        <p:spPr>
          <a:xfrm>
            <a:off x="3796666" y="4645602"/>
            <a:ext cx="1516380" cy="600164"/>
          </a:xfrm>
          <a:prstGeom prst="rect">
            <a:avLst/>
          </a:prstGeom>
          <a:solidFill>
            <a:srgbClr val="FFFFCC"/>
          </a:solidFill>
          <a:ln>
            <a:solidFill>
              <a:schemeClr val="bg1">
                <a:lumMod val="75000"/>
              </a:schemeClr>
            </a:solidFill>
          </a:ln>
        </p:spPr>
        <p:txBody>
          <a:bodyPr wrap="square" rtlCol="0">
            <a:spAutoFit/>
          </a:bodyPr>
          <a:lstStyle/>
          <a:p>
            <a:r>
              <a:rPr lang="en-US" sz="1100" dirty="0" smtClean="0"/>
              <a:t>Past Capspend (values from PS via BW)</a:t>
            </a:r>
            <a:endParaRPr lang="en-US" sz="1100" b="1" dirty="0"/>
          </a:p>
        </p:txBody>
      </p:sp>
      <p:cxnSp>
        <p:nvCxnSpPr>
          <p:cNvPr id="9" name="Elbow Connector 8"/>
          <p:cNvCxnSpPr>
            <a:stCxn id="8" idx="0"/>
            <a:endCxn id="10" idx="1"/>
          </p:cNvCxnSpPr>
          <p:nvPr/>
        </p:nvCxnSpPr>
        <p:spPr>
          <a:xfrm rot="5400000" flipH="1" flipV="1">
            <a:off x="3670330" y="3623916"/>
            <a:ext cx="1906212" cy="137160"/>
          </a:xfrm>
          <a:prstGeom prst="bentConnector2">
            <a:avLst/>
          </a:prstGeom>
          <a:ln w="19050">
            <a:solidFill>
              <a:schemeClr val="bg2">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flipV="1">
            <a:off x="4692016" y="2697480"/>
            <a:ext cx="2112644" cy="83820"/>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flipV="1">
            <a:off x="4692016" y="3238500"/>
            <a:ext cx="2112644" cy="83820"/>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5444015" y="4645603"/>
            <a:ext cx="1516380" cy="600164"/>
          </a:xfrm>
          <a:prstGeom prst="rect">
            <a:avLst/>
          </a:prstGeom>
          <a:solidFill>
            <a:srgbClr val="FFFFCC"/>
          </a:solidFill>
          <a:ln>
            <a:solidFill>
              <a:schemeClr val="bg1">
                <a:lumMod val="75000"/>
              </a:schemeClr>
            </a:solidFill>
          </a:ln>
        </p:spPr>
        <p:txBody>
          <a:bodyPr wrap="square" rtlCol="0">
            <a:spAutoFit/>
          </a:bodyPr>
          <a:lstStyle/>
          <a:p>
            <a:r>
              <a:rPr lang="en-US" sz="1100" dirty="0" smtClean="0"/>
              <a:t>Past Capex (values from PEC &amp; Cash query)</a:t>
            </a:r>
            <a:endParaRPr lang="en-US" sz="1100" b="1" dirty="0"/>
          </a:p>
        </p:txBody>
      </p:sp>
      <p:cxnSp>
        <p:nvCxnSpPr>
          <p:cNvPr id="25" name="Elbow Connector 24"/>
          <p:cNvCxnSpPr>
            <a:stCxn id="24" idx="0"/>
            <a:endCxn id="22" idx="0"/>
          </p:cNvCxnSpPr>
          <p:nvPr/>
        </p:nvCxnSpPr>
        <p:spPr>
          <a:xfrm rot="16200000" flipV="1">
            <a:off x="5313631" y="3757028"/>
            <a:ext cx="1323283" cy="453867"/>
          </a:xfrm>
          <a:prstGeom prst="bentConnector3">
            <a:avLst>
              <a:gd name="adj1" fmla="val 50000"/>
            </a:avLst>
          </a:prstGeom>
          <a:ln w="19050">
            <a:solidFill>
              <a:schemeClr val="bg2">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7194233" y="4645604"/>
            <a:ext cx="1516380" cy="430887"/>
          </a:xfrm>
          <a:prstGeom prst="rect">
            <a:avLst/>
          </a:prstGeom>
          <a:solidFill>
            <a:srgbClr val="FFFFCC"/>
          </a:solidFill>
          <a:ln>
            <a:solidFill>
              <a:schemeClr val="bg1">
                <a:lumMod val="75000"/>
              </a:schemeClr>
            </a:solidFill>
          </a:ln>
        </p:spPr>
        <p:txBody>
          <a:bodyPr wrap="square" rtlCol="0">
            <a:spAutoFit/>
          </a:bodyPr>
          <a:lstStyle/>
          <a:p>
            <a:r>
              <a:rPr lang="en-US" sz="1100" dirty="0" smtClean="0"/>
              <a:t>Forecast values to be entered by the user</a:t>
            </a:r>
            <a:endParaRPr lang="en-US" sz="1100" b="1" dirty="0"/>
          </a:p>
        </p:txBody>
      </p:sp>
      <p:cxnSp>
        <p:nvCxnSpPr>
          <p:cNvPr id="34" name="Elbow Connector 33"/>
          <p:cNvCxnSpPr>
            <a:stCxn id="33" idx="0"/>
            <a:endCxn id="37" idx="3"/>
          </p:cNvCxnSpPr>
          <p:nvPr/>
        </p:nvCxnSpPr>
        <p:spPr>
          <a:xfrm rot="5400000" flipH="1" flipV="1">
            <a:off x="7187434" y="3504379"/>
            <a:ext cx="1906214" cy="376237"/>
          </a:xfrm>
          <a:prstGeom prst="bentConnector4">
            <a:avLst>
              <a:gd name="adj1" fmla="val 24916"/>
              <a:gd name="adj2" fmla="val 160760"/>
            </a:avLst>
          </a:prstGeom>
          <a:ln w="19050">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flipV="1">
            <a:off x="6804660" y="2697480"/>
            <a:ext cx="1524000" cy="8382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flipV="1">
            <a:off x="6804660" y="3238500"/>
            <a:ext cx="1524000" cy="8382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Elbow Connector 42"/>
          <p:cNvCxnSpPr>
            <a:stCxn id="33" idx="0"/>
          </p:cNvCxnSpPr>
          <p:nvPr/>
        </p:nvCxnSpPr>
        <p:spPr>
          <a:xfrm rot="16200000" flipV="1">
            <a:off x="7097900" y="3791080"/>
            <a:ext cx="1323284" cy="385763"/>
          </a:xfrm>
          <a:prstGeom prst="bentConnector3">
            <a:avLst>
              <a:gd name="adj1" fmla="val 43666"/>
            </a:avLst>
          </a:prstGeom>
          <a:ln w="19050">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179" name="TextBox 7178"/>
          <p:cNvSpPr txBox="1"/>
          <p:nvPr/>
        </p:nvSpPr>
        <p:spPr>
          <a:xfrm>
            <a:off x="274320" y="1758850"/>
            <a:ext cx="1577340" cy="430887"/>
          </a:xfrm>
          <a:prstGeom prst="rect">
            <a:avLst/>
          </a:prstGeom>
          <a:solidFill>
            <a:srgbClr val="FFFFCC"/>
          </a:solidFill>
          <a:ln>
            <a:solidFill>
              <a:schemeClr val="bg1">
                <a:lumMod val="75000"/>
              </a:schemeClr>
            </a:solidFill>
          </a:ln>
        </p:spPr>
        <p:txBody>
          <a:bodyPr wrap="square" rtlCol="0">
            <a:spAutoFit/>
          </a:bodyPr>
          <a:lstStyle>
            <a:defPPr>
              <a:defRPr lang="en-US"/>
            </a:defPPr>
            <a:lvl1pPr>
              <a:defRPr sz="1100"/>
            </a:lvl1pPr>
          </a:lstStyle>
          <a:p>
            <a:r>
              <a:rPr lang="en-US" dirty="0"/>
              <a:t>Forecasts </a:t>
            </a:r>
            <a:r>
              <a:rPr lang="en-US" dirty="0" smtClean="0"/>
              <a:t>values as mentioned </a:t>
            </a:r>
            <a:r>
              <a:rPr lang="en-US" dirty="0"/>
              <a:t>last quarter</a:t>
            </a:r>
          </a:p>
        </p:txBody>
      </p:sp>
      <p:sp>
        <p:nvSpPr>
          <p:cNvPr id="7180" name="Rectangle 7179"/>
          <p:cNvSpPr/>
          <p:nvPr/>
        </p:nvSpPr>
        <p:spPr>
          <a:xfrm>
            <a:off x="2499360" y="2781300"/>
            <a:ext cx="952500" cy="1219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82" name="Elbow Connector 7181"/>
          <p:cNvCxnSpPr>
            <a:stCxn id="7179" idx="3"/>
            <a:endCxn id="7180" idx="1"/>
          </p:cNvCxnSpPr>
          <p:nvPr/>
        </p:nvCxnSpPr>
        <p:spPr>
          <a:xfrm>
            <a:off x="1851660" y="1974294"/>
            <a:ext cx="647700" cy="867966"/>
          </a:xfrm>
          <a:prstGeom prst="bentConnector3">
            <a:avLst>
              <a:gd name="adj1" fmla="val 6294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274320" y="2523946"/>
            <a:ext cx="1577340" cy="600164"/>
          </a:xfrm>
          <a:prstGeom prst="rect">
            <a:avLst/>
          </a:prstGeom>
          <a:solidFill>
            <a:srgbClr val="FFFFCC"/>
          </a:solidFill>
          <a:ln>
            <a:solidFill>
              <a:schemeClr val="bg1">
                <a:lumMod val="75000"/>
              </a:schemeClr>
            </a:solidFill>
          </a:ln>
        </p:spPr>
        <p:txBody>
          <a:bodyPr wrap="square" rtlCol="0">
            <a:spAutoFit/>
          </a:bodyPr>
          <a:lstStyle>
            <a:defPPr>
              <a:defRPr lang="en-US"/>
            </a:defPPr>
            <a:lvl1pPr>
              <a:defRPr sz="1100"/>
            </a:lvl1pPr>
          </a:lstStyle>
          <a:p>
            <a:r>
              <a:rPr lang="en-US" dirty="0" smtClean="0"/>
              <a:t>Difference between last quarter forecasts and current forecasts</a:t>
            </a:r>
            <a:endParaRPr lang="en-US" dirty="0"/>
          </a:p>
        </p:txBody>
      </p:sp>
      <p:sp>
        <p:nvSpPr>
          <p:cNvPr id="55" name="Rectangle 54"/>
          <p:cNvSpPr/>
          <p:nvPr/>
        </p:nvSpPr>
        <p:spPr>
          <a:xfrm>
            <a:off x="2499360" y="2903220"/>
            <a:ext cx="952500" cy="1219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Elbow Connector 55"/>
          <p:cNvCxnSpPr>
            <a:stCxn id="53" idx="3"/>
            <a:endCxn id="55" idx="1"/>
          </p:cNvCxnSpPr>
          <p:nvPr/>
        </p:nvCxnSpPr>
        <p:spPr>
          <a:xfrm>
            <a:off x="1851660" y="2824028"/>
            <a:ext cx="647700" cy="140152"/>
          </a:xfrm>
          <a:prstGeom prst="bentConnector3">
            <a:avLst>
              <a:gd name="adj1" fmla="val 40588"/>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274320" y="3376087"/>
            <a:ext cx="1577340" cy="400110"/>
          </a:xfrm>
          <a:prstGeom prst="rect">
            <a:avLst/>
          </a:prstGeom>
          <a:solidFill>
            <a:srgbClr val="FFFFCC"/>
          </a:solidFill>
          <a:ln>
            <a:solidFill>
              <a:schemeClr val="bg1">
                <a:lumMod val="75000"/>
              </a:schemeClr>
            </a:solidFill>
          </a:ln>
        </p:spPr>
        <p:txBody>
          <a:bodyPr wrap="square" rtlCol="0">
            <a:spAutoFit/>
          </a:bodyPr>
          <a:lstStyle>
            <a:defPPr>
              <a:defRPr lang="en-US"/>
            </a:defPPr>
            <a:lvl1pPr>
              <a:defRPr sz="1100"/>
            </a:lvl1pPr>
          </a:lstStyle>
          <a:p>
            <a:r>
              <a:rPr lang="en-US" dirty="0" smtClean="0"/>
              <a:t>Conversion to EURO </a:t>
            </a:r>
            <a:r>
              <a:rPr lang="en-US" sz="900" dirty="0" smtClean="0"/>
              <a:t>(calculated after save only)</a:t>
            </a:r>
            <a:endParaRPr lang="en-US" dirty="0"/>
          </a:p>
        </p:txBody>
      </p:sp>
      <p:sp>
        <p:nvSpPr>
          <p:cNvPr id="65" name="Rectangle 64"/>
          <p:cNvSpPr/>
          <p:nvPr/>
        </p:nvSpPr>
        <p:spPr>
          <a:xfrm>
            <a:off x="2499360" y="3017520"/>
            <a:ext cx="952500" cy="1219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Elbow Connector 65"/>
          <p:cNvCxnSpPr>
            <a:stCxn id="63" idx="3"/>
            <a:endCxn id="65" idx="1"/>
          </p:cNvCxnSpPr>
          <p:nvPr/>
        </p:nvCxnSpPr>
        <p:spPr>
          <a:xfrm flipV="1">
            <a:off x="1851660" y="3078480"/>
            <a:ext cx="647700" cy="497662"/>
          </a:xfrm>
          <a:prstGeom prst="bent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274320" y="3983961"/>
            <a:ext cx="1577340" cy="1277273"/>
          </a:xfrm>
          <a:prstGeom prst="rect">
            <a:avLst/>
          </a:prstGeom>
          <a:solidFill>
            <a:srgbClr val="FFFFCC"/>
          </a:solidFill>
          <a:ln>
            <a:solidFill>
              <a:schemeClr val="bg1">
                <a:lumMod val="75000"/>
              </a:schemeClr>
            </a:solidFill>
          </a:ln>
        </p:spPr>
        <p:txBody>
          <a:bodyPr wrap="square" rtlCol="0">
            <a:spAutoFit/>
          </a:bodyPr>
          <a:lstStyle>
            <a:defPPr>
              <a:defRPr lang="en-US"/>
            </a:defPPr>
            <a:lvl1pPr>
              <a:defRPr sz="1100"/>
            </a:lvl1pPr>
          </a:lstStyle>
          <a:p>
            <a:r>
              <a:rPr lang="en-US" dirty="0" smtClean="0"/>
              <a:t>Actuals : same values as the forecast line </a:t>
            </a:r>
            <a:r>
              <a:rPr lang="en-US" dirty="0" smtClean="0">
                <a:solidFill>
                  <a:srgbClr val="7030A0"/>
                </a:solidFill>
              </a:rPr>
              <a:t>except for the current quarter</a:t>
            </a:r>
          </a:p>
          <a:p>
            <a:endParaRPr lang="en-US" dirty="0">
              <a:solidFill>
                <a:srgbClr val="7030A0"/>
              </a:solidFill>
            </a:endParaRPr>
          </a:p>
          <a:p>
            <a:r>
              <a:rPr lang="en-US" dirty="0" smtClean="0">
                <a:solidFill>
                  <a:srgbClr val="7030A0"/>
                </a:solidFill>
              </a:rPr>
              <a:t>Way to get actuals of the current quarter</a:t>
            </a:r>
            <a:endParaRPr lang="en-US" dirty="0">
              <a:solidFill>
                <a:srgbClr val="7030A0"/>
              </a:solidFill>
            </a:endParaRPr>
          </a:p>
        </p:txBody>
      </p:sp>
      <p:sp>
        <p:nvSpPr>
          <p:cNvPr id="72" name="Rectangle 71"/>
          <p:cNvSpPr/>
          <p:nvPr/>
        </p:nvSpPr>
        <p:spPr>
          <a:xfrm flipV="1">
            <a:off x="6804660" y="3124109"/>
            <a:ext cx="281940" cy="83819"/>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Elbow Connector 72"/>
          <p:cNvCxnSpPr>
            <a:stCxn id="70" idx="3"/>
            <a:endCxn id="72" idx="2"/>
          </p:cNvCxnSpPr>
          <p:nvPr/>
        </p:nvCxnSpPr>
        <p:spPr>
          <a:xfrm flipV="1">
            <a:off x="1851660" y="3124109"/>
            <a:ext cx="5093970" cy="1498489"/>
          </a:xfrm>
          <a:prstGeom prst="bentConnector4">
            <a:avLst>
              <a:gd name="adj1" fmla="val 9274"/>
              <a:gd name="adj2" fmla="val 99491"/>
            </a:avLst>
          </a:prstGeom>
          <a:ln w="3175">
            <a:solidFill>
              <a:srgbClr val="7030A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2120266" y="4830880"/>
            <a:ext cx="1516380" cy="430887"/>
          </a:xfrm>
          <a:prstGeom prst="rect">
            <a:avLst/>
          </a:prstGeom>
          <a:solidFill>
            <a:srgbClr val="FFFFCC"/>
          </a:solidFill>
          <a:ln>
            <a:solidFill>
              <a:schemeClr val="bg1">
                <a:lumMod val="75000"/>
              </a:schemeClr>
            </a:solidFill>
          </a:ln>
        </p:spPr>
        <p:txBody>
          <a:bodyPr wrap="square" rtlCol="0">
            <a:spAutoFit/>
          </a:bodyPr>
          <a:lstStyle/>
          <a:p>
            <a:r>
              <a:rPr lang="en-US" sz="1100" dirty="0" smtClean="0"/>
              <a:t>Who has saved and validated and when</a:t>
            </a:r>
            <a:endParaRPr lang="en-US" sz="1100" b="1" dirty="0"/>
          </a:p>
        </p:txBody>
      </p:sp>
      <p:sp>
        <p:nvSpPr>
          <p:cNvPr id="91" name="Rectangle 90"/>
          <p:cNvSpPr/>
          <p:nvPr/>
        </p:nvSpPr>
        <p:spPr>
          <a:xfrm>
            <a:off x="2402206" y="4107180"/>
            <a:ext cx="1234440" cy="1219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2" name="Elbow Connector 91"/>
          <p:cNvCxnSpPr>
            <a:stCxn id="89" idx="0"/>
            <a:endCxn id="91" idx="2"/>
          </p:cNvCxnSpPr>
          <p:nvPr/>
        </p:nvCxnSpPr>
        <p:spPr>
          <a:xfrm rot="5400000" flipH="1" flipV="1">
            <a:off x="2648051" y="4459505"/>
            <a:ext cx="601780" cy="140970"/>
          </a:xfrm>
          <a:prstGeom prst="bent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3967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Forecasts – Capex Best Guess</a:t>
            </a:r>
            <a:endParaRPr lang="en-US" dirty="0"/>
          </a:p>
        </p:txBody>
      </p:sp>
      <p:sp>
        <p:nvSpPr>
          <p:cNvPr id="3" name="Content Placeholder 2"/>
          <p:cNvSpPr>
            <a:spLocks noGrp="1"/>
          </p:cNvSpPr>
          <p:nvPr>
            <p:ph idx="1"/>
          </p:nvPr>
        </p:nvSpPr>
        <p:spPr>
          <a:xfrm>
            <a:off x="225425" y="708660"/>
            <a:ext cx="8229600" cy="5341620"/>
          </a:xfrm>
          <a:noFill/>
        </p:spPr>
        <p:txBody>
          <a:bodyPr/>
          <a:lstStyle/>
          <a:p>
            <a:pPr marL="0" indent="0">
              <a:buNone/>
            </a:pPr>
            <a:r>
              <a:rPr lang="en-US" sz="1600" dirty="0" smtClean="0"/>
              <a:t>Reminder: </a:t>
            </a:r>
          </a:p>
          <a:p>
            <a:r>
              <a:rPr lang="en-US" sz="1600" dirty="0" smtClean="0"/>
              <a:t>if a good is received in month M, a </a:t>
            </a:r>
            <a:r>
              <a:rPr lang="en-US" sz="1600" dirty="0" err="1" smtClean="0"/>
              <a:t>capspend</a:t>
            </a:r>
            <a:r>
              <a:rPr lang="en-US" sz="1600" dirty="0" smtClean="0"/>
              <a:t> corresponding to its amount is booked in month M </a:t>
            </a:r>
          </a:p>
          <a:p>
            <a:r>
              <a:rPr lang="en-US" sz="1600" dirty="0" smtClean="0"/>
              <a:t>When it is paid (in Month µ = [M + payment term]), a capex is assigned to month µ</a:t>
            </a:r>
          </a:p>
          <a:p>
            <a:pPr marL="0" indent="0">
              <a:buNone/>
            </a:pPr>
            <a:r>
              <a:rPr lang="en-US" sz="1600" b="1" dirty="0" smtClean="0"/>
              <a:t>The Capex best guess function</a:t>
            </a:r>
          </a:p>
          <a:p>
            <a:r>
              <a:rPr lang="en-US" sz="1600" dirty="0" smtClean="0"/>
              <a:t>Assumes that for purchases are related to an </a:t>
            </a:r>
            <a:r>
              <a:rPr lang="en-US" sz="1600" b="1" dirty="0" smtClean="0"/>
              <a:t>average payment term </a:t>
            </a:r>
            <a:r>
              <a:rPr lang="en-US" sz="1600" dirty="0" smtClean="0"/>
              <a:t>for the </a:t>
            </a:r>
            <a:r>
              <a:rPr lang="en-US" sz="1600" b="1" dirty="0" smtClean="0"/>
              <a:t>country</a:t>
            </a:r>
            <a:r>
              <a:rPr lang="en-US" sz="1600" dirty="0" smtClean="0"/>
              <a:t> in which the investment is made (a table is maintained in COLMAR)</a:t>
            </a:r>
          </a:p>
          <a:p>
            <a:r>
              <a:rPr lang="en-US" sz="1600" dirty="0" smtClean="0"/>
              <a:t>Takes into account actual </a:t>
            </a:r>
            <a:r>
              <a:rPr lang="en-US" sz="1600" b="1" dirty="0" smtClean="0"/>
              <a:t>past monthly Capspend </a:t>
            </a:r>
            <a:r>
              <a:rPr lang="en-US" sz="1600" dirty="0" smtClean="0"/>
              <a:t>and </a:t>
            </a:r>
            <a:r>
              <a:rPr lang="en-US" sz="1600" b="1" dirty="0" smtClean="0"/>
              <a:t>future quarterly Capspend </a:t>
            </a:r>
            <a:r>
              <a:rPr lang="en-US" sz="1600" dirty="0" smtClean="0"/>
              <a:t>forecasts</a:t>
            </a:r>
          </a:p>
          <a:p>
            <a:r>
              <a:rPr lang="en-US" sz="1600" dirty="0" smtClean="0"/>
              <a:t>Takes into account the </a:t>
            </a:r>
            <a:r>
              <a:rPr lang="en-US" sz="1600" b="1" dirty="0" smtClean="0"/>
              <a:t>percentage of external costs </a:t>
            </a:r>
            <a:r>
              <a:rPr lang="en-US" sz="1600" dirty="0" smtClean="0"/>
              <a:t>(no delay on internal costs [salaries] ) </a:t>
            </a:r>
            <a:r>
              <a:rPr lang="en-US" sz="1200" dirty="0" smtClean="0"/>
              <a:t>[this %age is defined in the approval tab if the project is not bundled, else within the bundle definition – by default = 85%]</a:t>
            </a:r>
          </a:p>
          <a:p>
            <a:r>
              <a:rPr lang="en-US" sz="1600" dirty="0" smtClean="0"/>
              <a:t>Check that total Capspend = Total Capex, taking into account the actual past Capex. </a:t>
            </a:r>
          </a:p>
          <a:p>
            <a:pPr marL="0" indent="0">
              <a:buNone/>
            </a:pPr>
            <a:r>
              <a:rPr lang="en-US" sz="1600" dirty="0" smtClean="0"/>
              <a:t>The best guess applies the average payment term on external costs proportion so that the total capex = total </a:t>
            </a:r>
            <a:r>
              <a:rPr lang="en-US" sz="1600" dirty="0" err="1" smtClean="0"/>
              <a:t>capspend</a:t>
            </a:r>
            <a:endParaRPr lang="en-US" sz="1600" dirty="0" smtClean="0"/>
          </a:p>
          <a:p>
            <a:pPr marL="0" indent="0">
              <a:buNone/>
            </a:pPr>
            <a:endParaRPr lang="en-US" sz="1600" dirty="0"/>
          </a:p>
          <a:p>
            <a:pPr marL="0" indent="0">
              <a:buNone/>
            </a:pPr>
            <a:endParaRPr lang="en-US" sz="16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53</a:t>
            </a:fld>
            <a:endParaRPr lang="en-US"/>
          </a:p>
        </p:txBody>
      </p:sp>
    </p:spTree>
    <p:extLst>
      <p:ext uri="{BB962C8B-B14F-4D97-AF65-F5344CB8AC3E}">
        <p14:creationId xmlns:p14="http://schemas.microsoft.com/office/powerpoint/2010/main" val="218638676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Approval </a:t>
            </a:r>
            <a:r>
              <a:rPr lang="en-US" dirty="0"/>
              <a:t>for basic / full approval</a:t>
            </a:r>
            <a:br>
              <a:rPr lang="en-US" dirty="0"/>
            </a:br>
            <a:endParaRPr lang="en-US" dirty="0"/>
          </a:p>
        </p:txBody>
      </p:sp>
      <p:sp>
        <p:nvSpPr>
          <p:cNvPr id="3" name="Content Placeholder 2"/>
          <p:cNvSpPr>
            <a:spLocks noGrp="1"/>
          </p:cNvSpPr>
          <p:nvPr>
            <p:ph idx="1"/>
          </p:nvPr>
        </p:nvSpPr>
        <p:spPr>
          <a:xfrm>
            <a:off x="187325" y="716280"/>
            <a:ext cx="8229600" cy="5334000"/>
          </a:xfrm>
        </p:spPr>
        <p:txBody>
          <a:bodyPr/>
          <a:lstStyle/>
          <a:p>
            <a:pPr marL="0" indent="0">
              <a:buNone/>
            </a:pPr>
            <a:r>
              <a:rPr lang="en-US" dirty="0" smtClean="0"/>
              <a:t>Capex01 mentions 2 approvals </a:t>
            </a:r>
          </a:p>
          <a:p>
            <a:pPr>
              <a:tabLst>
                <a:tab pos="7985125" algn="r"/>
              </a:tabLst>
            </a:pPr>
            <a:r>
              <a:rPr lang="en-US" dirty="0" smtClean="0"/>
              <a:t>Approval for a budget for basic study, after which a more accurate estimation of the full project will be known 	(Status=</a:t>
            </a:r>
            <a:r>
              <a:rPr lang="en-US" b="1" dirty="0" smtClean="0"/>
              <a:t>Approved for Basic</a:t>
            </a:r>
            <a:r>
              <a:rPr lang="en-US" dirty="0" smtClean="0"/>
              <a:t>)</a:t>
            </a:r>
          </a:p>
          <a:p>
            <a:pPr>
              <a:tabLst>
                <a:tab pos="7985125" algn="r"/>
              </a:tabLst>
            </a:pPr>
            <a:r>
              <a:rPr lang="en-US" dirty="0" smtClean="0"/>
              <a:t>Approval for the full project 	(Status =</a:t>
            </a:r>
            <a:r>
              <a:rPr lang="en-US" b="1" dirty="0" smtClean="0"/>
              <a:t>Fully Approved</a:t>
            </a:r>
            <a:r>
              <a:rPr lang="en-US" dirty="0" smtClean="0"/>
              <a:t>)</a:t>
            </a:r>
          </a:p>
          <a:p>
            <a:pPr marL="0" indent="0">
              <a:buNone/>
            </a:pPr>
            <a:r>
              <a:rPr lang="en-US" dirty="0" smtClean="0"/>
              <a:t>Distinct approval for basic study is required for all major and most medium projects.</a:t>
            </a:r>
          </a:p>
          <a:p>
            <a:pPr marL="0" indent="0">
              <a:buNone/>
            </a:pPr>
            <a:r>
              <a:rPr lang="en-US" dirty="0" smtClean="0"/>
              <a:t>However, the Basic approval step is not compulsory in Colmar and can be bypassed : a project can be directly approved.</a:t>
            </a:r>
          </a:p>
          <a:p>
            <a:pPr marL="0" indent="0">
              <a:buNone/>
            </a:pPr>
            <a:endParaRPr lang="en-US" dirty="0" smtClean="0"/>
          </a:p>
          <a:p>
            <a:pPr marL="0" indent="0">
              <a:buNone/>
            </a:pPr>
            <a:r>
              <a:rPr lang="en-US" dirty="0" smtClean="0"/>
              <a:t>The amount mentioned in the approval pane is the amount for the full project, including the basic study.</a:t>
            </a:r>
          </a:p>
          <a:p>
            <a:pPr marL="0" indent="0">
              <a:buNone/>
            </a:pPr>
            <a:r>
              <a:rPr lang="en-US" dirty="0" smtClean="0"/>
              <a:t>It is copied in the Approval tab and is not editable.</a:t>
            </a:r>
          </a:p>
          <a:p>
            <a:pPr lvl="1"/>
            <a:endParaRPr lang="en-US" dirty="0"/>
          </a:p>
          <a:p>
            <a:pPr marL="269875" lvl="1" indent="0">
              <a:buNone/>
            </a:pP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54</a:t>
            </a:fld>
            <a:endParaRPr lang="en-US"/>
          </a:p>
        </p:txBody>
      </p:sp>
    </p:spTree>
    <p:extLst>
      <p:ext uri="{BB962C8B-B14F-4D97-AF65-F5344CB8AC3E}">
        <p14:creationId xmlns:p14="http://schemas.microsoft.com/office/powerpoint/2010/main" val="20317447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Approvers</a:t>
            </a:r>
            <a:endParaRPr lang="en-US" dirty="0"/>
          </a:p>
        </p:txBody>
      </p:sp>
      <p:sp>
        <p:nvSpPr>
          <p:cNvPr id="3" name="Content Placeholder 2"/>
          <p:cNvSpPr>
            <a:spLocks noGrp="1"/>
          </p:cNvSpPr>
          <p:nvPr>
            <p:ph idx="1"/>
          </p:nvPr>
        </p:nvSpPr>
        <p:spPr>
          <a:xfrm>
            <a:off x="248284" y="685800"/>
            <a:ext cx="8590916" cy="3909060"/>
          </a:xfrm>
        </p:spPr>
        <p:txBody>
          <a:bodyPr/>
          <a:lstStyle/>
          <a:p>
            <a:pPr marL="0" indent="0">
              <a:buNone/>
            </a:pPr>
            <a:r>
              <a:rPr lang="en-US" sz="1800" dirty="0" smtClean="0"/>
              <a:t>COLMAR features two kinds of approvers:</a:t>
            </a:r>
          </a:p>
          <a:p>
            <a:r>
              <a:rPr lang="en-US" sz="1800" dirty="0" smtClean="0"/>
              <a:t>Global Approvers: they can approve all the projects they have access to</a:t>
            </a:r>
          </a:p>
          <a:p>
            <a:r>
              <a:rPr lang="en-US" sz="1800" dirty="0" smtClean="0"/>
              <a:t>Local Approvers: they can approve all the projects &lt; 1 MEUR they have access to</a:t>
            </a:r>
          </a:p>
          <a:p>
            <a:pPr marL="0" indent="0">
              <a:buNone/>
            </a:pPr>
            <a:endParaRPr lang="en-US" sz="1800" dirty="0"/>
          </a:p>
          <a:p>
            <a:pPr marL="0" indent="0">
              <a:buNone/>
            </a:pPr>
            <a:r>
              <a:rPr lang="en-US" sz="1800" dirty="0" smtClean="0"/>
              <a:t>According to Total Authorization Amount the list of available approvers will include</a:t>
            </a:r>
          </a:p>
          <a:p>
            <a:r>
              <a:rPr lang="en-US" sz="1800" dirty="0" smtClean="0"/>
              <a:t>The global approvers of the GBU</a:t>
            </a:r>
          </a:p>
          <a:p>
            <a:r>
              <a:rPr lang="en-US" sz="1800" dirty="0" smtClean="0"/>
              <a:t>The local approvers of the plant (if the amount &lt; 1 MEUR)</a:t>
            </a:r>
            <a:endParaRPr lang="en-US" sz="18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55</a:t>
            </a:fld>
            <a:endParaRPr lang="en-US"/>
          </a:p>
        </p:txBody>
      </p:sp>
      <p:sp>
        <p:nvSpPr>
          <p:cNvPr id="7" name="TextBox 6"/>
          <p:cNvSpPr txBox="1"/>
          <p:nvPr/>
        </p:nvSpPr>
        <p:spPr>
          <a:xfrm>
            <a:off x="403860" y="3977639"/>
            <a:ext cx="8290560" cy="1938992"/>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en-US" dirty="0" smtClean="0"/>
              <a:t>As it was chosen to leave to GBUs the complete freedom to define one’s own delegation scheme, it was not possible to implement them all in COLMAR.</a:t>
            </a:r>
          </a:p>
          <a:p>
            <a:r>
              <a:rPr lang="en-US" dirty="0" smtClean="0"/>
              <a:t>Budget requesters, approvers and SBS who’ll create the project in PS will all need to know and apply the GBU rules (select the right approver in the list)</a:t>
            </a:r>
          </a:p>
          <a:p>
            <a:pPr algn="ctr"/>
            <a:r>
              <a:rPr lang="en-US" sz="2400" b="1" dirty="0" smtClean="0">
                <a:solidFill>
                  <a:srgbClr val="C00000"/>
                </a:solidFill>
                <a:effectLst>
                  <a:outerShdw blurRad="38100" dist="38100" dir="2700000" algn="tl">
                    <a:srgbClr val="000000">
                      <a:alpha val="43137"/>
                    </a:srgbClr>
                  </a:outerShdw>
                </a:effectLst>
              </a:rPr>
              <a:t>COLMAR will not care for checking that project are authorized by the right approver</a:t>
            </a:r>
            <a:endParaRPr lang="en-US" sz="24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4544983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Process to ask for an approval for a basic study</a:t>
            </a:r>
            <a:endParaRPr lang="en-US" sz="24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56</a:t>
            </a:fld>
            <a:endParaRPr lang="en-US"/>
          </a:p>
        </p:txBody>
      </p:sp>
      <p:sp>
        <p:nvSpPr>
          <p:cNvPr id="7" name="Rectangle 6"/>
          <p:cNvSpPr/>
          <p:nvPr/>
        </p:nvSpPr>
        <p:spPr>
          <a:xfrm>
            <a:off x="1409700" y="3163895"/>
            <a:ext cx="1043940" cy="173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564130" y="825495"/>
            <a:ext cx="1573530" cy="1077218"/>
          </a:xfrm>
          <a:prstGeom prst="rect">
            <a:avLst/>
          </a:prstGeom>
          <a:solidFill>
            <a:srgbClr val="FFFFCC"/>
          </a:solidFill>
          <a:ln w="12700">
            <a:solidFill>
              <a:schemeClr val="accent5"/>
            </a:solidFill>
          </a:ln>
        </p:spPr>
        <p:txBody>
          <a:bodyPr wrap="square" rtlCol="0">
            <a:spAutoFit/>
          </a:bodyPr>
          <a:lstStyle/>
          <a:p>
            <a:r>
              <a:rPr lang="en-US" sz="2800" dirty="0" smtClean="0"/>
              <a:t>2</a:t>
            </a:r>
            <a:r>
              <a:rPr lang="en-US" sz="1200" dirty="0" smtClean="0"/>
              <a:t> Choose the approver you want the basic study to be approved by </a:t>
            </a:r>
            <a:endParaRPr lang="en-US" sz="1200" dirty="0"/>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399" y="1979295"/>
            <a:ext cx="8399797" cy="27165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255270" y="1010160"/>
            <a:ext cx="1809750" cy="892552"/>
          </a:xfrm>
          <a:prstGeom prst="rect">
            <a:avLst/>
          </a:prstGeom>
          <a:solidFill>
            <a:srgbClr val="FFFFCC"/>
          </a:solidFill>
          <a:ln w="12700">
            <a:solidFill>
              <a:srgbClr val="FF00FF"/>
            </a:solidFill>
          </a:ln>
        </p:spPr>
        <p:txBody>
          <a:bodyPr wrap="square" rtlCol="0">
            <a:spAutoFit/>
          </a:bodyPr>
          <a:lstStyle/>
          <a:p>
            <a:r>
              <a:rPr lang="en-US" sz="2800" dirty="0" smtClean="0"/>
              <a:t>1</a:t>
            </a:r>
            <a:r>
              <a:rPr lang="en-US" sz="1200" dirty="0" smtClean="0"/>
              <a:t> If you ask a budget for a basic, write the amount requested here </a:t>
            </a:r>
            <a:endParaRPr lang="en-US" sz="1200" dirty="0"/>
          </a:p>
        </p:txBody>
      </p:sp>
      <p:sp>
        <p:nvSpPr>
          <p:cNvPr id="13" name="TextBox 12"/>
          <p:cNvSpPr txBox="1"/>
          <p:nvPr/>
        </p:nvSpPr>
        <p:spPr>
          <a:xfrm>
            <a:off x="4485648" y="1040936"/>
            <a:ext cx="1661160" cy="830997"/>
          </a:xfrm>
          <a:prstGeom prst="rect">
            <a:avLst/>
          </a:prstGeom>
          <a:solidFill>
            <a:srgbClr val="FFFFCC"/>
          </a:solidFill>
          <a:ln w="12700">
            <a:solidFill>
              <a:srgbClr val="0070C0"/>
            </a:solidFill>
          </a:ln>
        </p:spPr>
        <p:txBody>
          <a:bodyPr wrap="square" rtlCol="0">
            <a:spAutoFit/>
          </a:bodyPr>
          <a:lstStyle/>
          <a:p>
            <a:r>
              <a:rPr lang="en-US" sz="2400" dirty="0" smtClean="0"/>
              <a:t>3</a:t>
            </a:r>
            <a:r>
              <a:rPr lang="en-US" sz="1200" dirty="0" smtClean="0"/>
              <a:t> Save so that the approver and the amount are kept</a:t>
            </a:r>
            <a:endParaRPr lang="en-US" sz="1200" dirty="0"/>
          </a:p>
        </p:txBody>
      </p:sp>
      <p:sp>
        <p:nvSpPr>
          <p:cNvPr id="14" name="TextBox 13"/>
          <p:cNvSpPr txBox="1"/>
          <p:nvPr/>
        </p:nvSpPr>
        <p:spPr>
          <a:xfrm>
            <a:off x="6526530" y="1071715"/>
            <a:ext cx="2025666" cy="830997"/>
          </a:xfrm>
          <a:prstGeom prst="rect">
            <a:avLst/>
          </a:prstGeom>
          <a:solidFill>
            <a:srgbClr val="FFFFCC"/>
          </a:solidFill>
          <a:ln w="12700">
            <a:solidFill>
              <a:schemeClr val="accent6">
                <a:lumMod val="50000"/>
              </a:schemeClr>
            </a:solidFill>
          </a:ln>
        </p:spPr>
        <p:txBody>
          <a:bodyPr wrap="square" rtlCol="0">
            <a:spAutoFit/>
          </a:bodyPr>
          <a:lstStyle/>
          <a:p>
            <a:r>
              <a:rPr lang="en-US" sz="2400" dirty="0" smtClean="0"/>
              <a:t>4</a:t>
            </a:r>
            <a:r>
              <a:rPr lang="en-US" sz="1200" dirty="0" smtClean="0"/>
              <a:t> Send Approval Request (create a message with the hyperlink to the project)</a:t>
            </a:r>
            <a:endParaRPr lang="en-US" sz="1200" dirty="0"/>
          </a:p>
        </p:txBody>
      </p:sp>
      <p:cxnSp>
        <p:nvCxnSpPr>
          <p:cNvPr id="19" name="Elbow Connector 18"/>
          <p:cNvCxnSpPr>
            <a:stCxn id="12" idx="0"/>
          </p:cNvCxnSpPr>
          <p:nvPr/>
        </p:nvCxnSpPr>
        <p:spPr>
          <a:xfrm rot="16200000" flipH="1">
            <a:off x="2584385" y="-414081"/>
            <a:ext cx="2517903" cy="5366384"/>
          </a:xfrm>
          <a:prstGeom prst="bentConnector4">
            <a:avLst>
              <a:gd name="adj1" fmla="val -9079"/>
              <a:gd name="adj2" fmla="val 58431"/>
            </a:avLst>
          </a:prstGeom>
          <a:ln w="12700">
            <a:solidFill>
              <a:srgbClr val="FF00FF"/>
            </a:solidFill>
            <a:tailEnd type="arrow"/>
          </a:ln>
        </p:spPr>
        <p:style>
          <a:lnRef idx="1">
            <a:schemeClr val="accent1"/>
          </a:lnRef>
          <a:fillRef idx="0">
            <a:schemeClr val="accent1"/>
          </a:fillRef>
          <a:effectRef idx="0">
            <a:schemeClr val="accent1"/>
          </a:effectRef>
          <a:fontRef idx="minor">
            <a:schemeClr val="tx1"/>
          </a:fontRef>
        </p:style>
      </p:cxnSp>
      <p:cxnSp>
        <p:nvCxnSpPr>
          <p:cNvPr id="25" name="Elbow Connector 24"/>
          <p:cNvCxnSpPr>
            <a:stCxn id="8" idx="2"/>
          </p:cNvCxnSpPr>
          <p:nvPr/>
        </p:nvCxnSpPr>
        <p:spPr>
          <a:xfrm rot="5400000">
            <a:off x="2089594" y="2266760"/>
            <a:ext cx="1625349" cy="897254"/>
          </a:xfrm>
          <a:prstGeom prst="bentConnector3">
            <a:avLst>
              <a:gd name="adj1" fmla="val 24215"/>
            </a:avLst>
          </a:prstGeom>
          <a:ln w="12700">
            <a:solidFill>
              <a:schemeClr val="accent5"/>
            </a:solidFill>
            <a:tailEnd type="arrow"/>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13" idx="2"/>
          </p:cNvCxnSpPr>
          <p:nvPr/>
        </p:nvCxnSpPr>
        <p:spPr>
          <a:xfrm rot="16200000" flipH="1">
            <a:off x="6242031" y="946130"/>
            <a:ext cx="246427" cy="2098032"/>
          </a:xfrm>
          <a:prstGeom prst="bentConnector2">
            <a:avLst/>
          </a:prstGeom>
          <a:ln w="127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1" name="Elbow Connector 40"/>
          <p:cNvCxnSpPr>
            <a:stCxn id="14" idx="3"/>
          </p:cNvCxnSpPr>
          <p:nvPr/>
        </p:nvCxnSpPr>
        <p:spPr>
          <a:xfrm flipH="1">
            <a:off x="3741420" y="1487214"/>
            <a:ext cx="4810776" cy="2599338"/>
          </a:xfrm>
          <a:prstGeom prst="bentConnector3">
            <a:avLst>
              <a:gd name="adj1" fmla="val -4752"/>
            </a:avLst>
          </a:prstGeom>
          <a:ln w="12700">
            <a:solidFill>
              <a:schemeClr val="accent6">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217" name="Straight Arrow Connector 8216"/>
          <p:cNvCxnSpPr/>
          <p:nvPr/>
        </p:nvCxnSpPr>
        <p:spPr>
          <a:xfrm flipH="1" flipV="1">
            <a:off x="3421380" y="3444240"/>
            <a:ext cx="320040" cy="642312"/>
          </a:xfrm>
          <a:prstGeom prst="straightConnector1">
            <a:avLst/>
          </a:prstGeom>
          <a:ln w="1270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52399" y="4693120"/>
            <a:ext cx="1492893" cy="830997"/>
          </a:xfrm>
          <a:prstGeom prst="rect">
            <a:avLst/>
          </a:prstGeom>
          <a:solidFill>
            <a:srgbClr val="FFFFCC"/>
          </a:solidFill>
          <a:ln w="12700">
            <a:solidFill>
              <a:schemeClr val="accent6">
                <a:lumMod val="50000"/>
              </a:schemeClr>
            </a:solidFill>
          </a:ln>
        </p:spPr>
        <p:txBody>
          <a:bodyPr wrap="square" rtlCol="0">
            <a:spAutoFit/>
          </a:bodyPr>
          <a:lstStyle/>
          <a:p>
            <a:r>
              <a:rPr lang="en-US" sz="2400" dirty="0" smtClean="0"/>
              <a:t>5</a:t>
            </a:r>
            <a:r>
              <a:rPr lang="en-US" sz="1200" dirty="0" smtClean="0"/>
              <a:t> Complete the message in GMAIL and send it</a:t>
            </a:r>
            <a:endParaRPr lang="en-US" sz="1200" dirty="0"/>
          </a:p>
        </p:txBody>
      </p:sp>
      <p:pic>
        <p:nvPicPr>
          <p:cNvPr id="822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8621" y="4580573"/>
            <a:ext cx="3529432" cy="1576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TextBox 31"/>
          <p:cNvSpPr txBox="1"/>
          <p:nvPr/>
        </p:nvSpPr>
        <p:spPr>
          <a:xfrm>
            <a:off x="6223008" y="5262507"/>
            <a:ext cx="1717032" cy="600164"/>
          </a:xfrm>
          <a:prstGeom prst="rect">
            <a:avLst/>
          </a:prstGeom>
          <a:noFill/>
        </p:spPr>
        <p:txBody>
          <a:bodyPr wrap="square" rtlCol="0">
            <a:spAutoFit/>
          </a:bodyPr>
          <a:lstStyle/>
          <a:p>
            <a:r>
              <a:rPr lang="en-US" sz="1100" dirty="0" smtClean="0"/>
              <a:t>Hyperlink to the approval page of the project</a:t>
            </a:r>
            <a:endParaRPr lang="en-US" sz="1100" dirty="0"/>
          </a:p>
        </p:txBody>
      </p:sp>
      <p:cxnSp>
        <p:nvCxnSpPr>
          <p:cNvPr id="34" name="Straight Connector 33"/>
          <p:cNvCxnSpPr>
            <a:endCxn id="32" idx="1"/>
          </p:cNvCxnSpPr>
          <p:nvPr/>
        </p:nvCxnSpPr>
        <p:spPr>
          <a:xfrm>
            <a:off x="5067300" y="5448300"/>
            <a:ext cx="1155708" cy="11428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7478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069" y="3618945"/>
            <a:ext cx="8582025" cy="21865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Process to approve a basic study </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57</a:t>
            </a:fld>
            <a:endParaRPr lang="en-US"/>
          </a:p>
        </p:txBody>
      </p:sp>
      <p:sp>
        <p:nvSpPr>
          <p:cNvPr id="7" name="TextBox 6"/>
          <p:cNvSpPr txBox="1"/>
          <p:nvPr/>
        </p:nvSpPr>
        <p:spPr>
          <a:xfrm>
            <a:off x="215265" y="1250219"/>
            <a:ext cx="5196840" cy="646331"/>
          </a:xfrm>
          <a:prstGeom prst="rect">
            <a:avLst/>
          </a:prstGeom>
          <a:noFill/>
          <a:ln w="3175">
            <a:solidFill>
              <a:schemeClr val="tx1"/>
            </a:solidFill>
          </a:ln>
        </p:spPr>
        <p:txBody>
          <a:bodyPr wrap="square" rtlCol="0">
            <a:spAutoFit/>
          </a:bodyPr>
          <a:lstStyle/>
          <a:p>
            <a:r>
              <a:rPr lang="en-US" sz="900" dirty="0"/>
              <a:t>Hello,</a:t>
            </a:r>
            <a:br>
              <a:rPr lang="en-US" sz="900" dirty="0"/>
            </a:br>
            <a:r>
              <a:rPr lang="en-US" sz="900" dirty="0" smtClean="0"/>
              <a:t>Can </a:t>
            </a:r>
            <a:r>
              <a:rPr lang="en-US" sz="900" dirty="0"/>
              <a:t>you please validate the following project</a:t>
            </a:r>
            <a:br>
              <a:rPr lang="en-US" sz="900" dirty="0"/>
            </a:br>
            <a:r>
              <a:rPr lang="en-US" sz="900" dirty="0">
                <a:hlinkClick r:id="rId3"/>
              </a:rPr>
              <a:t>http://solia.solvay.com/irj/portal/go?url=http://wbpsapr3.ibm.be.solvay.com:8000/sap/bc/webdynpro/sap/zwda_inv_proj_valid?PROJECT=PRJ00491%26MODE=V</a:t>
            </a:r>
            <a:endParaRPr lang="en-US" sz="900" dirty="0"/>
          </a:p>
        </p:txBody>
      </p:sp>
      <p:sp>
        <p:nvSpPr>
          <p:cNvPr id="8" name="TextBox 7"/>
          <p:cNvSpPr txBox="1"/>
          <p:nvPr/>
        </p:nvSpPr>
        <p:spPr>
          <a:xfrm>
            <a:off x="2221230" y="1142497"/>
            <a:ext cx="1127760" cy="215444"/>
          </a:xfrm>
          <a:prstGeom prst="rect">
            <a:avLst/>
          </a:prstGeom>
          <a:solidFill>
            <a:schemeClr val="tx2">
              <a:lumMod val="75000"/>
            </a:schemeClr>
          </a:solidFill>
          <a:ln w="3175">
            <a:solidFill>
              <a:schemeClr val="tx1"/>
            </a:solidFill>
          </a:ln>
        </p:spPr>
        <p:txBody>
          <a:bodyPr wrap="square" rtlCol="0">
            <a:spAutoFit/>
          </a:bodyPr>
          <a:lstStyle/>
          <a:p>
            <a:pPr algn="ctr"/>
            <a:r>
              <a:rPr lang="en-US" sz="800" dirty="0" smtClean="0">
                <a:solidFill>
                  <a:schemeClr val="bg1"/>
                </a:solidFill>
              </a:rPr>
              <a:t>Message</a:t>
            </a:r>
            <a:endParaRPr lang="en-US" sz="800" dirty="0">
              <a:solidFill>
                <a:schemeClr val="bg1"/>
              </a:solidFill>
            </a:endParaRPr>
          </a:p>
        </p:txBody>
      </p:sp>
      <p:sp>
        <p:nvSpPr>
          <p:cNvPr id="11" name="TextBox 10"/>
          <p:cNvSpPr txBox="1"/>
          <p:nvPr/>
        </p:nvSpPr>
        <p:spPr>
          <a:xfrm>
            <a:off x="179069" y="2600838"/>
            <a:ext cx="1310640" cy="738664"/>
          </a:xfrm>
          <a:prstGeom prst="rect">
            <a:avLst/>
          </a:prstGeom>
          <a:solidFill>
            <a:schemeClr val="bg1">
              <a:lumMod val="95000"/>
            </a:schemeClr>
          </a:solidFill>
          <a:ln>
            <a:solidFill>
              <a:srgbClr val="C00000"/>
            </a:solidFill>
          </a:ln>
        </p:spPr>
        <p:txBody>
          <a:bodyPr wrap="square" rtlCol="0">
            <a:spAutoFit/>
          </a:bodyPr>
          <a:lstStyle/>
          <a:p>
            <a:r>
              <a:rPr lang="en-US" sz="2400" b="1" dirty="0" smtClean="0">
                <a:solidFill>
                  <a:srgbClr val="C00000"/>
                </a:solidFill>
              </a:rPr>
              <a:t>1</a:t>
            </a:r>
            <a:r>
              <a:rPr lang="en-US" dirty="0" smtClean="0">
                <a:solidFill>
                  <a:srgbClr val="C00000"/>
                </a:solidFill>
              </a:rPr>
              <a:t> Click on the link!</a:t>
            </a:r>
            <a:endParaRPr lang="en-US" dirty="0">
              <a:solidFill>
                <a:srgbClr val="C00000"/>
              </a:solidFill>
            </a:endParaRPr>
          </a:p>
        </p:txBody>
      </p:sp>
      <p:sp>
        <p:nvSpPr>
          <p:cNvPr id="15" name="TextBox 14"/>
          <p:cNvSpPr txBox="1"/>
          <p:nvPr/>
        </p:nvSpPr>
        <p:spPr>
          <a:xfrm>
            <a:off x="1767840" y="2611059"/>
            <a:ext cx="2537460" cy="461665"/>
          </a:xfrm>
          <a:prstGeom prst="rect">
            <a:avLst/>
          </a:prstGeom>
          <a:solidFill>
            <a:schemeClr val="bg1">
              <a:lumMod val="95000"/>
            </a:schemeClr>
          </a:solidFill>
          <a:ln>
            <a:solidFill>
              <a:srgbClr val="FF00FF"/>
            </a:solidFill>
          </a:ln>
        </p:spPr>
        <p:txBody>
          <a:bodyPr wrap="square" rtlCol="0">
            <a:spAutoFit/>
          </a:bodyPr>
          <a:lstStyle>
            <a:defPPr>
              <a:defRPr lang="en-US"/>
            </a:defPPr>
            <a:lvl1pPr>
              <a:defRPr sz="2400" b="1">
                <a:solidFill>
                  <a:srgbClr val="C00000"/>
                </a:solidFill>
              </a:defRPr>
            </a:lvl1pPr>
          </a:lstStyle>
          <a:p>
            <a:r>
              <a:rPr lang="en-US" dirty="0">
                <a:solidFill>
                  <a:srgbClr val="FF00FF"/>
                </a:solidFill>
              </a:rPr>
              <a:t>2 </a:t>
            </a:r>
            <a:r>
              <a:rPr lang="en-US" sz="1200" dirty="0">
                <a:solidFill>
                  <a:srgbClr val="FF00FF"/>
                </a:solidFill>
              </a:rPr>
              <a:t>Select ‘Approved for Basic’</a:t>
            </a:r>
          </a:p>
        </p:txBody>
      </p:sp>
      <p:sp>
        <p:nvSpPr>
          <p:cNvPr id="16" name="TextBox 15"/>
          <p:cNvSpPr txBox="1"/>
          <p:nvPr/>
        </p:nvSpPr>
        <p:spPr>
          <a:xfrm>
            <a:off x="4470081" y="2611059"/>
            <a:ext cx="2537460" cy="892552"/>
          </a:xfrm>
          <a:prstGeom prst="rect">
            <a:avLst/>
          </a:prstGeom>
          <a:solidFill>
            <a:schemeClr val="bg1">
              <a:lumMod val="95000"/>
            </a:schemeClr>
          </a:solidFill>
          <a:ln>
            <a:solidFill>
              <a:srgbClr val="7030A0"/>
            </a:solidFill>
          </a:ln>
        </p:spPr>
        <p:txBody>
          <a:bodyPr wrap="square" rtlCol="0">
            <a:spAutoFit/>
          </a:bodyPr>
          <a:lstStyle>
            <a:defPPr>
              <a:defRPr lang="en-US"/>
            </a:defPPr>
            <a:lvl1pPr>
              <a:defRPr sz="2400" b="1">
                <a:solidFill>
                  <a:srgbClr val="C00000"/>
                </a:solidFill>
              </a:defRPr>
            </a:lvl1pPr>
          </a:lstStyle>
          <a:p>
            <a:r>
              <a:rPr lang="en-US" dirty="0">
                <a:solidFill>
                  <a:srgbClr val="7030A0"/>
                </a:solidFill>
              </a:rPr>
              <a:t>3 </a:t>
            </a:r>
            <a:r>
              <a:rPr lang="en-US" sz="1400" dirty="0">
                <a:solidFill>
                  <a:srgbClr val="7030A0"/>
                </a:solidFill>
              </a:rPr>
              <a:t>Check your email is </a:t>
            </a:r>
            <a:r>
              <a:rPr lang="en-US" sz="1400" dirty="0" smtClean="0">
                <a:solidFill>
                  <a:srgbClr val="7030A0"/>
                </a:solidFill>
              </a:rPr>
              <a:t>mentioned as Basic </a:t>
            </a:r>
            <a:r>
              <a:rPr lang="en-US" sz="1400" dirty="0">
                <a:solidFill>
                  <a:srgbClr val="7030A0"/>
                </a:solidFill>
              </a:rPr>
              <a:t>Study Approver </a:t>
            </a:r>
          </a:p>
        </p:txBody>
      </p:sp>
      <p:sp>
        <p:nvSpPr>
          <p:cNvPr id="17" name="TextBox 16"/>
          <p:cNvSpPr txBox="1"/>
          <p:nvPr/>
        </p:nvSpPr>
        <p:spPr>
          <a:xfrm>
            <a:off x="7223760" y="2611059"/>
            <a:ext cx="1268730" cy="461665"/>
          </a:xfrm>
          <a:prstGeom prst="rect">
            <a:avLst/>
          </a:prstGeom>
          <a:solidFill>
            <a:schemeClr val="bg1">
              <a:lumMod val="95000"/>
            </a:schemeClr>
          </a:solidFill>
          <a:ln>
            <a:solidFill>
              <a:srgbClr val="8AD557"/>
            </a:solidFill>
          </a:ln>
        </p:spPr>
        <p:txBody>
          <a:bodyPr wrap="square" rtlCol="0">
            <a:spAutoFit/>
          </a:bodyPr>
          <a:lstStyle>
            <a:defPPr>
              <a:defRPr lang="en-US"/>
            </a:defPPr>
            <a:lvl1pPr>
              <a:defRPr sz="2400" b="1">
                <a:solidFill>
                  <a:srgbClr val="C00000"/>
                </a:solidFill>
              </a:defRPr>
            </a:lvl1pPr>
          </a:lstStyle>
          <a:p>
            <a:r>
              <a:rPr lang="en-US" dirty="0" smtClean="0">
                <a:solidFill>
                  <a:srgbClr val="8AD557"/>
                </a:solidFill>
              </a:rPr>
              <a:t>4 </a:t>
            </a:r>
            <a:r>
              <a:rPr lang="en-US" sz="1600" dirty="0">
                <a:solidFill>
                  <a:srgbClr val="8AD557"/>
                </a:solidFill>
              </a:rPr>
              <a:t>Save</a:t>
            </a:r>
          </a:p>
        </p:txBody>
      </p:sp>
      <p:sp>
        <p:nvSpPr>
          <p:cNvPr id="10" name="Freeform 9"/>
          <p:cNvSpPr/>
          <p:nvPr/>
        </p:nvSpPr>
        <p:spPr>
          <a:xfrm flipH="1">
            <a:off x="60960" y="1703757"/>
            <a:ext cx="333374" cy="1988649"/>
          </a:xfrm>
          <a:custGeom>
            <a:avLst/>
            <a:gdLst>
              <a:gd name="connsiteX0" fmla="*/ 0 w 941885"/>
              <a:gd name="connsiteY0" fmla="*/ 0 h 883920"/>
              <a:gd name="connsiteX1" fmla="*/ 937260 w 941885"/>
              <a:gd name="connsiteY1" fmla="*/ 342900 h 883920"/>
              <a:gd name="connsiteX2" fmla="*/ 350520 w 941885"/>
              <a:gd name="connsiteY2" fmla="*/ 883920 h 883920"/>
            </a:gdLst>
            <a:ahLst/>
            <a:cxnLst>
              <a:cxn ang="0">
                <a:pos x="connsiteX0" y="connsiteY0"/>
              </a:cxn>
              <a:cxn ang="0">
                <a:pos x="connsiteX1" y="connsiteY1"/>
              </a:cxn>
              <a:cxn ang="0">
                <a:pos x="connsiteX2" y="connsiteY2"/>
              </a:cxn>
            </a:cxnLst>
            <a:rect l="l" t="t" r="r" b="b"/>
            <a:pathLst>
              <a:path w="941885" h="883920">
                <a:moveTo>
                  <a:pt x="0" y="0"/>
                </a:moveTo>
                <a:cubicBezTo>
                  <a:pt x="439420" y="97790"/>
                  <a:pt x="878840" y="195580"/>
                  <a:pt x="937260" y="342900"/>
                </a:cubicBezTo>
                <a:cubicBezTo>
                  <a:pt x="995680" y="490220"/>
                  <a:pt x="483870" y="787400"/>
                  <a:pt x="350520" y="883920"/>
                </a:cubicBezTo>
              </a:path>
            </a:pathLst>
          </a:custGeom>
          <a:noFill/>
          <a:ln>
            <a:solidFill>
              <a:srgbClr val="C00000"/>
            </a:solidFill>
            <a:headEnd type="oval"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5937883" y="1157591"/>
            <a:ext cx="2794636" cy="892552"/>
          </a:xfrm>
          <a:prstGeom prst="rect">
            <a:avLst/>
          </a:prstGeom>
          <a:solidFill>
            <a:schemeClr val="bg2">
              <a:lumMod val="20000"/>
              <a:lumOff val="80000"/>
            </a:schemeClr>
          </a:solidFill>
          <a:ln>
            <a:solidFill>
              <a:srgbClr val="C00000"/>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r>
              <a:rPr lang="en-US" sz="2400" b="1" dirty="0" smtClean="0">
                <a:solidFill>
                  <a:srgbClr val="FF0000"/>
                </a:solidFill>
              </a:rPr>
              <a:t>0 </a:t>
            </a:r>
            <a:r>
              <a:rPr lang="en-US" sz="1400" dirty="0" smtClean="0">
                <a:solidFill>
                  <a:srgbClr val="FF0000"/>
                </a:solidFill>
              </a:rPr>
              <a:t>If you are not the right approver, simply forward the message to the right one </a:t>
            </a:r>
            <a:endParaRPr lang="en-US" sz="1400" dirty="0">
              <a:solidFill>
                <a:srgbClr val="FF0000"/>
              </a:solidFill>
            </a:endParaRPr>
          </a:p>
        </p:txBody>
      </p:sp>
      <p:sp>
        <p:nvSpPr>
          <p:cNvPr id="31" name="TextBox 30"/>
          <p:cNvSpPr txBox="1"/>
          <p:nvPr/>
        </p:nvSpPr>
        <p:spPr>
          <a:xfrm>
            <a:off x="2698431" y="5805490"/>
            <a:ext cx="4022409" cy="684803"/>
          </a:xfrm>
          <a:prstGeom prst="rect">
            <a:avLst/>
          </a:prstGeom>
          <a:solidFill>
            <a:schemeClr val="bg1">
              <a:lumMod val="95000"/>
            </a:schemeClr>
          </a:solidFill>
          <a:ln>
            <a:solidFill>
              <a:srgbClr val="7030A0"/>
            </a:solidFill>
          </a:ln>
        </p:spPr>
        <p:txBody>
          <a:bodyPr wrap="square" rtlCol="0">
            <a:spAutoFit/>
          </a:bodyPr>
          <a:lstStyle>
            <a:defPPr>
              <a:defRPr lang="en-US"/>
            </a:defPPr>
            <a:lvl1pPr>
              <a:defRPr sz="2400" b="1">
                <a:solidFill>
                  <a:srgbClr val="7030A0"/>
                </a:solidFill>
              </a:defRPr>
            </a:lvl1pPr>
          </a:lstStyle>
          <a:p>
            <a:r>
              <a:rPr lang="en-US" sz="1400" b="0" dirty="0">
                <a:solidFill>
                  <a:schemeClr val="tx1"/>
                </a:solidFill>
              </a:rPr>
              <a:t>The </a:t>
            </a:r>
            <a:r>
              <a:rPr lang="en-US" sz="1400" b="0" dirty="0" smtClean="0">
                <a:solidFill>
                  <a:schemeClr val="tx1"/>
                </a:solidFill>
              </a:rPr>
              <a:t>actual date of basic approval is </a:t>
            </a:r>
            <a:r>
              <a:rPr lang="en-US" sz="1400" b="0" dirty="0">
                <a:solidFill>
                  <a:schemeClr val="tx1"/>
                </a:solidFill>
              </a:rPr>
              <a:t>set by </a:t>
            </a:r>
            <a:r>
              <a:rPr lang="en-US" sz="1400" b="0" dirty="0" smtClean="0">
                <a:solidFill>
                  <a:schemeClr val="tx1"/>
                </a:solidFill>
              </a:rPr>
              <a:t>Colmar </a:t>
            </a:r>
          </a:p>
          <a:p>
            <a:r>
              <a:rPr lang="en-US" sz="1050" b="0" dirty="0" smtClean="0">
                <a:solidFill>
                  <a:schemeClr val="tx1"/>
                </a:solidFill>
              </a:rPr>
              <a:t>(possibly replacing the forecasted date previously entered) </a:t>
            </a:r>
            <a:endParaRPr lang="en-US" sz="1050" b="0" dirty="0">
              <a:solidFill>
                <a:schemeClr val="tx1"/>
              </a:solidFill>
            </a:endParaRPr>
          </a:p>
        </p:txBody>
      </p:sp>
      <p:cxnSp>
        <p:nvCxnSpPr>
          <p:cNvPr id="10241" name="Straight Arrow Connector 10240"/>
          <p:cNvCxnSpPr>
            <a:stCxn id="16" idx="2"/>
          </p:cNvCxnSpPr>
          <p:nvPr/>
        </p:nvCxnSpPr>
        <p:spPr>
          <a:xfrm flipH="1">
            <a:off x="2486025" y="3503611"/>
            <a:ext cx="3252786" cy="1457009"/>
          </a:xfrm>
          <a:prstGeom prst="straightConnector1">
            <a:avLst/>
          </a:prstGeom>
          <a:ln w="12700">
            <a:solidFill>
              <a:srgbClr val="7030A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246" name="Straight Arrow Connector 10245"/>
          <p:cNvCxnSpPr>
            <a:stCxn id="15" idx="2"/>
          </p:cNvCxnSpPr>
          <p:nvPr/>
        </p:nvCxnSpPr>
        <p:spPr>
          <a:xfrm flipH="1">
            <a:off x="1767840" y="3072724"/>
            <a:ext cx="1268730" cy="1781216"/>
          </a:xfrm>
          <a:prstGeom prst="straightConnector1">
            <a:avLst/>
          </a:prstGeom>
          <a:ln w="12700">
            <a:solidFill>
              <a:srgbClr val="FF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248" name="Straight Arrow Connector 10247"/>
          <p:cNvCxnSpPr>
            <a:stCxn id="17" idx="2"/>
          </p:cNvCxnSpPr>
          <p:nvPr/>
        </p:nvCxnSpPr>
        <p:spPr>
          <a:xfrm>
            <a:off x="7858125" y="3072724"/>
            <a:ext cx="531495" cy="619682"/>
          </a:xfrm>
          <a:prstGeom prst="straightConnector1">
            <a:avLst/>
          </a:prstGeom>
          <a:ln w="12700">
            <a:solidFill>
              <a:srgbClr val="92D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250" name="Straight Arrow Connector 10249"/>
          <p:cNvCxnSpPr/>
          <p:nvPr/>
        </p:nvCxnSpPr>
        <p:spPr>
          <a:xfrm flipH="1" flipV="1">
            <a:off x="3954780" y="5029200"/>
            <a:ext cx="515302" cy="77629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652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25" y="2051295"/>
            <a:ext cx="8465512" cy="2373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sz="2400" dirty="0" smtClean="0"/>
              <a:t>Process to ask for a full approval</a:t>
            </a:r>
            <a:endParaRPr lang="en-US" sz="24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58</a:t>
            </a:fld>
            <a:endParaRPr lang="en-US"/>
          </a:p>
        </p:txBody>
      </p:sp>
      <p:sp>
        <p:nvSpPr>
          <p:cNvPr id="7" name="Rectangle 6"/>
          <p:cNvSpPr/>
          <p:nvPr/>
        </p:nvSpPr>
        <p:spPr>
          <a:xfrm>
            <a:off x="1409700" y="3163895"/>
            <a:ext cx="1043940" cy="173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564130" y="825495"/>
            <a:ext cx="1573530" cy="1077218"/>
          </a:xfrm>
          <a:prstGeom prst="rect">
            <a:avLst/>
          </a:prstGeom>
          <a:solidFill>
            <a:srgbClr val="FFFFCC"/>
          </a:solidFill>
          <a:ln w="12700">
            <a:solidFill>
              <a:schemeClr val="accent5"/>
            </a:solidFill>
          </a:ln>
        </p:spPr>
        <p:txBody>
          <a:bodyPr wrap="square" rtlCol="0">
            <a:spAutoFit/>
          </a:bodyPr>
          <a:lstStyle/>
          <a:p>
            <a:r>
              <a:rPr lang="en-US" sz="2800" dirty="0" smtClean="0"/>
              <a:t>2</a:t>
            </a:r>
            <a:r>
              <a:rPr lang="en-US" sz="1200" dirty="0" smtClean="0"/>
              <a:t> Choose the approver you want the project to be fully approved by </a:t>
            </a:r>
            <a:endParaRPr lang="en-US" sz="1200" dirty="0"/>
          </a:p>
        </p:txBody>
      </p:sp>
      <p:sp>
        <p:nvSpPr>
          <p:cNvPr id="12" name="TextBox 11"/>
          <p:cNvSpPr txBox="1"/>
          <p:nvPr/>
        </p:nvSpPr>
        <p:spPr>
          <a:xfrm>
            <a:off x="245792" y="825495"/>
            <a:ext cx="1809750" cy="1077218"/>
          </a:xfrm>
          <a:prstGeom prst="rect">
            <a:avLst/>
          </a:prstGeom>
          <a:solidFill>
            <a:srgbClr val="FFFFCC"/>
          </a:solidFill>
          <a:ln w="12700">
            <a:solidFill>
              <a:srgbClr val="FF00FF"/>
            </a:solidFill>
          </a:ln>
        </p:spPr>
        <p:txBody>
          <a:bodyPr wrap="square" rtlCol="0">
            <a:spAutoFit/>
          </a:bodyPr>
          <a:lstStyle/>
          <a:p>
            <a:r>
              <a:rPr lang="en-US" sz="2800" dirty="0" smtClean="0"/>
              <a:t>1</a:t>
            </a:r>
            <a:r>
              <a:rPr lang="en-US" sz="1200" dirty="0" smtClean="0"/>
              <a:t> check the amount requested ; if incorrect press</a:t>
            </a:r>
          </a:p>
          <a:p>
            <a:r>
              <a:rPr lang="en-US" sz="1200" dirty="0" smtClean="0"/>
              <a:t>Or check approval pane </a:t>
            </a:r>
            <a:endParaRPr lang="en-US" sz="1200" dirty="0"/>
          </a:p>
        </p:txBody>
      </p:sp>
      <p:sp>
        <p:nvSpPr>
          <p:cNvPr id="13" name="TextBox 12"/>
          <p:cNvSpPr txBox="1"/>
          <p:nvPr/>
        </p:nvSpPr>
        <p:spPr>
          <a:xfrm>
            <a:off x="4485648" y="1040936"/>
            <a:ext cx="1661160" cy="830997"/>
          </a:xfrm>
          <a:prstGeom prst="rect">
            <a:avLst/>
          </a:prstGeom>
          <a:solidFill>
            <a:srgbClr val="FFFFCC"/>
          </a:solidFill>
          <a:ln w="12700">
            <a:solidFill>
              <a:srgbClr val="0070C0"/>
            </a:solidFill>
          </a:ln>
        </p:spPr>
        <p:txBody>
          <a:bodyPr wrap="square" rtlCol="0">
            <a:spAutoFit/>
          </a:bodyPr>
          <a:lstStyle/>
          <a:p>
            <a:r>
              <a:rPr lang="en-US" sz="2400" dirty="0" smtClean="0"/>
              <a:t>3</a:t>
            </a:r>
            <a:r>
              <a:rPr lang="en-US" sz="1200" dirty="0" smtClean="0"/>
              <a:t> Save so that the approver and the amount are kept</a:t>
            </a:r>
            <a:endParaRPr lang="en-US" sz="1200" dirty="0"/>
          </a:p>
        </p:txBody>
      </p:sp>
      <p:sp>
        <p:nvSpPr>
          <p:cNvPr id="14" name="TextBox 13"/>
          <p:cNvSpPr txBox="1"/>
          <p:nvPr/>
        </p:nvSpPr>
        <p:spPr>
          <a:xfrm>
            <a:off x="6526530" y="1071715"/>
            <a:ext cx="2025666" cy="830997"/>
          </a:xfrm>
          <a:prstGeom prst="rect">
            <a:avLst/>
          </a:prstGeom>
          <a:solidFill>
            <a:srgbClr val="FFFFCC"/>
          </a:solidFill>
          <a:ln w="12700">
            <a:solidFill>
              <a:schemeClr val="accent6">
                <a:lumMod val="50000"/>
              </a:schemeClr>
            </a:solidFill>
          </a:ln>
        </p:spPr>
        <p:txBody>
          <a:bodyPr wrap="square" rtlCol="0">
            <a:spAutoFit/>
          </a:bodyPr>
          <a:lstStyle/>
          <a:p>
            <a:r>
              <a:rPr lang="en-US" sz="2400" dirty="0" smtClean="0"/>
              <a:t>4</a:t>
            </a:r>
            <a:r>
              <a:rPr lang="en-US" sz="1200" dirty="0" smtClean="0"/>
              <a:t> Send Approval Request (create a message with the hyperlink to the project)</a:t>
            </a:r>
            <a:endParaRPr lang="en-US" sz="1200" dirty="0"/>
          </a:p>
        </p:txBody>
      </p:sp>
      <p:cxnSp>
        <p:nvCxnSpPr>
          <p:cNvPr id="37" name="Elbow Connector 36"/>
          <p:cNvCxnSpPr>
            <a:stCxn id="13" idx="2"/>
          </p:cNvCxnSpPr>
          <p:nvPr/>
        </p:nvCxnSpPr>
        <p:spPr>
          <a:xfrm rot="16200000" flipH="1">
            <a:off x="6242031" y="946130"/>
            <a:ext cx="246427" cy="2098032"/>
          </a:xfrm>
          <a:prstGeom prst="bentConnector2">
            <a:avLst/>
          </a:prstGeom>
          <a:ln w="127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217" name="Straight Arrow Connector 8216"/>
          <p:cNvCxnSpPr>
            <a:stCxn id="14" idx="2"/>
          </p:cNvCxnSpPr>
          <p:nvPr/>
        </p:nvCxnSpPr>
        <p:spPr>
          <a:xfrm flipH="1">
            <a:off x="3695700" y="1902712"/>
            <a:ext cx="3843663" cy="1541528"/>
          </a:xfrm>
          <a:prstGeom prst="straightConnector1">
            <a:avLst/>
          </a:prstGeom>
          <a:ln w="1270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52399" y="4693120"/>
            <a:ext cx="1492893" cy="830997"/>
          </a:xfrm>
          <a:prstGeom prst="rect">
            <a:avLst/>
          </a:prstGeom>
          <a:solidFill>
            <a:srgbClr val="FFFFCC"/>
          </a:solidFill>
          <a:ln w="12700">
            <a:solidFill>
              <a:schemeClr val="accent6">
                <a:lumMod val="50000"/>
              </a:schemeClr>
            </a:solidFill>
          </a:ln>
        </p:spPr>
        <p:txBody>
          <a:bodyPr wrap="square" rtlCol="0">
            <a:spAutoFit/>
          </a:bodyPr>
          <a:lstStyle/>
          <a:p>
            <a:r>
              <a:rPr lang="en-US" sz="2400" dirty="0" smtClean="0"/>
              <a:t>5</a:t>
            </a:r>
            <a:r>
              <a:rPr lang="en-US" sz="1200" dirty="0" smtClean="0"/>
              <a:t> Complete the message in GMAIL and send it</a:t>
            </a:r>
            <a:endParaRPr lang="en-US" sz="1200" dirty="0"/>
          </a:p>
        </p:txBody>
      </p:sp>
      <p:pic>
        <p:nvPicPr>
          <p:cNvPr id="822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8621" y="4580573"/>
            <a:ext cx="3529432" cy="1576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TextBox 31"/>
          <p:cNvSpPr txBox="1"/>
          <p:nvPr/>
        </p:nvSpPr>
        <p:spPr>
          <a:xfrm>
            <a:off x="6223008" y="5262507"/>
            <a:ext cx="1717032" cy="600164"/>
          </a:xfrm>
          <a:prstGeom prst="rect">
            <a:avLst/>
          </a:prstGeom>
          <a:noFill/>
        </p:spPr>
        <p:txBody>
          <a:bodyPr wrap="square" rtlCol="0">
            <a:spAutoFit/>
          </a:bodyPr>
          <a:lstStyle/>
          <a:p>
            <a:r>
              <a:rPr lang="en-US" sz="1100" dirty="0" smtClean="0"/>
              <a:t>Hyperlink to the approval page of the project</a:t>
            </a:r>
            <a:endParaRPr lang="en-US" sz="1100" dirty="0"/>
          </a:p>
        </p:txBody>
      </p:sp>
      <p:cxnSp>
        <p:nvCxnSpPr>
          <p:cNvPr id="34" name="Straight Connector 33"/>
          <p:cNvCxnSpPr>
            <a:endCxn id="32" idx="1"/>
          </p:cNvCxnSpPr>
          <p:nvPr/>
        </p:nvCxnSpPr>
        <p:spPr>
          <a:xfrm>
            <a:off x="5067300" y="5448300"/>
            <a:ext cx="1155708" cy="1142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8" idx="2"/>
          </p:cNvCxnSpPr>
          <p:nvPr/>
        </p:nvCxnSpPr>
        <p:spPr>
          <a:xfrm flipH="1">
            <a:off x="2339340" y="1902713"/>
            <a:ext cx="1011555" cy="1541527"/>
          </a:xfrm>
          <a:prstGeom prst="straightConnector1">
            <a:avLst/>
          </a:prstGeom>
          <a:solidFill>
            <a:srgbClr val="FFFFCC"/>
          </a:solidFill>
          <a:ln w="12700">
            <a:solidFill>
              <a:schemeClr val="accent5"/>
            </a:solidFill>
            <a:headEnd type="none" w="med" len="med"/>
            <a:tailEnd type="triangle" w="med" len="med"/>
          </a:ln>
        </p:spPr>
      </p:cxnSp>
      <p:cxnSp>
        <p:nvCxnSpPr>
          <p:cNvPr id="16" name="Straight Arrow Connector 15"/>
          <p:cNvCxnSpPr>
            <a:stCxn id="12" idx="2"/>
          </p:cNvCxnSpPr>
          <p:nvPr/>
        </p:nvCxnSpPr>
        <p:spPr>
          <a:xfrm>
            <a:off x="1150667" y="1902713"/>
            <a:ext cx="5375863" cy="1792987"/>
          </a:xfrm>
          <a:prstGeom prst="straightConnector1">
            <a:avLst/>
          </a:prstGeom>
          <a:ln w="12700">
            <a:solidFill>
              <a:srgbClr val="FF00FF"/>
            </a:solidFill>
            <a:tailEnd type="arrow"/>
          </a:ln>
        </p:spPr>
        <p:style>
          <a:lnRef idx="1">
            <a:schemeClr val="accent1"/>
          </a:lnRef>
          <a:fillRef idx="0">
            <a:schemeClr val="accent1"/>
          </a:fillRef>
          <a:effectRef idx="0">
            <a:schemeClr val="accent1"/>
          </a:effectRef>
          <a:fontRef idx="minor">
            <a:schemeClr val="tx1"/>
          </a:fontRef>
        </p:style>
      </p:cxnSp>
      <p:pic>
        <p:nvPicPr>
          <p:cNvPr id="3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989" y="1528065"/>
            <a:ext cx="1182681" cy="1189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5025041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334" y="3166627"/>
            <a:ext cx="8277226" cy="238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Process to fully approve a project</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59</a:t>
            </a:fld>
            <a:endParaRPr lang="en-US"/>
          </a:p>
        </p:txBody>
      </p:sp>
      <p:grpSp>
        <p:nvGrpSpPr>
          <p:cNvPr id="3" name="Group 2"/>
          <p:cNvGrpSpPr/>
          <p:nvPr/>
        </p:nvGrpSpPr>
        <p:grpSpPr>
          <a:xfrm>
            <a:off x="215265" y="860411"/>
            <a:ext cx="5196840" cy="738959"/>
            <a:chOff x="215265" y="1157591"/>
            <a:chExt cx="5196840" cy="738959"/>
          </a:xfrm>
        </p:grpSpPr>
        <p:sp>
          <p:nvSpPr>
            <p:cNvPr id="7" name="TextBox 6"/>
            <p:cNvSpPr txBox="1"/>
            <p:nvPr/>
          </p:nvSpPr>
          <p:spPr>
            <a:xfrm>
              <a:off x="215265" y="1250219"/>
              <a:ext cx="5196840" cy="646331"/>
            </a:xfrm>
            <a:prstGeom prst="rect">
              <a:avLst/>
            </a:prstGeom>
            <a:noFill/>
            <a:ln w="3175">
              <a:solidFill>
                <a:schemeClr val="tx1"/>
              </a:solidFill>
            </a:ln>
          </p:spPr>
          <p:txBody>
            <a:bodyPr wrap="square" rtlCol="0">
              <a:spAutoFit/>
            </a:bodyPr>
            <a:lstStyle/>
            <a:p>
              <a:r>
                <a:rPr lang="en-US" sz="900" dirty="0"/>
                <a:t>Hello,</a:t>
              </a:r>
              <a:br>
                <a:rPr lang="en-US" sz="900" dirty="0"/>
              </a:br>
              <a:r>
                <a:rPr lang="en-US" sz="900" dirty="0" smtClean="0"/>
                <a:t>Can </a:t>
              </a:r>
              <a:r>
                <a:rPr lang="en-US" sz="900" dirty="0"/>
                <a:t>you please validate the following project</a:t>
              </a:r>
              <a:br>
                <a:rPr lang="en-US" sz="900" dirty="0"/>
              </a:br>
              <a:r>
                <a:rPr lang="en-US" sz="900" dirty="0">
                  <a:hlinkClick r:id="rId3"/>
                </a:rPr>
                <a:t>http://solia.solvay.com/irj/portal/go?url=http://wbpsapr3.ibm.be.solvay.com:8000/sap/bc/webdynpro/sap/zwda_inv_proj_valid?PROJECT=PRJ00491%26MODE=V</a:t>
              </a:r>
              <a:endParaRPr lang="en-US" sz="900" dirty="0"/>
            </a:p>
          </p:txBody>
        </p:sp>
        <p:sp>
          <p:nvSpPr>
            <p:cNvPr id="8" name="TextBox 7"/>
            <p:cNvSpPr txBox="1"/>
            <p:nvPr/>
          </p:nvSpPr>
          <p:spPr>
            <a:xfrm>
              <a:off x="2161221" y="1157591"/>
              <a:ext cx="1127760" cy="215444"/>
            </a:xfrm>
            <a:prstGeom prst="rect">
              <a:avLst/>
            </a:prstGeom>
            <a:solidFill>
              <a:schemeClr val="tx2">
                <a:lumMod val="75000"/>
              </a:schemeClr>
            </a:solidFill>
            <a:ln w="3175">
              <a:solidFill>
                <a:schemeClr val="tx1"/>
              </a:solidFill>
            </a:ln>
          </p:spPr>
          <p:txBody>
            <a:bodyPr wrap="square" rtlCol="0">
              <a:spAutoFit/>
            </a:bodyPr>
            <a:lstStyle/>
            <a:p>
              <a:pPr algn="ctr"/>
              <a:r>
                <a:rPr lang="en-US" sz="800" dirty="0" smtClean="0">
                  <a:solidFill>
                    <a:schemeClr val="bg1"/>
                  </a:solidFill>
                </a:rPr>
                <a:t>Message</a:t>
              </a:r>
              <a:endParaRPr lang="en-US" sz="800" dirty="0">
                <a:solidFill>
                  <a:schemeClr val="bg1"/>
                </a:solidFill>
              </a:endParaRPr>
            </a:p>
          </p:txBody>
        </p:sp>
      </p:grpSp>
      <p:sp>
        <p:nvSpPr>
          <p:cNvPr id="11" name="TextBox 10"/>
          <p:cNvSpPr txBox="1"/>
          <p:nvPr/>
        </p:nvSpPr>
        <p:spPr>
          <a:xfrm>
            <a:off x="319087" y="2084956"/>
            <a:ext cx="1310640" cy="738664"/>
          </a:xfrm>
          <a:prstGeom prst="rect">
            <a:avLst/>
          </a:prstGeom>
          <a:solidFill>
            <a:schemeClr val="bg1">
              <a:lumMod val="95000"/>
            </a:schemeClr>
          </a:solidFill>
          <a:ln>
            <a:solidFill>
              <a:srgbClr val="C00000"/>
            </a:solidFill>
          </a:ln>
        </p:spPr>
        <p:txBody>
          <a:bodyPr wrap="square" rtlCol="0">
            <a:spAutoFit/>
          </a:bodyPr>
          <a:lstStyle/>
          <a:p>
            <a:r>
              <a:rPr lang="en-US" sz="2400" b="1" dirty="0" smtClean="0">
                <a:solidFill>
                  <a:srgbClr val="C00000"/>
                </a:solidFill>
              </a:rPr>
              <a:t>1</a:t>
            </a:r>
            <a:r>
              <a:rPr lang="en-US" dirty="0" smtClean="0">
                <a:solidFill>
                  <a:srgbClr val="C00000"/>
                </a:solidFill>
              </a:rPr>
              <a:t> Click on the link!</a:t>
            </a:r>
            <a:endParaRPr lang="en-US" dirty="0">
              <a:solidFill>
                <a:srgbClr val="C00000"/>
              </a:solidFill>
            </a:endParaRPr>
          </a:p>
        </p:txBody>
      </p:sp>
      <p:sp>
        <p:nvSpPr>
          <p:cNvPr id="15" name="TextBox 14"/>
          <p:cNvSpPr txBox="1"/>
          <p:nvPr/>
        </p:nvSpPr>
        <p:spPr>
          <a:xfrm>
            <a:off x="1767840" y="2085279"/>
            <a:ext cx="2537460" cy="461665"/>
          </a:xfrm>
          <a:prstGeom prst="rect">
            <a:avLst/>
          </a:prstGeom>
          <a:solidFill>
            <a:schemeClr val="bg1">
              <a:lumMod val="95000"/>
            </a:schemeClr>
          </a:solidFill>
          <a:ln>
            <a:solidFill>
              <a:srgbClr val="FF00FF"/>
            </a:solidFill>
          </a:ln>
        </p:spPr>
        <p:txBody>
          <a:bodyPr wrap="square" rtlCol="0">
            <a:spAutoFit/>
          </a:bodyPr>
          <a:lstStyle>
            <a:defPPr>
              <a:defRPr lang="en-US"/>
            </a:defPPr>
            <a:lvl1pPr>
              <a:defRPr sz="2400" b="1">
                <a:solidFill>
                  <a:srgbClr val="C00000"/>
                </a:solidFill>
              </a:defRPr>
            </a:lvl1pPr>
          </a:lstStyle>
          <a:p>
            <a:r>
              <a:rPr lang="en-US" dirty="0">
                <a:solidFill>
                  <a:srgbClr val="FF00FF"/>
                </a:solidFill>
              </a:rPr>
              <a:t>2 </a:t>
            </a:r>
            <a:r>
              <a:rPr lang="en-US" sz="1200" dirty="0">
                <a:solidFill>
                  <a:srgbClr val="FF00FF"/>
                </a:solidFill>
              </a:rPr>
              <a:t>Select </a:t>
            </a:r>
            <a:r>
              <a:rPr lang="en-US" sz="1200" dirty="0" smtClean="0">
                <a:solidFill>
                  <a:srgbClr val="FF00FF"/>
                </a:solidFill>
              </a:rPr>
              <a:t>‘Fully Approved’</a:t>
            </a:r>
            <a:endParaRPr lang="en-US" sz="1200" dirty="0">
              <a:solidFill>
                <a:srgbClr val="FF00FF"/>
              </a:solidFill>
            </a:endParaRPr>
          </a:p>
        </p:txBody>
      </p:sp>
      <p:sp>
        <p:nvSpPr>
          <p:cNvPr id="16" name="TextBox 15"/>
          <p:cNvSpPr txBox="1"/>
          <p:nvPr/>
        </p:nvSpPr>
        <p:spPr>
          <a:xfrm>
            <a:off x="4470081" y="2085279"/>
            <a:ext cx="2060260" cy="892552"/>
          </a:xfrm>
          <a:prstGeom prst="rect">
            <a:avLst/>
          </a:prstGeom>
          <a:solidFill>
            <a:schemeClr val="bg1">
              <a:lumMod val="95000"/>
            </a:schemeClr>
          </a:solidFill>
          <a:ln>
            <a:solidFill>
              <a:srgbClr val="7030A0"/>
            </a:solidFill>
          </a:ln>
        </p:spPr>
        <p:txBody>
          <a:bodyPr wrap="square" rtlCol="0">
            <a:spAutoFit/>
          </a:bodyPr>
          <a:lstStyle>
            <a:defPPr>
              <a:defRPr lang="en-US"/>
            </a:defPPr>
            <a:lvl1pPr>
              <a:defRPr sz="2400" b="1">
                <a:solidFill>
                  <a:srgbClr val="C00000"/>
                </a:solidFill>
              </a:defRPr>
            </a:lvl1pPr>
          </a:lstStyle>
          <a:p>
            <a:r>
              <a:rPr lang="en-US" dirty="0">
                <a:solidFill>
                  <a:srgbClr val="7030A0"/>
                </a:solidFill>
              </a:rPr>
              <a:t>3 </a:t>
            </a:r>
            <a:r>
              <a:rPr lang="en-US" sz="1400" dirty="0">
                <a:solidFill>
                  <a:srgbClr val="7030A0"/>
                </a:solidFill>
              </a:rPr>
              <a:t>Check your email is </a:t>
            </a:r>
            <a:r>
              <a:rPr lang="en-US" sz="1400" dirty="0" smtClean="0">
                <a:solidFill>
                  <a:srgbClr val="7030A0"/>
                </a:solidFill>
              </a:rPr>
              <a:t>mentioned as Final Approver </a:t>
            </a:r>
            <a:endParaRPr lang="en-US" sz="1400" dirty="0">
              <a:solidFill>
                <a:srgbClr val="7030A0"/>
              </a:solidFill>
            </a:endParaRPr>
          </a:p>
        </p:txBody>
      </p:sp>
      <p:sp>
        <p:nvSpPr>
          <p:cNvPr id="17" name="TextBox 16"/>
          <p:cNvSpPr txBox="1"/>
          <p:nvPr/>
        </p:nvSpPr>
        <p:spPr>
          <a:xfrm>
            <a:off x="7223760" y="2085279"/>
            <a:ext cx="1268730" cy="461665"/>
          </a:xfrm>
          <a:prstGeom prst="rect">
            <a:avLst/>
          </a:prstGeom>
          <a:solidFill>
            <a:schemeClr val="bg1">
              <a:lumMod val="95000"/>
            </a:schemeClr>
          </a:solidFill>
          <a:ln>
            <a:solidFill>
              <a:srgbClr val="8AD557"/>
            </a:solidFill>
          </a:ln>
        </p:spPr>
        <p:txBody>
          <a:bodyPr wrap="square" rtlCol="0">
            <a:spAutoFit/>
          </a:bodyPr>
          <a:lstStyle>
            <a:defPPr>
              <a:defRPr lang="en-US"/>
            </a:defPPr>
            <a:lvl1pPr>
              <a:defRPr sz="2400" b="1">
                <a:solidFill>
                  <a:srgbClr val="C00000"/>
                </a:solidFill>
              </a:defRPr>
            </a:lvl1pPr>
          </a:lstStyle>
          <a:p>
            <a:r>
              <a:rPr lang="en-US" dirty="0" smtClean="0">
                <a:solidFill>
                  <a:srgbClr val="8AD557"/>
                </a:solidFill>
              </a:rPr>
              <a:t>4 </a:t>
            </a:r>
            <a:r>
              <a:rPr lang="en-US" sz="1600" dirty="0">
                <a:solidFill>
                  <a:srgbClr val="8AD557"/>
                </a:solidFill>
              </a:rPr>
              <a:t>Save</a:t>
            </a:r>
          </a:p>
        </p:txBody>
      </p:sp>
      <p:sp>
        <p:nvSpPr>
          <p:cNvPr id="10" name="Freeform 9"/>
          <p:cNvSpPr/>
          <p:nvPr/>
        </p:nvSpPr>
        <p:spPr>
          <a:xfrm flipH="1">
            <a:off x="60960" y="1406577"/>
            <a:ext cx="472440" cy="1988649"/>
          </a:xfrm>
          <a:custGeom>
            <a:avLst/>
            <a:gdLst>
              <a:gd name="connsiteX0" fmla="*/ 0 w 941885"/>
              <a:gd name="connsiteY0" fmla="*/ 0 h 883920"/>
              <a:gd name="connsiteX1" fmla="*/ 937260 w 941885"/>
              <a:gd name="connsiteY1" fmla="*/ 342900 h 883920"/>
              <a:gd name="connsiteX2" fmla="*/ 350520 w 941885"/>
              <a:gd name="connsiteY2" fmla="*/ 883920 h 883920"/>
            </a:gdLst>
            <a:ahLst/>
            <a:cxnLst>
              <a:cxn ang="0">
                <a:pos x="connsiteX0" y="connsiteY0"/>
              </a:cxn>
              <a:cxn ang="0">
                <a:pos x="connsiteX1" y="connsiteY1"/>
              </a:cxn>
              <a:cxn ang="0">
                <a:pos x="connsiteX2" y="connsiteY2"/>
              </a:cxn>
            </a:cxnLst>
            <a:rect l="l" t="t" r="r" b="b"/>
            <a:pathLst>
              <a:path w="941885" h="883920">
                <a:moveTo>
                  <a:pt x="0" y="0"/>
                </a:moveTo>
                <a:cubicBezTo>
                  <a:pt x="439420" y="97790"/>
                  <a:pt x="878840" y="195580"/>
                  <a:pt x="937260" y="342900"/>
                </a:cubicBezTo>
                <a:cubicBezTo>
                  <a:pt x="995680" y="490220"/>
                  <a:pt x="483870" y="787400"/>
                  <a:pt x="350520" y="883920"/>
                </a:cubicBezTo>
              </a:path>
            </a:pathLst>
          </a:custGeom>
          <a:noFill/>
          <a:ln>
            <a:solidFill>
              <a:srgbClr val="C00000"/>
            </a:solidFill>
            <a:headEnd type="oval"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Elbow Connector 23"/>
          <p:cNvCxnSpPr>
            <a:stCxn id="17" idx="2"/>
          </p:cNvCxnSpPr>
          <p:nvPr/>
        </p:nvCxnSpPr>
        <p:spPr>
          <a:xfrm rot="16200000" flipH="1">
            <a:off x="7806413" y="2598656"/>
            <a:ext cx="619683" cy="516258"/>
          </a:xfrm>
          <a:prstGeom prst="bentConnector3">
            <a:avLst/>
          </a:prstGeom>
          <a:ln>
            <a:solidFill>
              <a:srgbClr val="8AD557"/>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937883" y="860411"/>
            <a:ext cx="2794636" cy="892552"/>
          </a:xfrm>
          <a:prstGeom prst="rect">
            <a:avLst/>
          </a:prstGeom>
          <a:solidFill>
            <a:schemeClr val="bg2">
              <a:lumMod val="20000"/>
              <a:lumOff val="80000"/>
            </a:schemeClr>
          </a:solidFill>
          <a:ln>
            <a:solidFill>
              <a:srgbClr val="C00000"/>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r>
              <a:rPr lang="en-US" sz="2400" b="1" dirty="0" smtClean="0">
                <a:solidFill>
                  <a:srgbClr val="FF0000"/>
                </a:solidFill>
              </a:rPr>
              <a:t>0 </a:t>
            </a:r>
            <a:r>
              <a:rPr lang="en-US" sz="1400" dirty="0" smtClean="0">
                <a:solidFill>
                  <a:srgbClr val="FF0000"/>
                </a:solidFill>
              </a:rPr>
              <a:t>If you are not the right approver, simply forward the message to the right one </a:t>
            </a:r>
            <a:endParaRPr lang="en-US" sz="1400" dirty="0">
              <a:solidFill>
                <a:srgbClr val="FF0000"/>
              </a:solidFill>
            </a:endParaRPr>
          </a:p>
        </p:txBody>
      </p:sp>
      <p:cxnSp>
        <p:nvCxnSpPr>
          <p:cNvPr id="12" name="Straight Arrow Connector 11"/>
          <p:cNvCxnSpPr>
            <a:stCxn id="15" idx="2"/>
          </p:cNvCxnSpPr>
          <p:nvPr/>
        </p:nvCxnSpPr>
        <p:spPr>
          <a:xfrm flipH="1">
            <a:off x="2161221" y="2546944"/>
            <a:ext cx="875349" cy="1930323"/>
          </a:xfrm>
          <a:prstGeom prst="straightConnector1">
            <a:avLst/>
          </a:prstGeom>
          <a:ln>
            <a:solidFill>
              <a:srgbClr val="FF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6" idx="2"/>
          </p:cNvCxnSpPr>
          <p:nvPr/>
        </p:nvCxnSpPr>
        <p:spPr>
          <a:xfrm flipH="1">
            <a:off x="2529843" y="2977831"/>
            <a:ext cx="2970368" cy="1838009"/>
          </a:xfrm>
          <a:prstGeom prst="straightConnector1">
            <a:avLst/>
          </a:prstGeom>
          <a:ln w="19050">
            <a:solidFill>
              <a:srgbClr val="7030A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529843" y="5570810"/>
            <a:ext cx="3877629" cy="469359"/>
          </a:xfrm>
          <a:prstGeom prst="rect">
            <a:avLst/>
          </a:prstGeom>
          <a:solidFill>
            <a:schemeClr val="bg1">
              <a:lumMod val="95000"/>
            </a:schemeClr>
          </a:solidFill>
          <a:ln>
            <a:solidFill>
              <a:srgbClr val="7030A0"/>
            </a:solidFill>
          </a:ln>
        </p:spPr>
        <p:txBody>
          <a:bodyPr wrap="square" rtlCol="0">
            <a:spAutoFit/>
          </a:bodyPr>
          <a:lstStyle>
            <a:defPPr>
              <a:defRPr lang="en-US"/>
            </a:defPPr>
            <a:lvl1pPr>
              <a:defRPr sz="2400" b="1">
                <a:solidFill>
                  <a:srgbClr val="7030A0"/>
                </a:solidFill>
              </a:defRPr>
            </a:lvl1pPr>
          </a:lstStyle>
          <a:p>
            <a:r>
              <a:rPr lang="en-US" sz="1400" b="0" dirty="0">
                <a:solidFill>
                  <a:schemeClr val="tx1"/>
                </a:solidFill>
              </a:rPr>
              <a:t>The </a:t>
            </a:r>
            <a:r>
              <a:rPr lang="en-US" sz="1400" b="0" dirty="0" smtClean="0">
                <a:solidFill>
                  <a:schemeClr val="tx1"/>
                </a:solidFill>
              </a:rPr>
              <a:t>actual date of approval </a:t>
            </a:r>
            <a:r>
              <a:rPr lang="en-US" sz="1400" b="0" dirty="0">
                <a:solidFill>
                  <a:schemeClr val="tx1"/>
                </a:solidFill>
              </a:rPr>
              <a:t>is set by </a:t>
            </a:r>
            <a:r>
              <a:rPr lang="en-US" sz="1400" b="0" dirty="0" smtClean="0">
                <a:solidFill>
                  <a:schemeClr val="tx1"/>
                </a:solidFill>
              </a:rPr>
              <a:t>Colmar </a:t>
            </a:r>
          </a:p>
          <a:p>
            <a:r>
              <a:rPr lang="en-US" sz="1050" b="0" dirty="0" smtClean="0">
                <a:solidFill>
                  <a:schemeClr val="tx1"/>
                </a:solidFill>
              </a:rPr>
              <a:t>(possibly replacing the forecasted date previously entered) </a:t>
            </a:r>
            <a:endParaRPr lang="en-US" sz="1050" b="0" dirty="0">
              <a:solidFill>
                <a:schemeClr val="tx1"/>
              </a:solidFill>
            </a:endParaRPr>
          </a:p>
        </p:txBody>
      </p:sp>
      <p:cxnSp>
        <p:nvCxnSpPr>
          <p:cNvPr id="27" name="Straight Arrow Connector 26"/>
          <p:cNvCxnSpPr>
            <a:stCxn id="12290" idx="2"/>
          </p:cNvCxnSpPr>
          <p:nvPr/>
        </p:nvCxnSpPr>
        <p:spPr>
          <a:xfrm flipH="1" flipV="1">
            <a:off x="4305300" y="4869180"/>
            <a:ext cx="227647" cy="680717"/>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7172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06311" y="2145441"/>
            <a:ext cx="8716046" cy="968644"/>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106311" y="3284567"/>
            <a:ext cx="8717796" cy="7981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976" y="149225"/>
            <a:ext cx="8229600" cy="1143000"/>
          </a:xfrm>
        </p:spPr>
        <p:txBody>
          <a:bodyPr/>
          <a:lstStyle/>
          <a:p>
            <a:r>
              <a:rPr lang="en-US" dirty="0" smtClean="0"/>
              <a:t>Target process for a given project</a:t>
            </a:r>
            <a:endParaRPr lang="en-US" dirty="0"/>
          </a:p>
        </p:txBody>
      </p:sp>
      <p:sp>
        <p:nvSpPr>
          <p:cNvPr id="6" name="Slide Number Placeholder 5"/>
          <p:cNvSpPr>
            <a:spLocks noGrp="1"/>
          </p:cNvSpPr>
          <p:nvPr>
            <p:ph type="sldNum" sz="quarter" idx="12"/>
          </p:nvPr>
        </p:nvSpPr>
        <p:spPr/>
        <p:txBody>
          <a:bodyPr/>
          <a:lstStyle/>
          <a:p>
            <a:pPr>
              <a:defRPr/>
            </a:pPr>
            <a:fld id="{EBF34CCA-BD59-4A2D-BC6E-EEBD0CF52F86}" type="slidenum">
              <a:rPr lang="en-US" smtClean="0"/>
              <a:pPr>
                <a:defRPr/>
              </a:pPr>
              <a:t>6</a:t>
            </a:fld>
            <a:endParaRPr lang="en-US"/>
          </a:p>
        </p:txBody>
      </p:sp>
      <p:sp>
        <p:nvSpPr>
          <p:cNvPr id="9" name="Pentagon 8"/>
          <p:cNvSpPr/>
          <p:nvPr/>
        </p:nvSpPr>
        <p:spPr>
          <a:xfrm>
            <a:off x="775581" y="2255440"/>
            <a:ext cx="1359051" cy="773279"/>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The idea is logged</a:t>
            </a:r>
            <a:endParaRPr lang="en-US" sz="1050" dirty="0">
              <a:solidFill>
                <a:schemeClr val="tx1"/>
              </a:solidFill>
            </a:endParaRPr>
          </a:p>
        </p:txBody>
      </p:sp>
      <p:sp>
        <p:nvSpPr>
          <p:cNvPr id="10" name="Chevron 9"/>
          <p:cNvSpPr/>
          <p:nvPr/>
        </p:nvSpPr>
        <p:spPr>
          <a:xfrm>
            <a:off x="1827310" y="2255440"/>
            <a:ext cx="1598080" cy="77327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solidFill>
                  <a:schemeClr val="tx1"/>
                </a:solidFill>
              </a:rPr>
              <a:t>The project is planned</a:t>
            </a:r>
            <a:endParaRPr lang="en-US" sz="1600" dirty="0">
              <a:solidFill>
                <a:schemeClr val="tx1"/>
              </a:solidFill>
            </a:endParaRPr>
          </a:p>
        </p:txBody>
      </p:sp>
      <p:grpSp>
        <p:nvGrpSpPr>
          <p:cNvPr id="8" name="Group 7"/>
          <p:cNvGrpSpPr/>
          <p:nvPr/>
        </p:nvGrpSpPr>
        <p:grpSpPr>
          <a:xfrm>
            <a:off x="3138555" y="2255440"/>
            <a:ext cx="2929814" cy="773279"/>
            <a:chOff x="3138555" y="2255440"/>
            <a:chExt cx="2929814" cy="773279"/>
          </a:xfrm>
        </p:grpSpPr>
        <p:sp>
          <p:nvSpPr>
            <p:cNvPr id="11" name="Chevron 10"/>
            <p:cNvSpPr/>
            <p:nvPr/>
          </p:nvSpPr>
          <p:spPr>
            <a:xfrm>
              <a:off x="3138555" y="2255440"/>
              <a:ext cx="1604910" cy="77327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solidFill>
                    <a:schemeClr val="tx1"/>
                  </a:solidFill>
                </a:rPr>
                <a:t>The basic study is </a:t>
              </a:r>
            </a:p>
            <a:p>
              <a:pPr algn="ctr"/>
              <a:r>
                <a:rPr lang="en-US" sz="900" dirty="0" smtClean="0">
                  <a:solidFill>
                    <a:schemeClr val="tx1"/>
                  </a:solidFill>
                </a:rPr>
                <a:t>Authorized </a:t>
              </a:r>
              <a:endParaRPr lang="en-US" sz="1600" dirty="0">
                <a:solidFill>
                  <a:schemeClr val="tx1"/>
                </a:solidFill>
              </a:endParaRPr>
            </a:p>
          </p:txBody>
        </p:sp>
        <p:sp>
          <p:nvSpPr>
            <p:cNvPr id="12" name="Chevron 11"/>
            <p:cNvSpPr/>
            <p:nvPr/>
          </p:nvSpPr>
          <p:spPr>
            <a:xfrm>
              <a:off x="4463459" y="2255440"/>
              <a:ext cx="1604910" cy="77327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solidFill>
                    <a:schemeClr val="tx1"/>
                  </a:solidFill>
                </a:rPr>
                <a:t>Project Execution is </a:t>
              </a:r>
            </a:p>
            <a:p>
              <a:pPr algn="ctr"/>
              <a:r>
                <a:rPr lang="en-US" sz="900" dirty="0" smtClean="0">
                  <a:solidFill>
                    <a:schemeClr val="tx1"/>
                  </a:solidFill>
                </a:rPr>
                <a:t>Authorized </a:t>
              </a:r>
              <a:endParaRPr lang="en-US" sz="1600" dirty="0">
                <a:solidFill>
                  <a:schemeClr val="tx1"/>
                </a:solidFill>
              </a:endParaRPr>
            </a:p>
          </p:txBody>
        </p:sp>
      </p:grpSp>
      <p:sp>
        <p:nvSpPr>
          <p:cNvPr id="13" name="Chevron 12"/>
          <p:cNvSpPr/>
          <p:nvPr/>
        </p:nvSpPr>
        <p:spPr>
          <a:xfrm>
            <a:off x="5762579" y="2255439"/>
            <a:ext cx="1604910" cy="77327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solidFill>
                  <a:schemeClr val="tx1"/>
                </a:solidFill>
              </a:rPr>
              <a:t>Project is executed</a:t>
            </a:r>
            <a:endParaRPr lang="en-US" sz="1600" dirty="0">
              <a:solidFill>
                <a:schemeClr val="tx1"/>
              </a:solidFill>
            </a:endParaRPr>
          </a:p>
        </p:txBody>
      </p:sp>
      <p:sp>
        <p:nvSpPr>
          <p:cNvPr id="17" name="TextBox 16"/>
          <p:cNvSpPr txBox="1"/>
          <p:nvPr/>
        </p:nvSpPr>
        <p:spPr>
          <a:xfrm>
            <a:off x="106311" y="2488665"/>
            <a:ext cx="669270" cy="338554"/>
          </a:xfrm>
          <a:prstGeom prst="rect">
            <a:avLst/>
          </a:prstGeom>
          <a:noFill/>
        </p:spPr>
        <p:txBody>
          <a:bodyPr wrap="square" rtlCol="0">
            <a:spAutoFit/>
          </a:bodyPr>
          <a:lstStyle/>
          <a:p>
            <a:r>
              <a:rPr lang="en-US" sz="1600" dirty="0" smtClean="0"/>
              <a:t>GBU</a:t>
            </a:r>
            <a:endParaRPr lang="en-US" sz="1600" dirty="0"/>
          </a:p>
        </p:txBody>
      </p:sp>
      <p:sp>
        <p:nvSpPr>
          <p:cNvPr id="18" name="TextBox 17"/>
          <p:cNvSpPr txBox="1"/>
          <p:nvPr/>
        </p:nvSpPr>
        <p:spPr>
          <a:xfrm>
            <a:off x="106311" y="3499260"/>
            <a:ext cx="669270" cy="338554"/>
          </a:xfrm>
          <a:prstGeom prst="rect">
            <a:avLst/>
          </a:prstGeom>
          <a:noFill/>
        </p:spPr>
        <p:txBody>
          <a:bodyPr wrap="square" rtlCol="0">
            <a:spAutoFit/>
          </a:bodyPr>
          <a:lstStyle/>
          <a:p>
            <a:r>
              <a:rPr lang="en-US" sz="1600" dirty="0" smtClean="0"/>
              <a:t>SBS</a:t>
            </a:r>
            <a:endParaRPr lang="en-US" sz="1600" dirty="0"/>
          </a:p>
        </p:txBody>
      </p:sp>
      <p:grpSp>
        <p:nvGrpSpPr>
          <p:cNvPr id="15" name="Group 14"/>
          <p:cNvGrpSpPr/>
          <p:nvPr/>
        </p:nvGrpSpPr>
        <p:grpSpPr>
          <a:xfrm>
            <a:off x="3138555" y="3028719"/>
            <a:ext cx="2759080" cy="908305"/>
            <a:chOff x="3138555" y="3028719"/>
            <a:chExt cx="2759080" cy="908305"/>
          </a:xfrm>
        </p:grpSpPr>
        <p:sp>
          <p:nvSpPr>
            <p:cNvPr id="14" name="Rectangle 13"/>
            <p:cNvSpPr/>
            <p:nvPr/>
          </p:nvSpPr>
          <p:spPr>
            <a:xfrm>
              <a:off x="3138555" y="3353998"/>
              <a:ext cx="1324904" cy="583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Creation of the project in PS</a:t>
              </a:r>
              <a:endParaRPr lang="en-US" sz="1200" dirty="0">
                <a:solidFill>
                  <a:schemeClr val="tx1"/>
                </a:solidFill>
              </a:endParaRPr>
            </a:p>
          </p:txBody>
        </p:sp>
        <p:sp>
          <p:nvSpPr>
            <p:cNvPr id="16" name="Rectangle 15"/>
            <p:cNvSpPr/>
            <p:nvPr/>
          </p:nvSpPr>
          <p:spPr>
            <a:xfrm>
              <a:off x="4593218" y="3353997"/>
              <a:ext cx="1304417" cy="583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Creation/</a:t>
              </a:r>
              <a:br>
                <a:rPr lang="en-US" sz="1200" dirty="0" smtClean="0">
                  <a:solidFill>
                    <a:schemeClr val="tx1"/>
                  </a:solidFill>
                </a:rPr>
              </a:br>
              <a:r>
                <a:rPr lang="en-US" sz="1200" dirty="0" smtClean="0">
                  <a:solidFill>
                    <a:schemeClr val="tx1"/>
                  </a:solidFill>
                </a:rPr>
                <a:t>updated of the project in PS</a:t>
              </a:r>
              <a:endParaRPr lang="en-US" sz="1200" dirty="0">
                <a:solidFill>
                  <a:schemeClr val="tx1"/>
                </a:solidFill>
              </a:endParaRPr>
            </a:p>
          </p:txBody>
        </p:sp>
        <p:sp>
          <p:nvSpPr>
            <p:cNvPr id="19" name="Down Arrow 18"/>
            <p:cNvSpPr/>
            <p:nvPr/>
          </p:nvSpPr>
          <p:spPr>
            <a:xfrm>
              <a:off x="3691748" y="3028719"/>
              <a:ext cx="249262" cy="3252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Down Arrow 19"/>
            <p:cNvSpPr/>
            <p:nvPr/>
          </p:nvSpPr>
          <p:spPr>
            <a:xfrm>
              <a:off x="5016652" y="3028719"/>
              <a:ext cx="249262" cy="3252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22" name="Group 21"/>
          <p:cNvGrpSpPr/>
          <p:nvPr/>
        </p:nvGrpSpPr>
        <p:grpSpPr>
          <a:xfrm>
            <a:off x="7132190" y="3051746"/>
            <a:ext cx="1397450" cy="908304"/>
            <a:chOff x="7132190" y="3051746"/>
            <a:chExt cx="1397450" cy="908304"/>
          </a:xfrm>
        </p:grpSpPr>
        <p:sp>
          <p:nvSpPr>
            <p:cNvPr id="23" name="Rectangle 22"/>
            <p:cNvSpPr/>
            <p:nvPr/>
          </p:nvSpPr>
          <p:spPr>
            <a:xfrm>
              <a:off x="7132190" y="3377024"/>
              <a:ext cx="1397450" cy="583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WBS closure</a:t>
              </a:r>
            </a:p>
            <a:p>
              <a:pPr algn="ctr"/>
              <a:r>
                <a:rPr lang="en-US" sz="1100" dirty="0" smtClean="0">
                  <a:solidFill>
                    <a:schemeClr val="tx1"/>
                  </a:solidFill>
                </a:rPr>
                <a:t>Transfer to Assets</a:t>
              </a:r>
            </a:p>
            <a:p>
              <a:pPr algn="ctr"/>
              <a:r>
                <a:rPr lang="en-US" sz="1100" dirty="0" err="1" smtClean="0">
                  <a:solidFill>
                    <a:schemeClr val="tx1"/>
                  </a:solidFill>
                </a:rPr>
                <a:t>Captitalization</a:t>
              </a:r>
              <a:endParaRPr lang="en-US" sz="1100" dirty="0">
                <a:solidFill>
                  <a:schemeClr val="tx1"/>
                </a:solidFill>
              </a:endParaRPr>
            </a:p>
          </p:txBody>
        </p:sp>
        <p:sp>
          <p:nvSpPr>
            <p:cNvPr id="24" name="Down Arrow 23"/>
            <p:cNvSpPr/>
            <p:nvPr/>
          </p:nvSpPr>
          <p:spPr>
            <a:xfrm>
              <a:off x="7706284" y="3051746"/>
              <a:ext cx="249262" cy="3252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25" name="Chevron 24"/>
          <p:cNvSpPr/>
          <p:nvPr/>
        </p:nvSpPr>
        <p:spPr>
          <a:xfrm>
            <a:off x="7110931" y="2241451"/>
            <a:ext cx="1604910" cy="77327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solidFill>
                  <a:schemeClr val="tx1"/>
                </a:solidFill>
              </a:rPr>
              <a:t>Project Execution is </a:t>
            </a:r>
          </a:p>
          <a:p>
            <a:pPr algn="ctr"/>
            <a:r>
              <a:rPr lang="en-US" sz="900" dirty="0" smtClean="0">
                <a:solidFill>
                  <a:schemeClr val="tx1"/>
                </a:solidFill>
              </a:rPr>
              <a:t>Complete</a:t>
            </a:r>
            <a:endParaRPr lang="en-US" sz="1600" dirty="0">
              <a:solidFill>
                <a:schemeClr val="tx1"/>
              </a:solidFill>
            </a:endParaRPr>
          </a:p>
        </p:txBody>
      </p:sp>
      <p:grpSp>
        <p:nvGrpSpPr>
          <p:cNvPr id="21" name="Group 20"/>
          <p:cNvGrpSpPr/>
          <p:nvPr/>
        </p:nvGrpSpPr>
        <p:grpSpPr>
          <a:xfrm>
            <a:off x="3226798" y="1735605"/>
            <a:ext cx="2535781" cy="595815"/>
            <a:chOff x="3226798" y="1735605"/>
            <a:chExt cx="2535781" cy="595815"/>
          </a:xfrm>
        </p:grpSpPr>
        <p:sp>
          <p:nvSpPr>
            <p:cNvPr id="26" name="Curved Right Arrow 25"/>
            <p:cNvSpPr/>
            <p:nvPr/>
          </p:nvSpPr>
          <p:spPr>
            <a:xfrm rot="10800000">
              <a:off x="4153493" y="1788979"/>
              <a:ext cx="309966" cy="542441"/>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Curved Right Arrow 26"/>
            <p:cNvSpPr/>
            <p:nvPr/>
          </p:nvSpPr>
          <p:spPr>
            <a:xfrm rot="10800000" flipH="1">
              <a:off x="3226798" y="1788979"/>
              <a:ext cx="309966" cy="542441"/>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p:cNvSpPr txBox="1"/>
            <p:nvPr/>
          </p:nvSpPr>
          <p:spPr>
            <a:xfrm>
              <a:off x="3536764" y="1751435"/>
              <a:ext cx="669270" cy="215444"/>
            </a:xfrm>
            <a:prstGeom prst="rect">
              <a:avLst/>
            </a:prstGeom>
            <a:noFill/>
          </p:spPr>
          <p:txBody>
            <a:bodyPr wrap="square" rtlCol="0">
              <a:spAutoFit/>
            </a:bodyPr>
            <a:lstStyle/>
            <a:p>
              <a:r>
                <a:rPr lang="en-US" sz="800" dirty="0" err="1" smtClean="0"/>
                <a:t>reapproval</a:t>
              </a:r>
              <a:endParaRPr lang="en-US" sz="800" dirty="0"/>
            </a:p>
          </p:txBody>
        </p:sp>
        <p:sp>
          <p:nvSpPr>
            <p:cNvPr id="29" name="Curved Right Arrow 28"/>
            <p:cNvSpPr/>
            <p:nvPr/>
          </p:nvSpPr>
          <p:spPr>
            <a:xfrm rot="10800000">
              <a:off x="5452613" y="1773149"/>
              <a:ext cx="309966" cy="542441"/>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Curved Right Arrow 29"/>
            <p:cNvSpPr/>
            <p:nvPr/>
          </p:nvSpPr>
          <p:spPr>
            <a:xfrm rot="10800000" flipH="1">
              <a:off x="4525918" y="1773149"/>
              <a:ext cx="309966" cy="542441"/>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TextBox 30"/>
            <p:cNvSpPr txBox="1"/>
            <p:nvPr/>
          </p:nvSpPr>
          <p:spPr>
            <a:xfrm>
              <a:off x="4835884" y="1735605"/>
              <a:ext cx="669270" cy="215444"/>
            </a:xfrm>
            <a:prstGeom prst="rect">
              <a:avLst/>
            </a:prstGeom>
            <a:noFill/>
          </p:spPr>
          <p:txBody>
            <a:bodyPr wrap="square" rtlCol="0">
              <a:spAutoFit/>
            </a:bodyPr>
            <a:lstStyle/>
            <a:p>
              <a:r>
                <a:rPr lang="en-US" sz="800" dirty="0" err="1" smtClean="0"/>
                <a:t>reapproval</a:t>
              </a:r>
              <a:endParaRPr lang="en-US" sz="800" dirty="0"/>
            </a:p>
          </p:txBody>
        </p:sp>
      </p:grpSp>
      <p:sp>
        <p:nvSpPr>
          <p:cNvPr id="35" name="TextBox 34"/>
          <p:cNvSpPr txBox="1"/>
          <p:nvPr/>
        </p:nvSpPr>
        <p:spPr>
          <a:xfrm>
            <a:off x="691221" y="1369597"/>
            <a:ext cx="1329266" cy="830997"/>
          </a:xfrm>
          <a:prstGeom prst="rect">
            <a:avLst/>
          </a:prstGeom>
          <a:noFill/>
        </p:spPr>
        <p:txBody>
          <a:bodyPr wrap="square" rtlCol="0">
            <a:spAutoFit/>
          </a:bodyPr>
          <a:lstStyle/>
          <a:p>
            <a:pPr marL="93663" indent="-93663">
              <a:buFont typeface="Arial" panose="020B0604020202020204" pitchFamily="34" charset="0"/>
              <a:buChar char="•"/>
            </a:pPr>
            <a:r>
              <a:rPr lang="en-US" sz="800" dirty="0" smtClean="0"/>
              <a:t>Project ID</a:t>
            </a:r>
          </a:p>
          <a:p>
            <a:pPr marL="93663" indent="-93663">
              <a:buFont typeface="Arial" panose="020B0604020202020204" pitchFamily="34" charset="0"/>
              <a:buChar char="•"/>
            </a:pPr>
            <a:r>
              <a:rPr lang="en-US" sz="800" dirty="0" smtClean="0"/>
              <a:t>Description</a:t>
            </a:r>
          </a:p>
          <a:p>
            <a:pPr marL="93663" indent="-93663">
              <a:buFont typeface="Arial" panose="020B0604020202020204" pitchFamily="34" charset="0"/>
              <a:buChar char="•"/>
            </a:pPr>
            <a:r>
              <a:rPr lang="en-US" sz="800" dirty="0" smtClean="0"/>
              <a:t>Plant, Value Stream</a:t>
            </a:r>
          </a:p>
          <a:p>
            <a:pPr marL="93663" indent="-93663">
              <a:buFont typeface="Arial" panose="020B0604020202020204" pitchFamily="34" charset="0"/>
              <a:buChar char="•"/>
            </a:pPr>
            <a:r>
              <a:rPr lang="en-US" sz="800" dirty="0" smtClean="0"/>
              <a:t>Reason of investment</a:t>
            </a:r>
          </a:p>
          <a:p>
            <a:pPr marL="93663" indent="-93663">
              <a:buFont typeface="Arial" panose="020B0604020202020204" pitchFamily="34" charset="0"/>
              <a:buChar char="•"/>
            </a:pPr>
            <a:r>
              <a:rPr lang="en-US" sz="800" dirty="0" smtClean="0"/>
              <a:t>First idea of the amount</a:t>
            </a:r>
            <a:endParaRPr lang="en-US" sz="800" dirty="0"/>
          </a:p>
        </p:txBody>
      </p:sp>
      <p:sp>
        <p:nvSpPr>
          <p:cNvPr id="36" name="TextBox 35"/>
          <p:cNvSpPr txBox="1"/>
          <p:nvPr/>
        </p:nvSpPr>
        <p:spPr>
          <a:xfrm>
            <a:off x="1827311" y="1369597"/>
            <a:ext cx="1488576" cy="1077218"/>
          </a:xfrm>
          <a:prstGeom prst="rect">
            <a:avLst/>
          </a:prstGeom>
          <a:noFill/>
        </p:spPr>
        <p:txBody>
          <a:bodyPr wrap="square" rtlCol="0">
            <a:spAutoFit/>
          </a:bodyPr>
          <a:lstStyle/>
          <a:p>
            <a:pPr marL="171450" indent="-171450">
              <a:buFont typeface="Arial" panose="020B0604020202020204" pitchFamily="34" charset="0"/>
              <a:buChar char="•"/>
            </a:pPr>
            <a:r>
              <a:rPr lang="en-US" sz="800" dirty="0" smtClean="0"/>
              <a:t>Challenges</a:t>
            </a:r>
          </a:p>
          <a:p>
            <a:pPr marL="171450" indent="-171450">
              <a:buFont typeface="Arial" panose="020B0604020202020204" pitchFamily="34" charset="0"/>
              <a:buChar char="•"/>
            </a:pPr>
            <a:r>
              <a:rPr lang="en-US" sz="800" dirty="0" smtClean="0"/>
              <a:t>Finance calculations (MIRR, NPV, </a:t>
            </a:r>
            <a:r>
              <a:rPr lang="en-US" sz="800" dirty="0" err="1" smtClean="0"/>
              <a:t>PayBack</a:t>
            </a:r>
            <a:r>
              <a:rPr lang="en-US" sz="800" dirty="0" smtClean="0"/>
              <a:t>)</a:t>
            </a:r>
          </a:p>
          <a:p>
            <a:pPr marL="171450" indent="-171450">
              <a:buFont typeface="Arial" panose="020B0604020202020204" pitchFamily="34" charset="0"/>
              <a:buChar char="•"/>
            </a:pPr>
            <a:r>
              <a:rPr lang="en-US" sz="800" dirty="0" smtClean="0"/>
              <a:t>Documents</a:t>
            </a:r>
          </a:p>
          <a:p>
            <a:pPr marL="171450" indent="-171450">
              <a:buFont typeface="Arial" panose="020B0604020202020204" pitchFamily="34" charset="0"/>
              <a:buChar char="•"/>
            </a:pPr>
            <a:r>
              <a:rPr lang="en-US" sz="800" dirty="0" smtClean="0"/>
              <a:t>Amount to authorize</a:t>
            </a:r>
          </a:p>
          <a:p>
            <a:pPr marL="171450" indent="-171450">
              <a:buFont typeface="Arial" panose="020B0604020202020204" pitchFamily="34" charset="0"/>
              <a:buChar char="•"/>
            </a:pPr>
            <a:r>
              <a:rPr lang="en-US" sz="800" dirty="0" smtClean="0"/>
              <a:t>Forecasted Authorization Date</a:t>
            </a:r>
          </a:p>
          <a:p>
            <a:endParaRPr lang="en-US" sz="800" dirty="0"/>
          </a:p>
        </p:txBody>
      </p:sp>
      <p:sp>
        <p:nvSpPr>
          <p:cNvPr id="37" name="TextBox 36"/>
          <p:cNvSpPr txBox="1"/>
          <p:nvPr/>
        </p:nvSpPr>
        <p:spPr>
          <a:xfrm>
            <a:off x="1827310" y="1060562"/>
            <a:ext cx="5168685" cy="24622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sz="1000">
                <a:solidFill>
                  <a:schemeClr val="tx2">
                    <a:lumMod val="75000"/>
                  </a:schemeClr>
                </a:solidFill>
                <a:latin typeface="+mn-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US" dirty="0"/>
              <a:t>Quarterly </a:t>
            </a:r>
            <a:r>
              <a:rPr lang="en-US" dirty="0" err="1"/>
              <a:t>CapSpend</a:t>
            </a:r>
            <a:r>
              <a:rPr lang="en-US" dirty="0"/>
              <a:t> and Capex forecasts updated every quarter</a:t>
            </a:r>
          </a:p>
        </p:txBody>
      </p:sp>
      <p:cxnSp>
        <p:nvCxnSpPr>
          <p:cNvPr id="39" name="Straight Connector 38"/>
          <p:cNvCxnSpPr>
            <a:stCxn id="37" idx="1"/>
          </p:cNvCxnSpPr>
          <p:nvPr/>
        </p:nvCxnSpPr>
        <p:spPr>
          <a:xfrm>
            <a:off x="1827310" y="1183673"/>
            <a:ext cx="0" cy="1071767"/>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37" idx="3"/>
          </p:cNvCxnSpPr>
          <p:nvPr/>
        </p:nvCxnSpPr>
        <p:spPr>
          <a:xfrm flipH="1">
            <a:off x="6988247" y="1183673"/>
            <a:ext cx="7748" cy="1071766"/>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146304" y="1322172"/>
            <a:ext cx="3849691" cy="261610"/>
          </a:xfrm>
          <a:prstGeom prst="rect">
            <a:avLst/>
          </a:prstGeom>
          <a:solidFill>
            <a:schemeClr val="accent5">
              <a:lumMod val="40000"/>
              <a:lumOff val="60000"/>
            </a:schemeClr>
          </a:solidFill>
        </p:spPr>
        <p:txBody>
          <a:bodyPr wrap="square" rtlCol="0">
            <a:spAutoFit/>
          </a:bodyPr>
          <a:lstStyle/>
          <a:p>
            <a:pPr algn="ctr"/>
            <a:r>
              <a:rPr lang="en-US" sz="1100" dirty="0" err="1" smtClean="0"/>
              <a:t>CapSpend</a:t>
            </a:r>
            <a:r>
              <a:rPr lang="en-US" sz="1100" dirty="0" smtClean="0"/>
              <a:t> and Capex Actual (from PS)</a:t>
            </a:r>
            <a:endParaRPr lang="en-US" sz="1100" dirty="0"/>
          </a:p>
        </p:txBody>
      </p:sp>
      <p:sp>
        <p:nvSpPr>
          <p:cNvPr id="7" name="Line Callout 1 (No Border) 6"/>
          <p:cNvSpPr/>
          <p:nvPr/>
        </p:nvSpPr>
        <p:spPr>
          <a:xfrm>
            <a:off x="128664" y="4777740"/>
            <a:ext cx="1761724" cy="777240"/>
          </a:xfrm>
          <a:prstGeom prst="callout1">
            <a:avLst>
              <a:gd name="adj1" fmla="val -15676"/>
              <a:gd name="adj2" fmla="val 46856"/>
              <a:gd name="adj3" fmla="val -226362"/>
              <a:gd name="adj4" fmla="val 52424"/>
            </a:avLst>
          </a:prstGeom>
          <a:solidFill>
            <a:schemeClr val="bg2">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2">
                    <a:lumMod val="75000"/>
                  </a:schemeClr>
                </a:solidFill>
              </a:rPr>
              <a:t>At any time of the year</a:t>
            </a:r>
          </a:p>
          <a:p>
            <a:pPr algn="ctr"/>
            <a:r>
              <a:rPr lang="en-US" sz="1000" dirty="0" smtClean="0">
                <a:solidFill>
                  <a:schemeClr val="tx2">
                    <a:lumMod val="75000"/>
                  </a:schemeClr>
                </a:solidFill>
              </a:rPr>
              <a:t>But most next year budget are created from June to September </a:t>
            </a:r>
            <a:endParaRPr lang="en-US" sz="1000" dirty="0">
              <a:solidFill>
                <a:schemeClr val="tx2">
                  <a:lumMod val="75000"/>
                </a:schemeClr>
              </a:solidFill>
            </a:endParaRPr>
          </a:p>
        </p:txBody>
      </p:sp>
      <p:sp>
        <p:nvSpPr>
          <p:cNvPr id="40" name="Line Callout 1 (No Border) 39"/>
          <p:cNvSpPr/>
          <p:nvPr/>
        </p:nvSpPr>
        <p:spPr>
          <a:xfrm>
            <a:off x="2054655" y="4777740"/>
            <a:ext cx="1761724" cy="777240"/>
          </a:xfrm>
          <a:prstGeom prst="callout1">
            <a:avLst>
              <a:gd name="adj1" fmla="val -15676"/>
              <a:gd name="adj2" fmla="val 46856"/>
              <a:gd name="adj3" fmla="val -223421"/>
              <a:gd name="adj4" fmla="val 32528"/>
            </a:avLst>
          </a:prstGeom>
          <a:solidFill>
            <a:schemeClr val="bg2">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2">
                    <a:lumMod val="75000"/>
                  </a:schemeClr>
                </a:solidFill>
              </a:rPr>
              <a:t>At any time of the year, as a proposal ; decision to include in the plan typically taken in October</a:t>
            </a:r>
          </a:p>
        </p:txBody>
      </p:sp>
      <p:sp>
        <p:nvSpPr>
          <p:cNvPr id="42" name="Line Callout 1 (No Border) 41"/>
          <p:cNvSpPr/>
          <p:nvPr/>
        </p:nvSpPr>
        <p:spPr>
          <a:xfrm>
            <a:off x="3962755" y="4777740"/>
            <a:ext cx="1761724" cy="777240"/>
          </a:xfrm>
          <a:prstGeom prst="callout1">
            <a:avLst>
              <a:gd name="adj1" fmla="val -15676"/>
              <a:gd name="adj2" fmla="val 46856"/>
              <a:gd name="adj3" fmla="val -224401"/>
              <a:gd name="adj4" fmla="val 42477"/>
            </a:avLst>
          </a:prstGeom>
          <a:solidFill>
            <a:schemeClr val="bg2">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2">
                    <a:lumMod val="75000"/>
                  </a:schemeClr>
                </a:solidFill>
              </a:rPr>
              <a:t>Many current investments authorized in January (at once) ; others released during the year</a:t>
            </a:r>
          </a:p>
        </p:txBody>
      </p:sp>
      <p:sp>
        <p:nvSpPr>
          <p:cNvPr id="43" name="Line Callout 1 (No Border) 42"/>
          <p:cNvSpPr/>
          <p:nvPr/>
        </p:nvSpPr>
        <p:spPr>
          <a:xfrm>
            <a:off x="5897635" y="4777740"/>
            <a:ext cx="1845017" cy="777240"/>
          </a:xfrm>
          <a:prstGeom prst="callout1">
            <a:avLst>
              <a:gd name="adj1" fmla="val -15676"/>
              <a:gd name="adj2" fmla="val 46856"/>
              <a:gd name="adj3" fmla="val -227343"/>
              <a:gd name="adj4" fmla="val -9282"/>
            </a:avLst>
          </a:prstGeom>
          <a:solidFill>
            <a:schemeClr val="bg2">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solidFill>
                  <a:schemeClr val="tx2">
                    <a:lumMod val="75000"/>
                  </a:schemeClr>
                </a:solidFill>
              </a:rPr>
              <a:t>Large projects need a formal Basic study before the execution can be approved ; Other projects can be approved </a:t>
            </a:r>
            <a:r>
              <a:rPr lang="en-US" sz="900" dirty="0" err="1" smtClean="0">
                <a:solidFill>
                  <a:schemeClr val="tx2">
                    <a:lumMod val="75000"/>
                  </a:schemeClr>
                </a:solidFill>
              </a:rPr>
              <a:t>withouth</a:t>
            </a:r>
            <a:r>
              <a:rPr lang="en-US" sz="900" dirty="0" smtClean="0">
                <a:solidFill>
                  <a:schemeClr val="tx2">
                    <a:lumMod val="75000"/>
                  </a:schemeClr>
                </a:solidFill>
              </a:rPr>
              <a:t> formal basic approval</a:t>
            </a:r>
          </a:p>
        </p:txBody>
      </p:sp>
    </p:spTree>
    <p:extLst>
      <p:ext uri="{BB962C8B-B14F-4D97-AF65-F5344CB8AC3E}">
        <p14:creationId xmlns:p14="http://schemas.microsoft.com/office/powerpoint/2010/main" val="1934505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anim calcmode="lin" valueType="num">
                                      <p:cBhvr>
                                        <p:cTn id="14" dur="1000" fill="hold"/>
                                        <p:tgtEl>
                                          <p:spTgt spid="35"/>
                                        </p:tgtEl>
                                        <p:attrNameLst>
                                          <p:attrName>ppt_x</p:attrName>
                                        </p:attrNameLst>
                                      </p:cBhvr>
                                      <p:tavLst>
                                        <p:tav tm="0">
                                          <p:val>
                                            <p:strVal val="#ppt_x"/>
                                          </p:val>
                                        </p:tav>
                                        <p:tav tm="100000">
                                          <p:val>
                                            <p:strVal val="#ppt_x"/>
                                          </p:val>
                                        </p:tav>
                                      </p:tavLst>
                                    </p:anim>
                                    <p:anim calcmode="lin" valueType="num">
                                      <p:cBhvr>
                                        <p:cTn id="15"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Effect transition="in" filter="fade">
                                      <p:cBhvr>
                                        <p:cTn id="41" dur="50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p:cTn id="46" dur="500" fill="hold"/>
                                        <p:tgtEl>
                                          <p:spTgt spid="46"/>
                                        </p:tgtEl>
                                        <p:attrNameLst>
                                          <p:attrName>ppt_w</p:attrName>
                                        </p:attrNameLst>
                                      </p:cBhvr>
                                      <p:tavLst>
                                        <p:tav tm="0">
                                          <p:val>
                                            <p:fltVal val="0"/>
                                          </p:val>
                                        </p:tav>
                                        <p:tav tm="100000">
                                          <p:val>
                                            <p:strVal val="#ppt_w"/>
                                          </p:val>
                                        </p:tav>
                                      </p:tavLst>
                                    </p:anim>
                                    <p:anim calcmode="lin" valueType="num">
                                      <p:cBhvr>
                                        <p:cTn id="47" dur="500" fill="hold"/>
                                        <p:tgtEl>
                                          <p:spTgt spid="46"/>
                                        </p:tgtEl>
                                        <p:attrNameLst>
                                          <p:attrName>ppt_h</p:attrName>
                                        </p:attrNameLst>
                                      </p:cBhvr>
                                      <p:tavLst>
                                        <p:tav tm="0">
                                          <p:val>
                                            <p:fltVal val="0"/>
                                          </p:val>
                                        </p:tav>
                                        <p:tav tm="100000">
                                          <p:val>
                                            <p:strVal val="#ppt_h"/>
                                          </p:val>
                                        </p:tav>
                                      </p:tavLst>
                                    </p:anim>
                                    <p:animEffect transition="in" filter="fade">
                                      <p:cBhvr>
                                        <p:cTn id="48" dur="500"/>
                                        <p:tgtEl>
                                          <p:spTgt spid="46"/>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nodeType="click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ppt_w</p:attrName>
                                        </p:attrNameLst>
                                      </p:cBhvr>
                                      <p:tavLst>
                                        <p:tav tm="0">
                                          <p:val>
                                            <p:fltVal val="0"/>
                                          </p:val>
                                        </p:tav>
                                        <p:tav tm="100000">
                                          <p:val>
                                            <p:strVal val="#ppt_w"/>
                                          </p:val>
                                        </p:tav>
                                      </p:tavLst>
                                    </p:anim>
                                    <p:anim calcmode="lin" valueType="num">
                                      <p:cBhvr>
                                        <p:cTn id="54" dur="500" fill="hold"/>
                                        <p:tgtEl>
                                          <p:spTgt spid="21"/>
                                        </p:tgtEl>
                                        <p:attrNameLst>
                                          <p:attrName>ppt_h</p:attrName>
                                        </p:attrNameLst>
                                      </p:cBhvr>
                                      <p:tavLst>
                                        <p:tav tm="0">
                                          <p:val>
                                            <p:fltVal val="0"/>
                                          </p:val>
                                        </p:tav>
                                        <p:tav tm="100000">
                                          <p:val>
                                            <p:strVal val="#ppt_h"/>
                                          </p:val>
                                        </p:tav>
                                      </p:tavLst>
                                    </p:anim>
                                    <p:animEffect transition="in" filter="fade">
                                      <p:cBhvr>
                                        <p:cTn id="55" dur="500"/>
                                        <p:tgtEl>
                                          <p:spTgt spid="21"/>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2"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500" fill="hold"/>
                                        <p:tgtEl>
                                          <p:spTgt spid="13"/>
                                        </p:tgtEl>
                                        <p:attrNameLst>
                                          <p:attrName>ppt_x</p:attrName>
                                        </p:attrNameLst>
                                      </p:cBhvr>
                                      <p:tavLst>
                                        <p:tav tm="0">
                                          <p:val>
                                            <p:strVal val="1+#ppt_w/2"/>
                                          </p:val>
                                        </p:tav>
                                        <p:tav tm="100000">
                                          <p:val>
                                            <p:strVal val="#ppt_x"/>
                                          </p:val>
                                        </p:tav>
                                      </p:tavLst>
                                    </p:anim>
                                    <p:anim calcmode="lin" valueType="num">
                                      <p:cBhvr additive="base">
                                        <p:cTn id="61"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2" fill="hold" grpId="0" nodeType="click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500" fill="hold"/>
                                        <p:tgtEl>
                                          <p:spTgt spid="25"/>
                                        </p:tgtEl>
                                        <p:attrNameLst>
                                          <p:attrName>ppt_x</p:attrName>
                                        </p:attrNameLst>
                                      </p:cBhvr>
                                      <p:tavLst>
                                        <p:tav tm="0">
                                          <p:val>
                                            <p:strVal val="1+#ppt_w/2"/>
                                          </p:val>
                                        </p:tav>
                                        <p:tav tm="100000">
                                          <p:val>
                                            <p:strVal val="#ppt_x"/>
                                          </p:val>
                                        </p:tav>
                                      </p:tavLst>
                                    </p:anim>
                                    <p:anim calcmode="lin" valueType="num">
                                      <p:cBhvr additive="base">
                                        <p:cTn id="67"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nodeType="click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additive="base">
                                        <p:cTn id="72" dur="500" fill="hold"/>
                                        <p:tgtEl>
                                          <p:spTgt spid="22"/>
                                        </p:tgtEl>
                                        <p:attrNameLst>
                                          <p:attrName>ppt_x</p:attrName>
                                        </p:attrNameLst>
                                      </p:cBhvr>
                                      <p:tavLst>
                                        <p:tav tm="0">
                                          <p:val>
                                            <p:strVal val="#ppt_x"/>
                                          </p:val>
                                        </p:tav>
                                        <p:tav tm="100000">
                                          <p:val>
                                            <p:strVal val="#ppt_x"/>
                                          </p:val>
                                        </p:tav>
                                      </p:tavLst>
                                    </p:anim>
                                    <p:anim calcmode="lin" valueType="num">
                                      <p:cBhvr additive="base">
                                        <p:cTn id="73"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7"/>
                                        </p:tgtEl>
                                        <p:attrNameLst>
                                          <p:attrName>style.visibility</p:attrName>
                                        </p:attrNameLst>
                                      </p:cBhvr>
                                      <p:to>
                                        <p:strVal val="visible"/>
                                      </p:to>
                                    </p:set>
                                    <p:anim calcmode="lin" valueType="num">
                                      <p:cBhvr>
                                        <p:cTn id="78" dur="500" fill="hold"/>
                                        <p:tgtEl>
                                          <p:spTgt spid="7"/>
                                        </p:tgtEl>
                                        <p:attrNameLst>
                                          <p:attrName>ppt_w</p:attrName>
                                        </p:attrNameLst>
                                      </p:cBhvr>
                                      <p:tavLst>
                                        <p:tav tm="0">
                                          <p:val>
                                            <p:fltVal val="0"/>
                                          </p:val>
                                        </p:tav>
                                        <p:tav tm="100000">
                                          <p:val>
                                            <p:strVal val="#ppt_w"/>
                                          </p:val>
                                        </p:tav>
                                      </p:tavLst>
                                    </p:anim>
                                    <p:anim calcmode="lin" valueType="num">
                                      <p:cBhvr>
                                        <p:cTn id="79" dur="500" fill="hold"/>
                                        <p:tgtEl>
                                          <p:spTgt spid="7"/>
                                        </p:tgtEl>
                                        <p:attrNameLst>
                                          <p:attrName>ppt_h</p:attrName>
                                        </p:attrNameLst>
                                      </p:cBhvr>
                                      <p:tavLst>
                                        <p:tav tm="0">
                                          <p:val>
                                            <p:fltVal val="0"/>
                                          </p:val>
                                        </p:tav>
                                        <p:tav tm="100000">
                                          <p:val>
                                            <p:strVal val="#ppt_h"/>
                                          </p:val>
                                        </p:tav>
                                      </p:tavLst>
                                    </p:anim>
                                    <p:animEffect transition="in" filter="fade">
                                      <p:cBhvr>
                                        <p:cTn id="80" dur="500"/>
                                        <p:tgtEl>
                                          <p:spTgt spid="7"/>
                                        </p:tgtEl>
                                      </p:cBhvr>
                                    </p:animEffect>
                                  </p:childTnLst>
                                </p:cTn>
                              </p:par>
                            </p:childTnLst>
                          </p:cTn>
                        </p:par>
                      </p:childTnLst>
                    </p:cTn>
                  </p:par>
                  <p:par>
                    <p:cTn id="81" fill="hold">
                      <p:stCondLst>
                        <p:cond delay="indefinite"/>
                      </p:stCondLst>
                      <p:childTnLst>
                        <p:par>
                          <p:cTn id="82" fill="hold">
                            <p:stCondLst>
                              <p:cond delay="0"/>
                            </p:stCondLst>
                            <p:childTnLst>
                              <p:par>
                                <p:cTn id="83" presetID="53" presetClass="entr" presetSubtype="16" fill="hold" grpId="0" nodeType="clickEffect">
                                  <p:stCondLst>
                                    <p:cond delay="0"/>
                                  </p:stCondLst>
                                  <p:childTnLst>
                                    <p:set>
                                      <p:cBhvr>
                                        <p:cTn id="84" dur="1" fill="hold">
                                          <p:stCondLst>
                                            <p:cond delay="0"/>
                                          </p:stCondLst>
                                        </p:cTn>
                                        <p:tgtEl>
                                          <p:spTgt spid="40"/>
                                        </p:tgtEl>
                                        <p:attrNameLst>
                                          <p:attrName>style.visibility</p:attrName>
                                        </p:attrNameLst>
                                      </p:cBhvr>
                                      <p:to>
                                        <p:strVal val="visible"/>
                                      </p:to>
                                    </p:set>
                                    <p:anim calcmode="lin" valueType="num">
                                      <p:cBhvr>
                                        <p:cTn id="85" dur="500" fill="hold"/>
                                        <p:tgtEl>
                                          <p:spTgt spid="40"/>
                                        </p:tgtEl>
                                        <p:attrNameLst>
                                          <p:attrName>ppt_w</p:attrName>
                                        </p:attrNameLst>
                                      </p:cBhvr>
                                      <p:tavLst>
                                        <p:tav tm="0">
                                          <p:val>
                                            <p:fltVal val="0"/>
                                          </p:val>
                                        </p:tav>
                                        <p:tav tm="100000">
                                          <p:val>
                                            <p:strVal val="#ppt_w"/>
                                          </p:val>
                                        </p:tav>
                                      </p:tavLst>
                                    </p:anim>
                                    <p:anim calcmode="lin" valueType="num">
                                      <p:cBhvr>
                                        <p:cTn id="86" dur="500" fill="hold"/>
                                        <p:tgtEl>
                                          <p:spTgt spid="40"/>
                                        </p:tgtEl>
                                        <p:attrNameLst>
                                          <p:attrName>ppt_h</p:attrName>
                                        </p:attrNameLst>
                                      </p:cBhvr>
                                      <p:tavLst>
                                        <p:tav tm="0">
                                          <p:val>
                                            <p:fltVal val="0"/>
                                          </p:val>
                                        </p:tav>
                                        <p:tav tm="100000">
                                          <p:val>
                                            <p:strVal val="#ppt_h"/>
                                          </p:val>
                                        </p:tav>
                                      </p:tavLst>
                                    </p:anim>
                                    <p:animEffect transition="in" filter="fade">
                                      <p:cBhvr>
                                        <p:cTn id="87" dur="500"/>
                                        <p:tgtEl>
                                          <p:spTgt spid="40"/>
                                        </p:tgtEl>
                                      </p:cBhvr>
                                    </p:animEffect>
                                  </p:childTnLst>
                                </p:cTn>
                              </p:par>
                            </p:childTnLst>
                          </p:cTn>
                        </p:par>
                      </p:childTnLst>
                    </p:cTn>
                  </p:par>
                  <p:par>
                    <p:cTn id="88" fill="hold">
                      <p:stCondLst>
                        <p:cond delay="indefinite"/>
                      </p:stCondLst>
                      <p:childTnLst>
                        <p:par>
                          <p:cTn id="89" fill="hold">
                            <p:stCondLst>
                              <p:cond delay="0"/>
                            </p:stCondLst>
                            <p:childTnLst>
                              <p:par>
                                <p:cTn id="90" presetID="53" presetClass="entr" presetSubtype="16" fill="hold" grpId="0" nodeType="clickEffect">
                                  <p:stCondLst>
                                    <p:cond delay="0"/>
                                  </p:stCondLst>
                                  <p:childTnLst>
                                    <p:set>
                                      <p:cBhvr>
                                        <p:cTn id="91" dur="1" fill="hold">
                                          <p:stCondLst>
                                            <p:cond delay="0"/>
                                          </p:stCondLst>
                                        </p:cTn>
                                        <p:tgtEl>
                                          <p:spTgt spid="42"/>
                                        </p:tgtEl>
                                        <p:attrNameLst>
                                          <p:attrName>style.visibility</p:attrName>
                                        </p:attrNameLst>
                                      </p:cBhvr>
                                      <p:to>
                                        <p:strVal val="visible"/>
                                      </p:to>
                                    </p:set>
                                    <p:anim calcmode="lin" valueType="num">
                                      <p:cBhvr>
                                        <p:cTn id="92" dur="500" fill="hold"/>
                                        <p:tgtEl>
                                          <p:spTgt spid="42"/>
                                        </p:tgtEl>
                                        <p:attrNameLst>
                                          <p:attrName>ppt_w</p:attrName>
                                        </p:attrNameLst>
                                      </p:cBhvr>
                                      <p:tavLst>
                                        <p:tav tm="0">
                                          <p:val>
                                            <p:fltVal val="0"/>
                                          </p:val>
                                        </p:tav>
                                        <p:tav tm="100000">
                                          <p:val>
                                            <p:strVal val="#ppt_w"/>
                                          </p:val>
                                        </p:tav>
                                      </p:tavLst>
                                    </p:anim>
                                    <p:anim calcmode="lin" valueType="num">
                                      <p:cBhvr>
                                        <p:cTn id="93" dur="500" fill="hold"/>
                                        <p:tgtEl>
                                          <p:spTgt spid="42"/>
                                        </p:tgtEl>
                                        <p:attrNameLst>
                                          <p:attrName>ppt_h</p:attrName>
                                        </p:attrNameLst>
                                      </p:cBhvr>
                                      <p:tavLst>
                                        <p:tav tm="0">
                                          <p:val>
                                            <p:fltVal val="0"/>
                                          </p:val>
                                        </p:tav>
                                        <p:tav tm="100000">
                                          <p:val>
                                            <p:strVal val="#ppt_h"/>
                                          </p:val>
                                        </p:tav>
                                      </p:tavLst>
                                    </p:anim>
                                    <p:animEffect transition="in" filter="fade">
                                      <p:cBhvr>
                                        <p:cTn id="94" dur="500"/>
                                        <p:tgtEl>
                                          <p:spTgt spid="42"/>
                                        </p:tgtEl>
                                      </p:cBhvr>
                                    </p:animEffect>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grpId="0" nodeType="clickEffect">
                                  <p:stCondLst>
                                    <p:cond delay="0"/>
                                  </p:stCondLst>
                                  <p:childTnLst>
                                    <p:set>
                                      <p:cBhvr>
                                        <p:cTn id="98" dur="1" fill="hold">
                                          <p:stCondLst>
                                            <p:cond delay="0"/>
                                          </p:stCondLst>
                                        </p:cTn>
                                        <p:tgtEl>
                                          <p:spTgt spid="43"/>
                                        </p:tgtEl>
                                        <p:attrNameLst>
                                          <p:attrName>style.visibility</p:attrName>
                                        </p:attrNameLst>
                                      </p:cBhvr>
                                      <p:to>
                                        <p:strVal val="visible"/>
                                      </p:to>
                                    </p:set>
                                    <p:anim calcmode="lin" valueType="num">
                                      <p:cBhvr>
                                        <p:cTn id="99" dur="500" fill="hold"/>
                                        <p:tgtEl>
                                          <p:spTgt spid="43"/>
                                        </p:tgtEl>
                                        <p:attrNameLst>
                                          <p:attrName>ppt_w</p:attrName>
                                        </p:attrNameLst>
                                      </p:cBhvr>
                                      <p:tavLst>
                                        <p:tav tm="0">
                                          <p:val>
                                            <p:fltVal val="0"/>
                                          </p:val>
                                        </p:tav>
                                        <p:tav tm="100000">
                                          <p:val>
                                            <p:strVal val="#ppt_w"/>
                                          </p:val>
                                        </p:tav>
                                      </p:tavLst>
                                    </p:anim>
                                    <p:anim calcmode="lin" valueType="num">
                                      <p:cBhvr>
                                        <p:cTn id="100" dur="500" fill="hold"/>
                                        <p:tgtEl>
                                          <p:spTgt spid="43"/>
                                        </p:tgtEl>
                                        <p:attrNameLst>
                                          <p:attrName>ppt_h</p:attrName>
                                        </p:attrNameLst>
                                      </p:cBhvr>
                                      <p:tavLst>
                                        <p:tav tm="0">
                                          <p:val>
                                            <p:fltVal val="0"/>
                                          </p:val>
                                        </p:tav>
                                        <p:tav tm="100000">
                                          <p:val>
                                            <p:strVal val="#ppt_h"/>
                                          </p:val>
                                        </p:tav>
                                      </p:tavLst>
                                    </p:anim>
                                    <p:animEffect transition="in" filter="fade">
                                      <p:cBhvr>
                                        <p:cTn id="101" dur="500"/>
                                        <p:tgtEl>
                                          <p:spTgt spid="43"/>
                                        </p:tgtEl>
                                      </p:cBhvr>
                                    </p:animEffect>
                                  </p:childTnLst>
                                </p:cTn>
                              </p:par>
                            </p:childTnLst>
                          </p:cTn>
                        </p:par>
                      </p:childTnLst>
                    </p:cTn>
                  </p:par>
                  <p:par>
                    <p:cTn id="102" fill="hold">
                      <p:stCondLst>
                        <p:cond delay="indefinite"/>
                      </p:stCondLst>
                      <p:childTnLst>
                        <p:par>
                          <p:cTn id="103" fill="hold">
                            <p:stCondLst>
                              <p:cond delay="0"/>
                            </p:stCondLst>
                            <p:childTnLst>
                              <p:par>
                                <p:cTn id="104" presetID="53" presetClass="entr" presetSubtype="16" fill="hold" grpId="0" nodeType="clickEffect">
                                  <p:stCondLst>
                                    <p:cond delay="0"/>
                                  </p:stCondLst>
                                  <p:childTnLst>
                                    <p:set>
                                      <p:cBhvr>
                                        <p:cTn id="105" dur="1" fill="hold">
                                          <p:stCondLst>
                                            <p:cond delay="0"/>
                                          </p:stCondLst>
                                        </p:cTn>
                                        <p:tgtEl>
                                          <p:spTgt spid="37"/>
                                        </p:tgtEl>
                                        <p:attrNameLst>
                                          <p:attrName>style.visibility</p:attrName>
                                        </p:attrNameLst>
                                      </p:cBhvr>
                                      <p:to>
                                        <p:strVal val="visible"/>
                                      </p:to>
                                    </p:set>
                                    <p:anim calcmode="lin" valueType="num">
                                      <p:cBhvr>
                                        <p:cTn id="106" dur="500" fill="hold"/>
                                        <p:tgtEl>
                                          <p:spTgt spid="37"/>
                                        </p:tgtEl>
                                        <p:attrNameLst>
                                          <p:attrName>ppt_w</p:attrName>
                                        </p:attrNameLst>
                                      </p:cBhvr>
                                      <p:tavLst>
                                        <p:tav tm="0">
                                          <p:val>
                                            <p:fltVal val="0"/>
                                          </p:val>
                                        </p:tav>
                                        <p:tav tm="100000">
                                          <p:val>
                                            <p:strVal val="#ppt_w"/>
                                          </p:val>
                                        </p:tav>
                                      </p:tavLst>
                                    </p:anim>
                                    <p:anim calcmode="lin" valueType="num">
                                      <p:cBhvr>
                                        <p:cTn id="107" dur="500" fill="hold"/>
                                        <p:tgtEl>
                                          <p:spTgt spid="37"/>
                                        </p:tgtEl>
                                        <p:attrNameLst>
                                          <p:attrName>ppt_h</p:attrName>
                                        </p:attrNameLst>
                                      </p:cBhvr>
                                      <p:tavLst>
                                        <p:tav tm="0">
                                          <p:val>
                                            <p:fltVal val="0"/>
                                          </p:val>
                                        </p:tav>
                                        <p:tav tm="100000">
                                          <p:val>
                                            <p:strVal val="#ppt_h"/>
                                          </p:val>
                                        </p:tav>
                                      </p:tavLst>
                                    </p:anim>
                                    <p:animEffect transition="in" filter="fade">
                                      <p:cBhvr>
                                        <p:cTn id="10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3" grpId="0" animBg="1"/>
      <p:bldP spid="25" grpId="0" animBg="1"/>
      <p:bldP spid="35" grpId="0"/>
      <p:bldP spid="36" grpId="0"/>
      <p:bldP spid="37" grpId="0" animBg="1"/>
      <p:bldP spid="46" grpId="0" animBg="1"/>
      <p:bldP spid="7" grpId="0" animBg="1"/>
      <p:bldP spid="40" grpId="0" animBg="1"/>
      <p:bldP spid="42" grpId="0" animBg="1"/>
      <p:bldP spid="43"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creation / update : which attributes are needed</a:t>
            </a:r>
            <a:endParaRPr lang="en-US" dirty="0"/>
          </a:p>
        </p:txBody>
      </p:sp>
      <p:sp>
        <p:nvSpPr>
          <p:cNvPr id="3" name="Content Placeholder 2"/>
          <p:cNvSpPr>
            <a:spLocks noGrp="1"/>
          </p:cNvSpPr>
          <p:nvPr>
            <p:ph idx="1"/>
          </p:nvPr>
        </p:nvSpPr>
        <p:spPr/>
        <p:txBody>
          <a:bodyPr/>
          <a:lstStyle/>
          <a:p>
            <a:pPr marL="0" indent="0">
              <a:buNone/>
            </a:pPr>
            <a:r>
              <a:rPr lang="en-US" dirty="0" smtClean="0"/>
              <a:t>Though the following attributes are not made compulsory by COLMAR, filling them in is expected</a:t>
            </a:r>
          </a:p>
          <a:p>
            <a:r>
              <a:rPr lang="en-US" dirty="0" smtClean="0"/>
              <a:t>General Attributes tab : description, plant, reason, activity 2, funding mode, planned, family, forecaster</a:t>
            </a:r>
          </a:p>
          <a:p>
            <a:r>
              <a:rPr lang="en-US" dirty="0" smtClean="0"/>
              <a:t>Approval tab : approval status ; approval date (please mention the expected date for projects not yet approved)</a:t>
            </a:r>
          </a:p>
          <a:p>
            <a:r>
              <a:rPr lang="en-US" dirty="0" smtClean="0"/>
              <a:t>Comments &amp; Documents tab: Project Summary</a:t>
            </a:r>
          </a:p>
          <a:p>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60</a:t>
            </a:fld>
            <a:endParaRPr lang="en-US"/>
          </a:p>
        </p:txBody>
      </p:sp>
    </p:spTree>
    <p:extLst>
      <p:ext uri="{BB962C8B-B14F-4D97-AF65-F5344CB8AC3E}">
        <p14:creationId xmlns:p14="http://schemas.microsoft.com/office/powerpoint/2010/main" val="91818202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Project Update: select</a:t>
            </a:r>
            <a:endParaRPr lang="en-US" sz="24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61</a:t>
            </a:fld>
            <a:endParaRPr lang="en-US"/>
          </a:p>
        </p:txBody>
      </p:sp>
      <p:sp>
        <p:nvSpPr>
          <p:cNvPr id="7" name="TextBox 6"/>
          <p:cNvSpPr txBox="1"/>
          <p:nvPr/>
        </p:nvSpPr>
        <p:spPr>
          <a:xfrm>
            <a:off x="548640" y="3528179"/>
            <a:ext cx="3754754" cy="2031325"/>
          </a:xfrm>
          <a:prstGeom prst="rect">
            <a:avLst/>
          </a:prstGeom>
          <a:noFill/>
        </p:spPr>
        <p:txBody>
          <a:bodyPr wrap="square" rtlCol="0">
            <a:spAutoFit/>
          </a:bodyPr>
          <a:lstStyle/>
          <a:p>
            <a:r>
              <a:rPr lang="en-US" dirty="0" smtClean="0"/>
              <a:t>Enter your criteria and press </a:t>
            </a:r>
          </a:p>
          <a:p>
            <a:endParaRPr lang="en-US" dirty="0"/>
          </a:p>
          <a:p>
            <a:r>
              <a:rPr lang="en-US" dirty="0" smtClean="0"/>
              <a:t>You can select possible values thanks to       or by pressing F4 where your cursor is in the field</a:t>
            </a:r>
          </a:p>
          <a:p>
            <a:endParaRPr lang="en-US" dirty="0"/>
          </a:p>
          <a:p>
            <a:endParaRPr lang="en-US" dirty="0" smtClean="0"/>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49" y="689610"/>
            <a:ext cx="7806691" cy="25201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1870" y="3647956"/>
            <a:ext cx="657225" cy="171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7350" y="4415790"/>
            <a:ext cx="266700" cy="257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32934" y="4000203"/>
            <a:ext cx="4294257" cy="1995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ight Arrow Callout 8"/>
          <p:cNvSpPr/>
          <p:nvPr/>
        </p:nvSpPr>
        <p:spPr>
          <a:xfrm>
            <a:off x="548640" y="5280660"/>
            <a:ext cx="3884294" cy="617220"/>
          </a:xfrm>
          <a:prstGeom prst="rightArrowCallout">
            <a:avLst>
              <a:gd name="adj1" fmla="val 25000"/>
              <a:gd name="adj2" fmla="val 20146"/>
              <a:gd name="adj3" fmla="val 25000"/>
              <a:gd name="adj4" fmla="val 89107"/>
            </a:avLst>
          </a:prstGeom>
          <a:solidFill>
            <a:schemeClr val="bg1">
              <a:lumMod val="95000"/>
            </a:schemeClr>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accent1">
                    <a:lumMod val="75000"/>
                  </a:schemeClr>
                </a:solidFill>
              </a:rPr>
              <a:t>Ex: values for Reason for Invest: </a:t>
            </a:r>
          </a:p>
        </p:txBody>
      </p:sp>
      <p:sp>
        <p:nvSpPr>
          <p:cNvPr id="3" name="TextBox 2"/>
          <p:cNvSpPr txBox="1"/>
          <p:nvPr/>
        </p:nvSpPr>
        <p:spPr>
          <a:xfrm>
            <a:off x="7229475" y="1959987"/>
            <a:ext cx="1790700" cy="276999"/>
          </a:xfrm>
          <a:prstGeom prst="rect">
            <a:avLst/>
          </a:prstGeom>
          <a:noFill/>
        </p:spPr>
        <p:txBody>
          <a:bodyPr wrap="square" rtlCol="0">
            <a:spAutoFit/>
          </a:bodyPr>
          <a:lstStyle/>
          <a:p>
            <a:r>
              <a:rPr lang="en-US" sz="1200" dirty="0" smtClean="0"/>
              <a:t>Use GBU codes (F4)</a:t>
            </a:r>
            <a:endParaRPr lang="en-US" sz="1200" dirty="0"/>
          </a:p>
        </p:txBody>
      </p:sp>
      <p:cxnSp>
        <p:nvCxnSpPr>
          <p:cNvPr id="10" name="Straight Arrow Connector 9"/>
          <p:cNvCxnSpPr>
            <a:stCxn id="3" idx="1"/>
          </p:cNvCxnSpPr>
          <p:nvPr/>
        </p:nvCxnSpPr>
        <p:spPr>
          <a:xfrm flipH="1">
            <a:off x="6886575" y="2098487"/>
            <a:ext cx="3429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54891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9" name="Rectangle 14358"/>
          <p:cNvSpPr/>
          <p:nvPr/>
        </p:nvSpPr>
        <p:spPr>
          <a:xfrm>
            <a:off x="388620" y="3939540"/>
            <a:ext cx="8328660" cy="20421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Project Update: list of projects</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62</a:t>
            </a:fld>
            <a:endParaRPr lang="en-US"/>
          </a:p>
        </p:txBody>
      </p:sp>
      <p:sp>
        <p:nvSpPr>
          <p:cNvPr id="7" name="Content Placeholder 6"/>
          <p:cNvSpPr>
            <a:spLocks noGrp="1"/>
          </p:cNvSpPr>
          <p:nvPr>
            <p:ph idx="1"/>
          </p:nvPr>
        </p:nvSpPr>
        <p:spPr>
          <a:xfrm>
            <a:off x="7197725" y="952501"/>
            <a:ext cx="1252855" cy="419099"/>
          </a:xfrm>
          <a:ln w="12700"/>
        </p:spPr>
        <p:txBody>
          <a:bodyPr/>
          <a:lstStyle/>
          <a:p>
            <a:pPr marL="0" indent="0">
              <a:buNone/>
            </a:pPr>
            <a:r>
              <a:rPr lang="en-US" sz="1200" dirty="0" smtClean="0"/>
              <a:t>Get back to selection form</a:t>
            </a:r>
            <a:endParaRPr lang="en-US" sz="1200" dirty="0"/>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 y="1830705"/>
            <a:ext cx="8382000" cy="13784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Straight Arrow Connector 8"/>
          <p:cNvCxnSpPr>
            <a:stCxn id="7" idx="2"/>
          </p:cNvCxnSpPr>
          <p:nvPr/>
        </p:nvCxnSpPr>
        <p:spPr>
          <a:xfrm>
            <a:off x="7824153" y="1371600"/>
            <a:ext cx="542607" cy="459105"/>
          </a:xfrm>
          <a:prstGeom prst="straightConnector1">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15" name="Content Placeholder 6"/>
          <p:cNvSpPr txBox="1">
            <a:spLocks/>
          </p:cNvSpPr>
          <p:nvPr/>
        </p:nvSpPr>
        <p:spPr bwMode="auto">
          <a:xfrm>
            <a:off x="160020" y="1173480"/>
            <a:ext cx="1252855" cy="289560"/>
          </a:xfrm>
          <a:prstGeom prst="rect">
            <a:avLst/>
          </a:prstGeom>
          <a:noFill/>
          <a:ln w="12700">
            <a:noFill/>
            <a:miter lim="800000"/>
            <a:headEnd/>
            <a:tailEnd/>
          </a:ln>
        </p:spPr>
        <p:txBody>
          <a:bodyPr vert="horz" wrap="square" lIns="91440" tIns="45720" rIns="91440" bIns="45720" numCol="1" anchor="t" anchorCtr="0" compatLnSpc="1">
            <a:prstTxWarp prst="textNoShape">
              <a:avLst/>
            </a:prstTxWarp>
          </a:bodyPr>
          <a:lstStyle>
            <a:lvl1pPr marL="269875" indent="-269875" algn="l" rtl="0" eaLnBrk="0" fontAlgn="base" hangingPunct="0">
              <a:lnSpc>
                <a:spcPct val="95000"/>
              </a:lnSpc>
              <a:spcBef>
                <a:spcPts val="1200"/>
              </a:spcBef>
              <a:spcAft>
                <a:spcPct val="0"/>
              </a:spcAft>
              <a:buClr>
                <a:schemeClr val="tx2"/>
              </a:buClr>
              <a:buFont typeface="Arial" pitchFamily="34" charset="0"/>
              <a:buChar char="•"/>
              <a:defRPr lang="en-US" sz="2200" kern="1200">
                <a:solidFill>
                  <a:srgbClr val="000000"/>
                </a:solidFill>
                <a:latin typeface="+mn-lt"/>
                <a:ea typeface="+mn-ea"/>
                <a:cs typeface="+mn-cs"/>
              </a:defRPr>
            </a:lvl1pPr>
            <a:lvl2pPr marL="539750" indent="-269875" algn="l" rtl="0" eaLnBrk="0" fontAlgn="base" hangingPunct="0">
              <a:lnSpc>
                <a:spcPct val="95000"/>
              </a:lnSpc>
              <a:spcBef>
                <a:spcPts val="300"/>
              </a:spcBef>
              <a:spcAft>
                <a:spcPct val="0"/>
              </a:spcAft>
              <a:buClr>
                <a:srgbClr val="009EE0"/>
              </a:buClr>
              <a:buFont typeface="Arial" pitchFamily="34" charset="0"/>
              <a:buChar char="-"/>
              <a:defRPr lang="en-US" sz="2000" kern="1200">
                <a:solidFill>
                  <a:srgbClr val="000000"/>
                </a:solidFill>
                <a:latin typeface="+mn-lt"/>
                <a:ea typeface="+mn-ea"/>
                <a:cs typeface="+mn-cs"/>
              </a:defRPr>
            </a:lvl2pPr>
            <a:lvl3pPr marL="809625" indent="-269875" algn="l" rtl="0" eaLnBrk="0" fontAlgn="base" hangingPunct="0">
              <a:spcBef>
                <a:spcPct val="20000"/>
              </a:spcBef>
              <a:spcAft>
                <a:spcPct val="0"/>
              </a:spcAft>
              <a:buFont typeface="Arial" pitchFamily="34" charset="0"/>
              <a:buChar char="•"/>
              <a:defRPr kern="1200">
                <a:solidFill>
                  <a:srgbClr val="000000"/>
                </a:solidFill>
                <a:latin typeface="+mn-lt"/>
                <a:ea typeface="+mn-ea"/>
                <a:cs typeface="+mn-cs"/>
              </a:defRPr>
            </a:lvl3pPr>
            <a:lvl4pPr marL="1079500" indent="-269875" algn="l" rtl="0" eaLnBrk="0" fontAlgn="base" hangingPunct="0">
              <a:spcBef>
                <a:spcPct val="20000"/>
              </a:spcBef>
              <a:spcAft>
                <a:spcPct val="0"/>
              </a:spcAft>
              <a:buFont typeface="Arial" pitchFamily="34" charset="0"/>
              <a:buChar char="–"/>
              <a:defRPr sz="1600" kern="1200">
                <a:solidFill>
                  <a:srgbClr val="000000"/>
                </a:solidFill>
                <a:latin typeface="+mn-lt"/>
                <a:ea typeface="+mn-ea"/>
                <a:cs typeface="+mn-cs"/>
              </a:defRPr>
            </a:lvl4pPr>
            <a:lvl5pPr marL="1349375" indent="-269875" algn="l" rtl="0" eaLnBrk="0" fontAlgn="base" hangingPunct="0">
              <a:spcBef>
                <a:spcPct val="20000"/>
              </a:spcBef>
              <a:spcAft>
                <a:spcPct val="0"/>
              </a:spcAft>
              <a:buFont typeface="Arial" pitchFamily="34" charset="0"/>
              <a:buChar char="»"/>
              <a:defRPr sz="1600" i="1" kern="120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t>Select a project</a:t>
            </a:r>
            <a:endParaRPr lang="en-US" sz="1200" dirty="0"/>
          </a:p>
        </p:txBody>
      </p:sp>
      <p:cxnSp>
        <p:nvCxnSpPr>
          <p:cNvPr id="16" name="Straight Arrow Connector 15"/>
          <p:cNvCxnSpPr>
            <a:stCxn id="15" idx="2"/>
          </p:cNvCxnSpPr>
          <p:nvPr/>
        </p:nvCxnSpPr>
        <p:spPr>
          <a:xfrm flipH="1">
            <a:off x="320042" y="1463040"/>
            <a:ext cx="466406" cy="1127760"/>
          </a:xfrm>
          <a:prstGeom prst="straightConnector1">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22" name="Content Placeholder 6"/>
          <p:cNvSpPr txBox="1">
            <a:spLocks/>
          </p:cNvSpPr>
          <p:nvPr/>
        </p:nvSpPr>
        <p:spPr bwMode="auto">
          <a:xfrm>
            <a:off x="1714500" y="1074420"/>
            <a:ext cx="1252855" cy="388620"/>
          </a:xfrm>
          <a:prstGeom prst="rect">
            <a:avLst/>
          </a:prstGeom>
          <a:noFill/>
          <a:ln w="12700">
            <a:noFill/>
            <a:miter lim="800000"/>
            <a:headEnd/>
            <a:tailEnd/>
          </a:ln>
        </p:spPr>
        <p:txBody>
          <a:bodyPr vert="horz" wrap="square" lIns="91440" tIns="45720" rIns="91440" bIns="45720" numCol="1" anchor="t" anchorCtr="0" compatLnSpc="1">
            <a:prstTxWarp prst="textNoShape">
              <a:avLst/>
            </a:prstTxWarp>
          </a:bodyPr>
          <a:lstStyle>
            <a:lvl1pPr marL="269875" indent="-269875" algn="l" rtl="0" eaLnBrk="0" fontAlgn="base" hangingPunct="0">
              <a:lnSpc>
                <a:spcPct val="95000"/>
              </a:lnSpc>
              <a:spcBef>
                <a:spcPts val="1200"/>
              </a:spcBef>
              <a:spcAft>
                <a:spcPct val="0"/>
              </a:spcAft>
              <a:buClr>
                <a:schemeClr val="tx2"/>
              </a:buClr>
              <a:buFont typeface="Arial" pitchFamily="34" charset="0"/>
              <a:buChar char="•"/>
              <a:defRPr lang="en-US" sz="2200" kern="1200">
                <a:solidFill>
                  <a:srgbClr val="000000"/>
                </a:solidFill>
                <a:latin typeface="+mn-lt"/>
                <a:ea typeface="+mn-ea"/>
                <a:cs typeface="+mn-cs"/>
              </a:defRPr>
            </a:lvl1pPr>
            <a:lvl2pPr marL="539750" indent="-269875" algn="l" rtl="0" eaLnBrk="0" fontAlgn="base" hangingPunct="0">
              <a:lnSpc>
                <a:spcPct val="95000"/>
              </a:lnSpc>
              <a:spcBef>
                <a:spcPts val="300"/>
              </a:spcBef>
              <a:spcAft>
                <a:spcPct val="0"/>
              </a:spcAft>
              <a:buClr>
                <a:srgbClr val="009EE0"/>
              </a:buClr>
              <a:buFont typeface="Arial" pitchFamily="34" charset="0"/>
              <a:buChar char="-"/>
              <a:defRPr lang="en-US" sz="2000" kern="1200">
                <a:solidFill>
                  <a:srgbClr val="000000"/>
                </a:solidFill>
                <a:latin typeface="+mn-lt"/>
                <a:ea typeface="+mn-ea"/>
                <a:cs typeface="+mn-cs"/>
              </a:defRPr>
            </a:lvl2pPr>
            <a:lvl3pPr marL="809625" indent="-269875" algn="l" rtl="0" eaLnBrk="0" fontAlgn="base" hangingPunct="0">
              <a:spcBef>
                <a:spcPct val="20000"/>
              </a:spcBef>
              <a:spcAft>
                <a:spcPct val="0"/>
              </a:spcAft>
              <a:buFont typeface="Arial" pitchFamily="34" charset="0"/>
              <a:buChar char="•"/>
              <a:defRPr kern="1200">
                <a:solidFill>
                  <a:srgbClr val="000000"/>
                </a:solidFill>
                <a:latin typeface="+mn-lt"/>
                <a:ea typeface="+mn-ea"/>
                <a:cs typeface="+mn-cs"/>
              </a:defRPr>
            </a:lvl3pPr>
            <a:lvl4pPr marL="1079500" indent="-269875" algn="l" rtl="0" eaLnBrk="0" fontAlgn="base" hangingPunct="0">
              <a:spcBef>
                <a:spcPct val="20000"/>
              </a:spcBef>
              <a:spcAft>
                <a:spcPct val="0"/>
              </a:spcAft>
              <a:buFont typeface="Arial" pitchFamily="34" charset="0"/>
              <a:buChar char="–"/>
              <a:defRPr sz="1600" kern="1200">
                <a:solidFill>
                  <a:srgbClr val="000000"/>
                </a:solidFill>
                <a:latin typeface="+mn-lt"/>
                <a:ea typeface="+mn-ea"/>
                <a:cs typeface="+mn-cs"/>
              </a:defRPr>
            </a:lvl4pPr>
            <a:lvl5pPr marL="1349375" indent="-269875" algn="l" rtl="0" eaLnBrk="0" fontAlgn="base" hangingPunct="0">
              <a:spcBef>
                <a:spcPct val="20000"/>
              </a:spcBef>
              <a:spcAft>
                <a:spcPct val="0"/>
              </a:spcAft>
              <a:buFont typeface="Arial" pitchFamily="34" charset="0"/>
              <a:buChar char="»"/>
              <a:defRPr sz="1600" i="1" kern="120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t>Display project details</a:t>
            </a:r>
            <a:endParaRPr lang="en-US" sz="1200" dirty="0"/>
          </a:p>
        </p:txBody>
      </p:sp>
      <p:cxnSp>
        <p:nvCxnSpPr>
          <p:cNvPr id="23" name="Straight Arrow Connector 22"/>
          <p:cNvCxnSpPr>
            <a:stCxn id="22" idx="2"/>
          </p:cNvCxnSpPr>
          <p:nvPr/>
        </p:nvCxnSpPr>
        <p:spPr>
          <a:xfrm flipH="1">
            <a:off x="1082040" y="1463040"/>
            <a:ext cx="1258888" cy="739140"/>
          </a:xfrm>
          <a:prstGeom prst="straightConnector1">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26" name="Content Placeholder 6"/>
          <p:cNvSpPr txBox="1">
            <a:spLocks/>
          </p:cNvSpPr>
          <p:nvPr/>
        </p:nvSpPr>
        <p:spPr bwMode="auto">
          <a:xfrm>
            <a:off x="2979420" y="1074420"/>
            <a:ext cx="1432560" cy="548640"/>
          </a:xfrm>
          <a:prstGeom prst="rect">
            <a:avLst/>
          </a:prstGeom>
          <a:noFill/>
          <a:ln w="12700">
            <a:noFill/>
            <a:miter lim="800000"/>
            <a:headEnd/>
            <a:tailEnd/>
          </a:ln>
        </p:spPr>
        <p:txBody>
          <a:bodyPr vert="horz" wrap="square" lIns="91440" tIns="45720" rIns="91440" bIns="45720" numCol="1" anchor="t" anchorCtr="0" compatLnSpc="1">
            <a:prstTxWarp prst="textNoShape">
              <a:avLst/>
            </a:prstTxWarp>
          </a:bodyPr>
          <a:lstStyle>
            <a:lvl1pPr marL="269875" indent="-269875" algn="l" rtl="0" eaLnBrk="0" fontAlgn="base" hangingPunct="0">
              <a:lnSpc>
                <a:spcPct val="95000"/>
              </a:lnSpc>
              <a:spcBef>
                <a:spcPts val="1200"/>
              </a:spcBef>
              <a:spcAft>
                <a:spcPct val="0"/>
              </a:spcAft>
              <a:buClr>
                <a:schemeClr val="tx2"/>
              </a:buClr>
              <a:buFont typeface="Arial" pitchFamily="34" charset="0"/>
              <a:buChar char="•"/>
              <a:defRPr lang="en-US" sz="2200" kern="1200">
                <a:solidFill>
                  <a:srgbClr val="000000"/>
                </a:solidFill>
                <a:latin typeface="+mn-lt"/>
                <a:ea typeface="+mn-ea"/>
                <a:cs typeface="+mn-cs"/>
              </a:defRPr>
            </a:lvl1pPr>
            <a:lvl2pPr marL="539750" indent="-269875" algn="l" rtl="0" eaLnBrk="0" fontAlgn="base" hangingPunct="0">
              <a:lnSpc>
                <a:spcPct val="95000"/>
              </a:lnSpc>
              <a:spcBef>
                <a:spcPts val="300"/>
              </a:spcBef>
              <a:spcAft>
                <a:spcPct val="0"/>
              </a:spcAft>
              <a:buClr>
                <a:srgbClr val="009EE0"/>
              </a:buClr>
              <a:buFont typeface="Arial" pitchFamily="34" charset="0"/>
              <a:buChar char="-"/>
              <a:defRPr lang="en-US" sz="2000" kern="1200">
                <a:solidFill>
                  <a:srgbClr val="000000"/>
                </a:solidFill>
                <a:latin typeface="+mn-lt"/>
                <a:ea typeface="+mn-ea"/>
                <a:cs typeface="+mn-cs"/>
              </a:defRPr>
            </a:lvl2pPr>
            <a:lvl3pPr marL="809625" indent="-269875" algn="l" rtl="0" eaLnBrk="0" fontAlgn="base" hangingPunct="0">
              <a:spcBef>
                <a:spcPct val="20000"/>
              </a:spcBef>
              <a:spcAft>
                <a:spcPct val="0"/>
              </a:spcAft>
              <a:buFont typeface="Arial" pitchFamily="34" charset="0"/>
              <a:buChar char="•"/>
              <a:defRPr kern="1200">
                <a:solidFill>
                  <a:srgbClr val="000000"/>
                </a:solidFill>
                <a:latin typeface="+mn-lt"/>
                <a:ea typeface="+mn-ea"/>
                <a:cs typeface="+mn-cs"/>
              </a:defRPr>
            </a:lvl3pPr>
            <a:lvl4pPr marL="1079500" indent="-269875" algn="l" rtl="0" eaLnBrk="0" fontAlgn="base" hangingPunct="0">
              <a:spcBef>
                <a:spcPct val="20000"/>
              </a:spcBef>
              <a:spcAft>
                <a:spcPct val="0"/>
              </a:spcAft>
              <a:buFont typeface="Arial" pitchFamily="34" charset="0"/>
              <a:buChar char="–"/>
              <a:defRPr sz="1600" kern="1200">
                <a:solidFill>
                  <a:srgbClr val="000000"/>
                </a:solidFill>
                <a:latin typeface="+mn-lt"/>
                <a:ea typeface="+mn-ea"/>
                <a:cs typeface="+mn-cs"/>
              </a:defRPr>
            </a:lvl4pPr>
            <a:lvl5pPr marL="1349375" indent="-269875" algn="l" rtl="0" eaLnBrk="0" fontAlgn="base" hangingPunct="0">
              <a:spcBef>
                <a:spcPct val="20000"/>
              </a:spcBef>
              <a:spcAft>
                <a:spcPct val="0"/>
              </a:spcAft>
              <a:buFont typeface="Arial" pitchFamily="34" charset="0"/>
              <a:buChar char="»"/>
              <a:defRPr sz="1600" i="1" kern="120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t>Directly display approval/Forecast panes</a:t>
            </a:r>
            <a:endParaRPr lang="en-US" sz="1200" dirty="0"/>
          </a:p>
        </p:txBody>
      </p:sp>
      <p:cxnSp>
        <p:nvCxnSpPr>
          <p:cNvPr id="27" name="Straight Arrow Connector 26"/>
          <p:cNvCxnSpPr>
            <a:stCxn id="26" idx="2"/>
          </p:cNvCxnSpPr>
          <p:nvPr/>
        </p:nvCxnSpPr>
        <p:spPr>
          <a:xfrm flipH="1">
            <a:off x="2065020" y="1623060"/>
            <a:ext cx="1630680" cy="579120"/>
          </a:xfrm>
          <a:prstGeom prst="straightConnector1">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33" name="Content Placeholder 6"/>
          <p:cNvSpPr txBox="1">
            <a:spLocks/>
          </p:cNvSpPr>
          <p:nvPr/>
        </p:nvSpPr>
        <p:spPr bwMode="auto">
          <a:xfrm>
            <a:off x="5965268" y="1005840"/>
            <a:ext cx="1220153" cy="595312"/>
          </a:xfrm>
          <a:prstGeom prst="rect">
            <a:avLst/>
          </a:prstGeom>
          <a:noFill/>
          <a:ln w="12700">
            <a:noFill/>
            <a:miter lim="800000"/>
            <a:headEnd/>
            <a:tailEnd/>
          </a:ln>
        </p:spPr>
        <p:txBody>
          <a:bodyPr vert="horz" wrap="square" lIns="91440" tIns="45720" rIns="91440" bIns="45720" numCol="1" anchor="t" anchorCtr="0" compatLnSpc="1">
            <a:prstTxWarp prst="textNoShape">
              <a:avLst/>
            </a:prstTxWarp>
          </a:bodyPr>
          <a:lstStyle>
            <a:lvl1pPr marL="269875" indent="-269875" algn="l" rtl="0" eaLnBrk="0" fontAlgn="base" hangingPunct="0">
              <a:lnSpc>
                <a:spcPct val="95000"/>
              </a:lnSpc>
              <a:spcBef>
                <a:spcPts val="1200"/>
              </a:spcBef>
              <a:spcAft>
                <a:spcPct val="0"/>
              </a:spcAft>
              <a:buClr>
                <a:schemeClr val="tx2"/>
              </a:buClr>
              <a:buFont typeface="Arial" pitchFamily="34" charset="0"/>
              <a:buChar char="•"/>
              <a:defRPr lang="en-US" sz="2200" kern="1200">
                <a:solidFill>
                  <a:srgbClr val="000000"/>
                </a:solidFill>
                <a:latin typeface="+mn-lt"/>
                <a:ea typeface="+mn-ea"/>
                <a:cs typeface="+mn-cs"/>
              </a:defRPr>
            </a:lvl1pPr>
            <a:lvl2pPr marL="539750" indent="-269875" algn="l" rtl="0" eaLnBrk="0" fontAlgn="base" hangingPunct="0">
              <a:lnSpc>
                <a:spcPct val="95000"/>
              </a:lnSpc>
              <a:spcBef>
                <a:spcPts val="300"/>
              </a:spcBef>
              <a:spcAft>
                <a:spcPct val="0"/>
              </a:spcAft>
              <a:buClr>
                <a:srgbClr val="009EE0"/>
              </a:buClr>
              <a:buFont typeface="Arial" pitchFamily="34" charset="0"/>
              <a:buChar char="-"/>
              <a:defRPr lang="en-US" sz="2000" kern="1200">
                <a:solidFill>
                  <a:srgbClr val="000000"/>
                </a:solidFill>
                <a:latin typeface="+mn-lt"/>
                <a:ea typeface="+mn-ea"/>
                <a:cs typeface="+mn-cs"/>
              </a:defRPr>
            </a:lvl2pPr>
            <a:lvl3pPr marL="809625" indent="-269875" algn="l" rtl="0" eaLnBrk="0" fontAlgn="base" hangingPunct="0">
              <a:spcBef>
                <a:spcPct val="20000"/>
              </a:spcBef>
              <a:spcAft>
                <a:spcPct val="0"/>
              </a:spcAft>
              <a:buFont typeface="Arial" pitchFamily="34" charset="0"/>
              <a:buChar char="•"/>
              <a:defRPr kern="1200">
                <a:solidFill>
                  <a:srgbClr val="000000"/>
                </a:solidFill>
                <a:latin typeface="+mn-lt"/>
                <a:ea typeface="+mn-ea"/>
                <a:cs typeface="+mn-cs"/>
              </a:defRPr>
            </a:lvl3pPr>
            <a:lvl4pPr marL="1079500" indent="-269875" algn="l" rtl="0" eaLnBrk="0" fontAlgn="base" hangingPunct="0">
              <a:spcBef>
                <a:spcPct val="20000"/>
              </a:spcBef>
              <a:spcAft>
                <a:spcPct val="0"/>
              </a:spcAft>
              <a:buFont typeface="Arial" pitchFamily="34" charset="0"/>
              <a:buChar char="–"/>
              <a:defRPr sz="1600" kern="1200">
                <a:solidFill>
                  <a:srgbClr val="000000"/>
                </a:solidFill>
                <a:latin typeface="+mn-lt"/>
                <a:ea typeface="+mn-ea"/>
                <a:cs typeface="+mn-cs"/>
              </a:defRPr>
            </a:lvl4pPr>
            <a:lvl5pPr marL="1349375" indent="-269875" algn="l" rtl="0" eaLnBrk="0" fontAlgn="base" hangingPunct="0">
              <a:spcBef>
                <a:spcPct val="20000"/>
              </a:spcBef>
              <a:spcAft>
                <a:spcPct val="0"/>
              </a:spcAft>
              <a:buFont typeface="Arial" pitchFamily="34" charset="0"/>
              <a:buChar char="»"/>
              <a:defRPr sz="1600" i="1" kern="120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t>Click on column header to sort</a:t>
            </a:r>
            <a:endParaRPr lang="en-US" sz="1200" dirty="0"/>
          </a:p>
        </p:txBody>
      </p:sp>
      <p:cxnSp>
        <p:nvCxnSpPr>
          <p:cNvPr id="34" name="Straight Arrow Connector 33"/>
          <p:cNvCxnSpPr>
            <a:stCxn id="33" idx="2"/>
          </p:cNvCxnSpPr>
          <p:nvPr/>
        </p:nvCxnSpPr>
        <p:spPr>
          <a:xfrm>
            <a:off x="6575345" y="1601152"/>
            <a:ext cx="502443" cy="844868"/>
          </a:xfrm>
          <a:prstGeom prst="straightConnector1">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37" name="Content Placeholder 6"/>
          <p:cNvSpPr txBox="1">
            <a:spLocks/>
          </p:cNvSpPr>
          <p:nvPr/>
        </p:nvSpPr>
        <p:spPr bwMode="auto">
          <a:xfrm>
            <a:off x="4411980" y="944880"/>
            <a:ext cx="1493520" cy="762000"/>
          </a:xfrm>
          <a:prstGeom prst="rect">
            <a:avLst/>
          </a:prstGeom>
          <a:noFill/>
          <a:ln w="12700">
            <a:noFill/>
            <a:miter lim="800000"/>
            <a:headEnd/>
            <a:tailEnd/>
          </a:ln>
        </p:spPr>
        <p:txBody>
          <a:bodyPr vert="horz" wrap="square" lIns="91440" tIns="45720" rIns="91440" bIns="45720" numCol="1" anchor="t" anchorCtr="0" compatLnSpc="1">
            <a:prstTxWarp prst="textNoShape">
              <a:avLst/>
            </a:prstTxWarp>
          </a:bodyPr>
          <a:lstStyle>
            <a:lvl1pPr marL="269875" indent="-269875" algn="l" rtl="0" eaLnBrk="0" fontAlgn="base" hangingPunct="0">
              <a:lnSpc>
                <a:spcPct val="95000"/>
              </a:lnSpc>
              <a:spcBef>
                <a:spcPts val="1200"/>
              </a:spcBef>
              <a:spcAft>
                <a:spcPct val="0"/>
              </a:spcAft>
              <a:buClr>
                <a:schemeClr val="tx2"/>
              </a:buClr>
              <a:buFont typeface="Arial" pitchFamily="34" charset="0"/>
              <a:buChar char="•"/>
              <a:defRPr lang="en-US" sz="2200" kern="1200">
                <a:solidFill>
                  <a:srgbClr val="000000"/>
                </a:solidFill>
                <a:latin typeface="+mn-lt"/>
                <a:ea typeface="+mn-ea"/>
                <a:cs typeface="+mn-cs"/>
              </a:defRPr>
            </a:lvl1pPr>
            <a:lvl2pPr marL="539750" indent="-269875" algn="l" rtl="0" eaLnBrk="0" fontAlgn="base" hangingPunct="0">
              <a:lnSpc>
                <a:spcPct val="95000"/>
              </a:lnSpc>
              <a:spcBef>
                <a:spcPts val="300"/>
              </a:spcBef>
              <a:spcAft>
                <a:spcPct val="0"/>
              </a:spcAft>
              <a:buClr>
                <a:srgbClr val="009EE0"/>
              </a:buClr>
              <a:buFont typeface="Arial" pitchFamily="34" charset="0"/>
              <a:buChar char="-"/>
              <a:defRPr lang="en-US" sz="2000" kern="1200">
                <a:solidFill>
                  <a:srgbClr val="000000"/>
                </a:solidFill>
                <a:latin typeface="+mn-lt"/>
                <a:ea typeface="+mn-ea"/>
                <a:cs typeface="+mn-cs"/>
              </a:defRPr>
            </a:lvl2pPr>
            <a:lvl3pPr marL="809625" indent="-269875" algn="l" rtl="0" eaLnBrk="0" fontAlgn="base" hangingPunct="0">
              <a:spcBef>
                <a:spcPct val="20000"/>
              </a:spcBef>
              <a:spcAft>
                <a:spcPct val="0"/>
              </a:spcAft>
              <a:buFont typeface="Arial" pitchFamily="34" charset="0"/>
              <a:buChar char="•"/>
              <a:defRPr kern="1200">
                <a:solidFill>
                  <a:srgbClr val="000000"/>
                </a:solidFill>
                <a:latin typeface="+mn-lt"/>
                <a:ea typeface="+mn-ea"/>
                <a:cs typeface="+mn-cs"/>
              </a:defRPr>
            </a:lvl3pPr>
            <a:lvl4pPr marL="1079500" indent="-269875" algn="l" rtl="0" eaLnBrk="0" fontAlgn="base" hangingPunct="0">
              <a:spcBef>
                <a:spcPct val="20000"/>
              </a:spcBef>
              <a:spcAft>
                <a:spcPct val="0"/>
              </a:spcAft>
              <a:buFont typeface="Arial" pitchFamily="34" charset="0"/>
              <a:buChar char="–"/>
              <a:defRPr sz="1600" kern="1200">
                <a:solidFill>
                  <a:srgbClr val="000000"/>
                </a:solidFill>
                <a:latin typeface="+mn-lt"/>
                <a:ea typeface="+mn-ea"/>
                <a:cs typeface="+mn-cs"/>
              </a:defRPr>
            </a:lvl4pPr>
            <a:lvl5pPr marL="1349375" indent="-269875" algn="l" rtl="0" eaLnBrk="0" fontAlgn="base" hangingPunct="0">
              <a:spcBef>
                <a:spcPct val="20000"/>
              </a:spcBef>
              <a:spcAft>
                <a:spcPct val="0"/>
              </a:spcAft>
              <a:buFont typeface="Arial" pitchFamily="34" charset="0"/>
              <a:buChar char="»"/>
              <a:defRPr sz="1600" i="1" kern="120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t>Column order can be changed with drag &amp; drop on column headers</a:t>
            </a:r>
            <a:endParaRPr lang="en-US" sz="1200" dirty="0"/>
          </a:p>
        </p:txBody>
      </p:sp>
      <p:cxnSp>
        <p:nvCxnSpPr>
          <p:cNvPr id="38" name="Straight Arrow Connector 37"/>
          <p:cNvCxnSpPr>
            <a:stCxn id="37" idx="2"/>
          </p:cNvCxnSpPr>
          <p:nvPr/>
        </p:nvCxnSpPr>
        <p:spPr>
          <a:xfrm flipH="1">
            <a:off x="4925536" y="1706880"/>
            <a:ext cx="233204" cy="739140"/>
          </a:xfrm>
          <a:prstGeom prst="straightConnector1">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pic>
        <p:nvPicPr>
          <p:cNvPr id="1434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5706" y="4152900"/>
            <a:ext cx="1389794" cy="896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345" name="TextBox 14344"/>
          <p:cNvSpPr txBox="1"/>
          <p:nvPr/>
        </p:nvSpPr>
        <p:spPr>
          <a:xfrm>
            <a:off x="487679" y="4006513"/>
            <a:ext cx="5538153" cy="1554272"/>
          </a:xfrm>
          <a:prstGeom prst="rect">
            <a:avLst/>
          </a:prstGeom>
          <a:noFill/>
        </p:spPr>
        <p:txBody>
          <a:bodyPr wrap="square" rtlCol="0">
            <a:spAutoFit/>
          </a:bodyPr>
          <a:lstStyle/>
          <a:p>
            <a:r>
              <a:rPr lang="en-US" sz="1400" dirty="0" smtClean="0"/>
              <a:t>For advanced users: </a:t>
            </a:r>
          </a:p>
          <a:p>
            <a:r>
              <a:rPr lang="en-US" sz="1400" dirty="0" smtClean="0"/>
              <a:t>right click – User settings: hide/display columns</a:t>
            </a:r>
          </a:p>
          <a:p>
            <a:endParaRPr lang="en-US" sz="1400" dirty="0" smtClean="0"/>
          </a:p>
          <a:p>
            <a:endParaRPr lang="en-US" sz="1400" dirty="0"/>
          </a:p>
          <a:p>
            <a:endParaRPr lang="en-US" sz="1400" dirty="0" smtClean="0"/>
          </a:p>
          <a:p>
            <a:r>
              <a:rPr lang="en-US" sz="1100" dirty="0" smtClean="0"/>
              <a:t>(example without plant, GBU and</a:t>
            </a:r>
            <a:br>
              <a:rPr lang="en-US" sz="1100" dirty="0" smtClean="0"/>
            </a:br>
            <a:r>
              <a:rPr lang="en-US" sz="1100" dirty="0" smtClean="0"/>
              <a:t>Project Type columns)</a:t>
            </a:r>
            <a:r>
              <a:rPr lang="en-US" sz="1400" dirty="0" smtClean="0"/>
              <a:t> </a:t>
            </a:r>
            <a:endParaRPr lang="en-US" sz="1400" dirty="0"/>
          </a:p>
        </p:txBody>
      </p:sp>
      <p:pic>
        <p:nvPicPr>
          <p:cNvPr id="1434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9885" y="5254168"/>
            <a:ext cx="5648325" cy="64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1354512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back to the list of selected projects</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63</a:t>
            </a:fld>
            <a:endParaRPr lang="en-US"/>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275" y="2362199"/>
            <a:ext cx="8347653" cy="33066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428625" y="1409700"/>
            <a:ext cx="7886700" cy="369332"/>
          </a:xfrm>
          <a:prstGeom prst="rect">
            <a:avLst/>
          </a:prstGeom>
          <a:noFill/>
        </p:spPr>
        <p:txBody>
          <a:bodyPr wrap="square" rtlCol="0">
            <a:spAutoFit/>
          </a:bodyPr>
          <a:lstStyle/>
          <a:p>
            <a:r>
              <a:rPr lang="en-US" dirty="0" smtClean="0"/>
              <a:t>Press                    to get back to the list of selected projects </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0" y="1518166"/>
            <a:ext cx="1028700" cy="1870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8058150" y="2590800"/>
            <a:ext cx="533400" cy="1047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445771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 a project</a:t>
            </a:r>
            <a:endParaRPr lang="en-US" dirty="0"/>
          </a:p>
        </p:txBody>
      </p:sp>
      <p:sp>
        <p:nvSpPr>
          <p:cNvPr id="3" name="Content Placeholder 2"/>
          <p:cNvSpPr>
            <a:spLocks noGrp="1"/>
          </p:cNvSpPr>
          <p:nvPr>
            <p:ph idx="1"/>
          </p:nvPr>
        </p:nvSpPr>
        <p:spPr>
          <a:xfrm>
            <a:off x="187325" y="800100"/>
            <a:ext cx="8229600" cy="3946525"/>
          </a:xfrm>
        </p:spPr>
        <p:txBody>
          <a:bodyPr/>
          <a:lstStyle/>
          <a:p>
            <a:r>
              <a:rPr lang="en-US" dirty="0" smtClean="0"/>
              <a:t>To copy a project, use “Update investment projects”</a:t>
            </a:r>
          </a:p>
          <a:p>
            <a:r>
              <a:rPr lang="en-US" dirty="0" smtClean="0"/>
              <a:t>Select the project you want to copy and press</a:t>
            </a:r>
          </a:p>
          <a:p>
            <a:r>
              <a:rPr lang="en-US" dirty="0" smtClean="0"/>
              <a:t>In the project sheet press </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Update the attributes and Save</a:t>
            </a:r>
          </a:p>
          <a:p>
            <a:pPr marL="0" indent="0">
              <a:buNone/>
            </a:pPr>
            <a:r>
              <a:rPr lang="en-US" dirty="0" smtClean="0"/>
              <a:t> </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64</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7450" y="1395413"/>
            <a:ext cx="116205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100" y="2309813"/>
            <a:ext cx="6243638" cy="2473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8575" y="1895475"/>
            <a:ext cx="857250" cy="15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6200775" y="2486025"/>
            <a:ext cx="447675" cy="76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963607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Easier Forecasting: Excel Forecast Entry Sheet</a:t>
            </a:r>
            <a:endParaRPr lang="en-US" dirty="0"/>
          </a:p>
        </p:txBody>
      </p:sp>
      <p:sp>
        <p:nvSpPr>
          <p:cNvPr id="3" name="Content Placeholder 2"/>
          <p:cNvSpPr>
            <a:spLocks noGrp="1"/>
          </p:cNvSpPr>
          <p:nvPr>
            <p:ph idx="1"/>
          </p:nvPr>
        </p:nvSpPr>
        <p:spPr>
          <a:xfrm>
            <a:off x="234950" y="1076325"/>
            <a:ext cx="8229600" cy="4876800"/>
          </a:xfrm>
        </p:spPr>
        <p:txBody>
          <a:bodyPr/>
          <a:lstStyle/>
          <a:p>
            <a:pPr marL="0" indent="0">
              <a:buNone/>
            </a:pPr>
            <a:r>
              <a:rPr lang="en-US" dirty="0" smtClean="0"/>
              <a:t>COLMAR Web application allows to open and modify projects in individual forms.</a:t>
            </a:r>
            <a:endParaRPr lang="en-US" dirty="0"/>
          </a:p>
          <a:p>
            <a:pPr marL="0" indent="0">
              <a:buNone/>
            </a:pPr>
            <a:r>
              <a:rPr lang="en-US" dirty="0" smtClean="0"/>
              <a:t>When updating forecasts, opening and modifying forecasts one by one can be tedious</a:t>
            </a:r>
            <a:r>
              <a:rPr lang="en-US" dirty="0"/>
              <a:t> </a:t>
            </a:r>
            <a:r>
              <a:rPr lang="en-US" dirty="0" smtClean="0"/>
              <a:t>and does not give an overview of the investment plan.</a:t>
            </a:r>
          </a:p>
          <a:p>
            <a:pPr marL="0" indent="0">
              <a:buNone/>
            </a:pPr>
            <a:r>
              <a:rPr lang="en-US" dirty="0" smtClean="0"/>
              <a:t>To solve this issue an Excel Forecast Entry Sheet is available.</a:t>
            </a:r>
          </a:p>
          <a:p>
            <a:pPr marL="0" indent="0">
              <a:buNone/>
            </a:pPr>
            <a:endParaRPr lang="en-US" dirty="0" smtClean="0"/>
          </a:p>
          <a:p>
            <a:pPr marL="0" indent="0">
              <a:buNone/>
            </a:pPr>
            <a:r>
              <a:rPr lang="en-US" dirty="0" smtClean="0"/>
              <a:t>It uses BW client excel add-in: </a:t>
            </a:r>
            <a:r>
              <a:rPr lang="en-US" b="1" dirty="0" smtClean="0"/>
              <a:t>Analysis</a:t>
            </a:r>
          </a:p>
          <a:p>
            <a:pPr marL="0" indent="0">
              <a:buNone/>
            </a:pPr>
            <a:r>
              <a:rPr lang="en-US" sz="2000" dirty="0" smtClean="0"/>
              <a:t>The same tool will be used for all excel reports and</a:t>
            </a:r>
            <a:br>
              <a:rPr lang="en-US" sz="2000" dirty="0" smtClean="0"/>
            </a:br>
            <a:r>
              <a:rPr lang="en-US" sz="2000" dirty="0" smtClean="0"/>
              <a:t>extractions</a:t>
            </a:r>
          </a:p>
          <a:p>
            <a:pPr marL="0" indent="0">
              <a:buNone/>
            </a:pPr>
            <a:r>
              <a:rPr lang="en-US" sz="2000" dirty="0" smtClean="0"/>
              <a:t>Trainings to Analysis are </a:t>
            </a:r>
            <a:r>
              <a:rPr lang="en-US" sz="2000" dirty="0" smtClean="0">
                <a:hlinkClick r:id="rId2"/>
              </a:rPr>
              <a:t>provided by SBS</a:t>
            </a:r>
            <a:r>
              <a:rPr lang="en-US" sz="2000" dirty="0" smtClean="0"/>
              <a:t>. </a:t>
            </a:r>
            <a:endParaRPr lang="en-US" sz="20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65</a:t>
            </a:fld>
            <a:endParaRPr lang="en-US"/>
          </a:p>
        </p:txBody>
      </p:sp>
      <p:pic>
        <p:nvPicPr>
          <p:cNvPr id="1026" name="Picture 2" descr="http://img.informer.com/icons/png/48/3239/3239753.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35711" y="3843335"/>
            <a:ext cx="1273175" cy="1273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13497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Excel Forecast Entry </a:t>
            </a:r>
            <a:r>
              <a:rPr lang="en-US" dirty="0" smtClean="0"/>
              <a:t>Sheet – Start Analysis</a:t>
            </a:r>
            <a:endParaRPr lang="en-US" dirty="0"/>
          </a:p>
        </p:txBody>
      </p:sp>
      <p:sp>
        <p:nvSpPr>
          <p:cNvPr id="3" name="Content Placeholder 2"/>
          <p:cNvSpPr>
            <a:spLocks noGrp="1"/>
          </p:cNvSpPr>
          <p:nvPr>
            <p:ph idx="1"/>
          </p:nvPr>
        </p:nvSpPr>
        <p:spPr>
          <a:xfrm>
            <a:off x="149225" y="899557"/>
            <a:ext cx="3308350" cy="3946525"/>
          </a:xfrm>
        </p:spPr>
        <p:txBody>
          <a:bodyPr/>
          <a:lstStyle/>
          <a:p>
            <a:r>
              <a:rPr lang="en-US" dirty="0" smtClean="0"/>
              <a:t>Easiest way to access Analysis: click on Start Menu and type “Analysis” in the Search box</a:t>
            </a:r>
          </a:p>
          <a:p>
            <a:r>
              <a:rPr lang="en-US" dirty="0" smtClean="0"/>
              <a:t>Select Analysis for Microsoft Excel</a:t>
            </a:r>
          </a:p>
          <a:p>
            <a:r>
              <a:rPr lang="en-US" dirty="0" smtClean="0"/>
              <a:t>Excel is launched, but an additional “Analysis” Menu is available</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66</a:t>
            </a:fld>
            <a:endParaRPr lang="en-US"/>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4925" y="807482"/>
            <a:ext cx="2729366" cy="3952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4133850" y="4661416"/>
            <a:ext cx="304800" cy="369332"/>
          </a:xfrm>
          <a:prstGeom prst="rect">
            <a:avLst/>
          </a:prstGeom>
          <a:noFill/>
        </p:spPr>
        <p:txBody>
          <a:bodyPr wrap="square" rtlCol="0">
            <a:spAutoFit/>
          </a:bodyPr>
          <a:lstStyle/>
          <a:p>
            <a:r>
              <a:rPr lang="en-US" dirty="0">
                <a:solidFill>
                  <a:srgbClr val="C00000"/>
                </a:solidFill>
                <a:sym typeface="Wingdings"/>
              </a:rPr>
              <a:t></a:t>
            </a:r>
            <a:endParaRPr lang="en-US" dirty="0">
              <a:solidFill>
                <a:srgbClr val="C00000"/>
              </a:solidFill>
            </a:endParaRPr>
          </a:p>
        </p:txBody>
      </p:sp>
      <p:sp>
        <p:nvSpPr>
          <p:cNvPr id="10" name="TextBox 9"/>
          <p:cNvSpPr txBox="1"/>
          <p:nvPr/>
        </p:nvSpPr>
        <p:spPr>
          <a:xfrm>
            <a:off x="4133850" y="4078248"/>
            <a:ext cx="304800" cy="369332"/>
          </a:xfrm>
          <a:prstGeom prst="rect">
            <a:avLst/>
          </a:prstGeom>
          <a:noFill/>
        </p:spPr>
        <p:txBody>
          <a:bodyPr wrap="square" rtlCol="0">
            <a:spAutoFit/>
          </a:bodyPr>
          <a:lstStyle/>
          <a:p>
            <a:r>
              <a:rPr lang="en-US" dirty="0" smtClean="0">
                <a:solidFill>
                  <a:srgbClr val="C00000"/>
                </a:solidFill>
                <a:sym typeface="Wingdings"/>
              </a:rPr>
              <a:t></a:t>
            </a:r>
            <a:endParaRPr lang="en-US" dirty="0">
              <a:solidFill>
                <a:srgbClr val="C00000"/>
              </a:solidFill>
            </a:endParaRPr>
          </a:p>
        </p:txBody>
      </p:sp>
      <p:cxnSp>
        <p:nvCxnSpPr>
          <p:cNvPr id="9" name="Straight Arrow Connector 8"/>
          <p:cNvCxnSpPr>
            <a:stCxn id="7" idx="3"/>
          </p:cNvCxnSpPr>
          <p:nvPr/>
        </p:nvCxnSpPr>
        <p:spPr>
          <a:xfrm flipV="1">
            <a:off x="4438650" y="4661416"/>
            <a:ext cx="742950" cy="184666"/>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10" idx="3"/>
          </p:cNvCxnSpPr>
          <p:nvPr/>
        </p:nvCxnSpPr>
        <p:spPr>
          <a:xfrm>
            <a:off x="4438650" y="4262914"/>
            <a:ext cx="828675" cy="116443"/>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133850" y="980480"/>
            <a:ext cx="304800" cy="369332"/>
          </a:xfrm>
          <a:prstGeom prst="rect">
            <a:avLst/>
          </a:prstGeom>
          <a:noFill/>
        </p:spPr>
        <p:txBody>
          <a:bodyPr wrap="square" rtlCol="0">
            <a:spAutoFit/>
          </a:bodyPr>
          <a:lstStyle/>
          <a:p>
            <a:r>
              <a:rPr lang="en-US" dirty="0" smtClean="0">
                <a:solidFill>
                  <a:srgbClr val="C00000"/>
                </a:solidFill>
                <a:sym typeface="Wingdings"/>
              </a:rPr>
              <a:t></a:t>
            </a:r>
            <a:endParaRPr lang="en-US" dirty="0">
              <a:solidFill>
                <a:srgbClr val="C00000"/>
              </a:solidFill>
            </a:endParaRPr>
          </a:p>
        </p:txBody>
      </p:sp>
      <p:cxnSp>
        <p:nvCxnSpPr>
          <p:cNvPr id="14" name="Straight Arrow Connector 13"/>
          <p:cNvCxnSpPr>
            <a:stCxn id="15" idx="3"/>
          </p:cNvCxnSpPr>
          <p:nvPr/>
        </p:nvCxnSpPr>
        <p:spPr>
          <a:xfrm>
            <a:off x="4438650" y="1165146"/>
            <a:ext cx="904875" cy="80486"/>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425" y="5030748"/>
            <a:ext cx="5281613" cy="1140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Rectangle 15"/>
          <p:cNvSpPr/>
          <p:nvPr/>
        </p:nvSpPr>
        <p:spPr>
          <a:xfrm>
            <a:off x="4438650" y="5181600"/>
            <a:ext cx="414337" cy="17145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372413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Excel Forecast Entry Sheet – </a:t>
            </a:r>
            <a:r>
              <a:rPr lang="en-US" dirty="0" smtClean="0"/>
              <a:t>Connect to server</a:t>
            </a:r>
            <a:endParaRPr lang="en-US" dirty="0"/>
          </a:p>
        </p:txBody>
      </p:sp>
      <p:sp>
        <p:nvSpPr>
          <p:cNvPr id="3" name="Content Placeholder 2"/>
          <p:cNvSpPr>
            <a:spLocks noGrp="1"/>
          </p:cNvSpPr>
          <p:nvPr>
            <p:ph idx="1"/>
          </p:nvPr>
        </p:nvSpPr>
        <p:spPr>
          <a:xfrm>
            <a:off x="295276" y="685801"/>
            <a:ext cx="6334124" cy="914400"/>
          </a:xfrm>
        </p:spPr>
        <p:txBody>
          <a:bodyPr/>
          <a:lstStyle/>
          <a:p>
            <a:r>
              <a:rPr lang="en-US" dirty="0" smtClean="0"/>
              <a:t>File menu – Analysis – Open Workbook</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67</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764" y="1204913"/>
            <a:ext cx="3533728" cy="2957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ontent Placeholder 2"/>
          <p:cNvSpPr txBox="1">
            <a:spLocks/>
          </p:cNvSpPr>
          <p:nvPr/>
        </p:nvSpPr>
        <p:spPr bwMode="auto">
          <a:xfrm>
            <a:off x="257176" y="4486276"/>
            <a:ext cx="6334124" cy="12668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69875" indent="-269875" algn="l" rtl="0" eaLnBrk="0" fontAlgn="base" hangingPunct="0">
              <a:lnSpc>
                <a:spcPct val="95000"/>
              </a:lnSpc>
              <a:spcBef>
                <a:spcPts val="1200"/>
              </a:spcBef>
              <a:spcAft>
                <a:spcPct val="0"/>
              </a:spcAft>
              <a:buClr>
                <a:schemeClr val="tx2"/>
              </a:buClr>
              <a:buFont typeface="Arial" pitchFamily="34" charset="0"/>
              <a:buChar char="•"/>
              <a:defRPr lang="en-US" sz="2200" kern="1200">
                <a:solidFill>
                  <a:srgbClr val="000000"/>
                </a:solidFill>
                <a:latin typeface="+mn-lt"/>
                <a:ea typeface="+mn-ea"/>
                <a:cs typeface="+mn-cs"/>
              </a:defRPr>
            </a:lvl1pPr>
            <a:lvl2pPr marL="539750" indent="-269875" algn="l" rtl="0" eaLnBrk="0" fontAlgn="base" hangingPunct="0">
              <a:lnSpc>
                <a:spcPct val="95000"/>
              </a:lnSpc>
              <a:spcBef>
                <a:spcPts val="300"/>
              </a:spcBef>
              <a:spcAft>
                <a:spcPct val="0"/>
              </a:spcAft>
              <a:buClr>
                <a:srgbClr val="009EE0"/>
              </a:buClr>
              <a:buFont typeface="Arial" pitchFamily="34" charset="0"/>
              <a:buChar char="-"/>
              <a:defRPr lang="en-US" sz="2000" kern="1200">
                <a:solidFill>
                  <a:srgbClr val="000000"/>
                </a:solidFill>
                <a:latin typeface="+mn-lt"/>
                <a:ea typeface="+mn-ea"/>
                <a:cs typeface="+mn-cs"/>
              </a:defRPr>
            </a:lvl2pPr>
            <a:lvl3pPr marL="809625" indent="-269875" algn="l" rtl="0" eaLnBrk="0" fontAlgn="base" hangingPunct="0">
              <a:spcBef>
                <a:spcPct val="20000"/>
              </a:spcBef>
              <a:spcAft>
                <a:spcPct val="0"/>
              </a:spcAft>
              <a:buFont typeface="Arial" pitchFamily="34" charset="0"/>
              <a:buChar char="•"/>
              <a:defRPr kern="1200">
                <a:solidFill>
                  <a:srgbClr val="000000"/>
                </a:solidFill>
                <a:latin typeface="+mn-lt"/>
                <a:ea typeface="+mn-ea"/>
                <a:cs typeface="+mn-cs"/>
              </a:defRPr>
            </a:lvl3pPr>
            <a:lvl4pPr marL="1079500" indent="-269875" algn="l" rtl="0" eaLnBrk="0" fontAlgn="base" hangingPunct="0">
              <a:spcBef>
                <a:spcPct val="20000"/>
              </a:spcBef>
              <a:spcAft>
                <a:spcPct val="0"/>
              </a:spcAft>
              <a:buFont typeface="Arial" pitchFamily="34" charset="0"/>
              <a:buChar char="–"/>
              <a:defRPr sz="1600" kern="1200">
                <a:solidFill>
                  <a:srgbClr val="000000"/>
                </a:solidFill>
                <a:latin typeface="+mn-lt"/>
                <a:ea typeface="+mn-ea"/>
                <a:cs typeface="+mn-cs"/>
              </a:defRPr>
            </a:lvl4pPr>
            <a:lvl5pPr marL="1349375" indent="-269875" algn="l" rtl="0" eaLnBrk="0" fontAlgn="base" hangingPunct="0">
              <a:spcBef>
                <a:spcPct val="20000"/>
              </a:spcBef>
              <a:spcAft>
                <a:spcPct val="0"/>
              </a:spcAft>
              <a:buFont typeface="Arial" pitchFamily="34" charset="0"/>
              <a:buChar char="»"/>
              <a:defRPr sz="1600" i="1" kern="120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You’re prompted for selecting a connection. Double click BW – Production - WBP ; </a:t>
            </a:r>
          </a:p>
          <a:p>
            <a:r>
              <a:rPr lang="en-US" dirty="0" smtClean="0"/>
              <a:t>Enter your </a:t>
            </a:r>
            <a:r>
              <a:rPr lang="en-US" dirty="0" err="1" smtClean="0"/>
              <a:t>UserID</a:t>
            </a:r>
            <a:r>
              <a:rPr lang="en-US" dirty="0" smtClean="0"/>
              <a:t> and Password*</a:t>
            </a:r>
            <a:endParaRPr lang="en-US"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6264" y="1204913"/>
            <a:ext cx="4043362" cy="29227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424238" y="5915025"/>
            <a:ext cx="5514975" cy="461665"/>
          </a:xfrm>
          <a:prstGeom prst="rect">
            <a:avLst/>
          </a:prstGeom>
          <a:noFill/>
        </p:spPr>
        <p:txBody>
          <a:bodyPr wrap="square" rtlCol="0">
            <a:spAutoFit/>
          </a:bodyPr>
          <a:lstStyle/>
          <a:p>
            <a:r>
              <a:rPr lang="en-US" sz="1200" dirty="0" smtClean="0"/>
              <a:t>* Unfortunately, connecting to BW from Excel is not yet “single-sign-on” and you need to know your </a:t>
            </a:r>
            <a:r>
              <a:rPr lang="en-US" sz="1200" dirty="0" err="1" smtClean="0"/>
              <a:t>userid</a:t>
            </a:r>
            <a:r>
              <a:rPr lang="en-US" sz="1200" dirty="0" smtClean="0"/>
              <a:t>/password</a:t>
            </a:r>
            <a:endParaRPr lang="en-US" sz="1200" dirty="0"/>
          </a:p>
        </p:txBody>
      </p:sp>
      <p:sp>
        <p:nvSpPr>
          <p:cNvPr id="12" name="TextBox 11"/>
          <p:cNvSpPr txBox="1"/>
          <p:nvPr/>
        </p:nvSpPr>
        <p:spPr>
          <a:xfrm>
            <a:off x="104776" y="1089541"/>
            <a:ext cx="304800" cy="369332"/>
          </a:xfrm>
          <a:prstGeom prst="rect">
            <a:avLst/>
          </a:prstGeom>
          <a:noFill/>
        </p:spPr>
        <p:txBody>
          <a:bodyPr wrap="square" rtlCol="0">
            <a:spAutoFit/>
          </a:bodyPr>
          <a:lstStyle/>
          <a:p>
            <a:r>
              <a:rPr lang="en-US" dirty="0">
                <a:solidFill>
                  <a:srgbClr val="C00000"/>
                </a:solidFill>
                <a:sym typeface="Wingdings"/>
              </a:rPr>
              <a:t></a:t>
            </a:r>
            <a:endParaRPr lang="en-US" dirty="0">
              <a:solidFill>
                <a:srgbClr val="C00000"/>
              </a:solidFill>
            </a:endParaRPr>
          </a:p>
        </p:txBody>
      </p:sp>
      <p:sp>
        <p:nvSpPr>
          <p:cNvPr id="13" name="TextBox 12"/>
          <p:cNvSpPr txBox="1"/>
          <p:nvPr/>
        </p:nvSpPr>
        <p:spPr>
          <a:xfrm>
            <a:off x="104776" y="2184916"/>
            <a:ext cx="304800" cy="369332"/>
          </a:xfrm>
          <a:prstGeom prst="rect">
            <a:avLst/>
          </a:prstGeom>
          <a:noFill/>
        </p:spPr>
        <p:txBody>
          <a:bodyPr wrap="square" rtlCol="0">
            <a:spAutoFit/>
          </a:bodyPr>
          <a:lstStyle/>
          <a:p>
            <a:r>
              <a:rPr lang="en-US" dirty="0" smtClean="0">
                <a:solidFill>
                  <a:srgbClr val="C00000"/>
                </a:solidFill>
                <a:sym typeface="Wingdings"/>
              </a:rPr>
              <a:t></a:t>
            </a:r>
            <a:endParaRPr lang="en-US" dirty="0">
              <a:solidFill>
                <a:srgbClr val="C00000"/>
              </a:solidFill>
            </a:endParaRPr>
          </a:p>
        </p:txBody>
      </p:sp>
      <p:sp>
        <p:nvSpPr>
          <p:cNvPr id="14" name="TextBox 13"/>
          <p:cNvSpPr txBox="1"/>
          <p:nvPr/>
        </p:nvSpPr>
        <p:spPr>
          <a:xfrm>
            <a:off x="2000228" y="2391490"/>
            <a:ext cx="304800" cy="369332"/>
          </a:xfrm>
          <a:prstGeom prst="rect">
            <a:avLst/>
          </a:prstGeom>
          <a:noFill/>
        </p:spPr>
        <p:txBody>
          <a:bodyPr wrap="square" rtlCol="0">
            <a:spAutoFit/>
          </a:bodyPr>
          <a:lstStyle/>
          <a:p>
            <a:r>
              <a:rPr lang="en-US" dirty="0" smtClean="0">
                <a:solidFill>
                  <a:srgbClr val="C00000"/>
                </a:solidFill>
                <a:sym typeface="Wingdings"/>
              </a:rPr>
              <a:t></a:t>
            </a:r>
            <a:endParaRPr lang="en-US" dirty="0">
              <a:solidFill>
                <a:srgbClr val="C00000"/>
              </a:solidFill>
            </a:endParaRPr>
          </a:p>
        </p:txBody>
      </p:sp>
      <p:sp>
        <p:nvSpPr>
          <p:cNvPr id="15" name="TextBox 14"/>
          <p:cNvSpPr txBox="1"/>
          <p:nvPr/>
        </p:nvSpPr>
        <p:spPr>
          <a:xfrm>
            <a:off x="4110017" y="2206824"/>
            <a:ext cx="304800" cy="369332"/>
          </a:xfrm>
          <a:prstGeom prst="rect">
            <a:avLst/>
          </a:prstGeom>
          <a:noFill/>
        </p:spPr>
        <p:txBody>
          <a:bodyPr wrap="square" rtlCol="0">
            <a:spAutoFit/>
          </a:bodyPr>
          <a:lstStyle/>
          <a:p>
            <a:r>
              <a:rPr lang="en-US" dirty="0" smtClean="0">
                <a:solidFill>
                  <a:srgbClr val="C00000"/>
                </a:solidFill>
                <a:sym typeface="Wingdings"/>
              </a:rPr>
              <a:t></a:t>
            </a:r>
            <a:endParaRPr lang="en-US" dirty="0">
              <a:solidFill>
                <a:srgbClr val="C00000"/>
              </a:solidFill>
            </a:endParaRPr>
          </a:p>
        </p:txBody>
      </p:sp>
      <p:sp>
        <p:nvSpPr>
          <p:cNvPr id="16" name="TextBox 15"/>
          <p:cNvSpPr txBox="1"/>
          <p:nvPr/>
        </p:nvSpPr>
        <p:spPr>
          <a:xfrm>
            <a:off x="5510192" y="2921199"/>
            <a:ext cx="304800" cy="369332"/>
          </a:xfrm>
          <a:prstGeom prst="rect">
            <a:avLst/>
          </a:prstGeom>
          <a:noFill/>
        </p:spPr>
        <p:txBody>
          <a:bodyPr wrap="square" rtlCol="0">
            <a:spAutoFit/>
          </a:bodyPr>
          <a:lstStyle/>
          <a:p>
            <a:r>
              <a:rPr lang="en-US" dirty="0" smtClean="0">
                <a:solidFill>
                  <a:srgbClr val="C00000"/>
                </a:solidFill>
                <a:sym typeface="Wingdings"/>
              </a:rPr>
              <a:t></a:t>
            </a:r>
            <a:endParaRPr lang="en-US" dirty="0">
              <a:solidFill>
                <a:srgbClr val="C00000"/>
              </a:solidFill>
            </a:endParaRPr>
          </a:p>
        </p:txBody>
      </p:sp>
    </p:spTree>
    <p:extLst>
      <p:ext uri="{BB962C8B-B14F-4D97-AF65-F5344CB8AC3E}">
        <p14:creationId xmlns:p14="http://schemas.microsoft.com/office/powerpoint/2010/main" val="99751038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Excel Forecast Entry Sheet – </a:t>
            </a:r>
            <a:r>
              <a:rPr lang="en-US" dirty="0" smtClean="0"/>
              <a:t>Open Forecast Entry Worksheet</a:t>
            </a:r>
            <a:endParaRPr lang="en-US" dirty="0"/>
          </a:p>
        </p:txBody>
      </p:sp>
      <p:sp>
        <p:nvSpPr>
          <p:cNvPr id="3" name="Content Placeholder 2"/>
          <p:cNvSpPr>
            <a:spLocks noGrp="1"/>
          </p:cNvSpPr>
          <p:nvPr>
            <p:ph idx="1"/>
          </p:nvPr>
        </p:nvSpPr>
        <p:spPr>
          <a:xfrm>
            <a:off x="4705350" y="1162050"/>
            <a:ext cx="3825875" cy="2327791"/>
          </a:xfrm>
        </p:spPr>
        <p:txBody>
          <a:bodyPr/>
          <a:lstStyle/>
          <a:p>
            <a:r>
              <a:rPr lang="en-US" sz="2000" dirty="0" smtClean="0"/>
              <a:t>Select Folders</a:t>
            </a:r>
          </a:p>
          <a:p>
            <a:r>
              <a:rPr lang="en-US" sz="2000" dirty="0" smtClean="0"/>
              <a:t>Select PS-COLMAR</a:t>
            </a:r>
          </a:p>
          <a:p>
            <a:r>
              <a:rPr lang="en-US" sz="2000" dirty="0" smtClean="0"/>
              <a:t>Select Forecast Data Entry</a:t>
            </a:r>
          </a:p>
          <a:p>
            <a:r>
              <a:rPr lang="en-US" sz="2000" dirty="0" smtClean="0"/>
              <a:t>Double click on COLMAR – Forecast Data Entry</a:t>
            </a:r>
            <a:endParaRPr lang="en-US" sz="20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68</a:t>
            </a:fld>
            <a:endParaRPr lang="en-US"/>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614" y="1162050"/>
            <a:ext cx="3518082"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1162051" y="1241346"/>
            <a:ext cx="304800" cy="369332"/>
          </a:xfrm>
          <a:prstGeom prst="rect">
            <a:avLst/>
          </a:prstGeom>
          <a:noFill/>
        </p:spPr>
        <p:txBody>
          <a:bodyPr wrap="square" rtlCol="0">
            <a:spAutoFit/>
          </a:bodyPr>
          <a:lstStyle/>
          <a:p>
            <a:r>
              <a:rPr lang="en-US" dirty="0">
                <a:solidFill>
                  <a:srgbClr val="C00000"/>
                </a:solidFill>
                <a:sym typeface="Wingdings"/>
              </a:rPr>
              <a:t></a:t>
            </a:r>
            <a:endParaRPr lang="en-US" dirty="0">
              <a:solidFill>
                <a:srgbClr val="C00000"/>
              </a:solidFill>
            </a:endParaRPr>
          </a:p>
        </p:txBody>
      </p:sp>
      <p:sp>
        <p:nvSpPr>
          <p:cNvPr id="11" name="TextBox 10"/>
          <p:cNvSpPr txBox="1"/>
          <p:nvPr/>
        </p:nvSpPr>
        <p:spPr>
          <a:xfrm>
            <a:off x="200026" y="2061091"/>
            <a:ext cx="304800" cy="369332"/>
          </a:xfrm>
          <a:prstGeom prst="rect">
            <a:avLst/>
          </a:prstGeom>
          <a:noFill/>
        </p:spPr>
        <p:txBody>
          <a:bodyPr wrap="square" rtlCol="0">
            <a:spAutoFit/>
          </a:bodyPr>
          <a:lstStyle/>
          <a:p>
            <a:r>
              <a:rPr lang="en-US" dirty="0" smtClean="0">
                <a:solidFill>
                  <a:srgbClr val="C00000"/>
                </a:solidFill>
                <a:sym typeface="Wingdings"/>
              </a:rPr>
              <a:t></a:t>
            </a:r>
            <a:endParaRPr lang="en-US" dirty="0">
              <a:solidFill>
                <a:srgbClr val="C00000"/>
              </a:solidFill>
            </a:endParaRPr>
          </a:p>
        </p:txBody>
      </p:sp>
      <p:sp>
        <p:nvSpPr>
          <p:cNvPr id="12" name="TextBox 11"/>
          <p:cNvSpPr txBox="1"/>
          <p:nvPr/>
        </p:nvSpPr>
        <p:spPr>
          <a:xfrm>
            <a:off x="409555" y="2189322"/>
            <a:ext cx="304800" cy="369332"/>
          </a:xfrm>
          <a:prstGeom prst="rect">
            <a:avLst/>
          </a:prstGeom>
          <a:noFill/>
        </p:spPr>
        <p:txBody>
          <a:bodyPr wrap="square" rtlCol="0">
            <a:spAutoFit/>
          </a:bodyPr>
          <a:lstStyle/>
          <a:p>
            <a:r>
              <a:rPr lang="en-US" dirty="0" smtClean="0">
                <a:solidFill>
                  <a:srgbClr val="C00000"/>
                </a:solidFill>
                <a:sym typeface="Wingdings"/>
              </a:rPr>
              <a:t></a:t>
            </a:r>
            <a:endParaRPr lang="en-US" dirty="0">
              <a:solidFill>
                <a:srgbClr val="C00000"/>
              </a:solidFill>
            </a:endParaRPr>
          </a:p>
        </p:txBody>
      </p:sp>
      <p:sp>
        <p:nvSpPr>
          <p:cNvPr id="13" name="TextBox 12"/>
          <p:cNvSpPr txBox="1"/>
          <p:nvPr/>
        </p:nvSpPr>
        <p:spPr>
          <a:xfrm>
            <a:off x="609580" y="2278738"/>
            <a:ext cx="304800" cy="369332"/>
          </a:xfrm>
          <a:prstGeom prst="rect">
            <a:avLst/>
          </a:prstGeom>
          <a:noFill/>
        </p:spPr>
        <p:txBody>
          <a:bodyPr wrap="square" rtlCol="0">
            <a:spAutoFit/>
          </a:bodyPr>
          <a:lstStyle/>
          <a:p>
            <a:r>
              <a:rPr lang="en-US" dirty="0" smtClean="0">
                <a:solidFill>
                  <a:srgbClr val="C00000"/>
                </a:solidFill>
                <a:sym typeface="Wingdings"/>
              </a:rPr>
              <a:t></a:t>
            </a:r>
            <a:endParaRPr lang="en-US" dirty="0">
              <a:solidFill>
                <a:srgbClr val="C00000"/>
              </a:solidFill>
            </a:endParaRPr>
          </a:p>
        </p:txBody>
      </p:sp>
      <p:sp>
        <p:nvSpPr>
          <p:cNvPr id="14" name="TextBox 13"/>
          <p:cNvSpPr txBox="1"/>
          <p:nvPr/>
        </p:nvSpPr>
        <p:spPr>
          <a:xfrm>
            <a:off x="2900342" y="3120509"/>
            <a:ext cx="304800" cy="369332"/>
          </a:xfrm>
          <a:prstGeom prst="rect">
            <a:avLst/>
          </a:prstGeom>
          <a:noFill/>
        </p:spPr>
        <p:txBody>
          <a:bodyPr wrap="square" rtlCol="0">
            <a:spAutoFit/>
          </a:bodyPr>
          <a:lstStyle/>
          <a:p>
            <a:r>
              <a:rPr lang="en-US" dirty="0" smtClean="0">
                <a:solidFill>
                  <a:srgbClr val="C00000"/>
                </a:solidFill>
                <a:sym typeface="Wingdings"/>
              </a:rPr>
              <a:t></a:t>
            </a:r>
            <a:endParaRPr lang="en-US" dirty="0">
              <a:solidFill>
                <a:srgbClr val="C00000"/>
              </a:solidFill>
            </a:endParaRPr>
          </a:p>
        </p:txBody>
      </p:sp>
      <p:sp>
        <p:nvSpPr>
          <p:cNvPr id="15" name="Content Placeholder 2"/>
          <p:cNvSpPr txBox="1">
            <a:spLocks/>
          </p:cNvSpPr>
          <p:nvPr/>
        </p:nvSpPr>
        <p:spPr bwMode="auto">
          <a:xfrm>
            <a:off x="328614" y="3657600"/>
            <a:ext cx="8548686" cy="232779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69875" indent="-269875" algn="l" rtl="0" eaLnBrk="0" fontAlgn="base" hangingPunct="0">
              <a:lnSpc>
                <a:spcPct val="95000"/>
              </a:lnSpc>
              <a:spcBef>
                <a:spcPts val="1200"/>
              </a:spcBef>
              <a:spcAft>
                <a:spcPct val="0"/>
              </a:spcAft>
              <a:buClr>
                <a:schemeClr val="tx2"/>
              </a:buClr>
              <a:buFont typeface="Arial" pitchFamily="34" charset="0"/>
              <a:buChar char="•"/>
              <a:defRPr lang="en-US" sz="2200" kern="1200">
                <a:solidFill>
                  <a:srgbClr val="000000"/>
                </a:solidFill>
                <a:latin typeface="+mn-lt"/>
                <a:ea typeface="+mn-ea"/>
                <a:cs typeface="+mn-cs"/>
              </a:defRPr>
            </a:lvl1pPr>
            <a:lvl2pPr marL="539750" indent="-269875" algn="l" rtl="0" eaLnBrk="0" fontAlgn="base" hangingPunct="0">
              <a:lnSpc>
                <a:spcPct val="95000"/>
              </a:lnSpc>
              <a:spcBef>
                <a:spcPts val="300"/>
              </a:spcBef>
              <a:spcAft>
                <a:spcPct val="0"/>
              </a:spcAft>
              <a:buClr>
                <a:srgbClr val="009EE0"/>
              </a:buClr>
              <a:buFont typeface="Arial" pitchFamily="34" charset="0"/>
              <a:buChar char="-"/>
              <a:defRPr lang="en-US" sz="2000" kern="1200">
                <a:solidFill>
                  <a:srgbClr val="000000"/>
                </a:solidFill>
                <a:latin typeface="+mn-lt"/>
                <a:ea typeface="+mn-ea"/>
                <a:cs typeface="+mn-cs"/>
              </a:defRPr>
            </a:lvl2pPr>
            <a:lvl3pPr marL="809625" indent="-269875" algn="l" rtl="0" eaLnBrk="0" fontAlgn="base" hangingPunct="0">
              <a:spcBef>
                <a:spcPct val="20000"/>
              </a:spcBef>
              <a:spcAft>
                <a:spcPct val="0"/>
              </a:spcAft>
              <a:buFont typeface="Arial" pitchFamily="34" charset="0"/>
              <a:buChar char="•"/>
              <a:defRPr kern="1200">
                <a:solidFill>
                  <a:srgbClr val="000000"/>
                </a:solidFill>
                <a:latin typeface="+mn-lt"/>
                <a:ea typeface="+mn-ea"/>
                <a:cs typeface="+mn-cs"/>
              </a:defRPr>
            </a:lvl3pPr>
            <a:lvl4pPr marL="1079500" indent="-269875" algn="l" rtl="0" eaLnBrk="0" fontAlgn="base" hangingPunct="0">
              <a:spcBef>
                <a:spcPct val="20000"/>
              </a:spcBef>
              <a:spcAft>
                <a:spcPct val="0"/>
              </a:spcAft>
              <a:buFont typeface="Arial" pitchFamily="34" charset="0"/>
              <a:buChar char="–"/>
              <a:defRPr sz="1600" kern="1200">
                <a:solidFill>
                  <a:srgbClr val="000000"/>
                </a:solidFill>
                <a:latin typeface="+mn-lt"/>
                <a:ea typeface="+mn-ea"/>
                <a:cs typeface="+mn-cs"/>
              </a:defRPr>
            </a:lvl4pPr>
            <a:lvl5pPr marL="1349375" indent="-269875" algn="l" rtl="0" eaLnBrk="0" fontAlgn="base" hangingPunct="0">
              <a:spcBef>
                <a:spcPct val="20000"/>
              </a:spcBef>
              <a:spcAft>
                <a:spcPct val="0"/>
              </a:spcAft>
              <a:buFont typeface="Arial" pitchFamily="34" charset="0"/>
              <a:buChar char="»"/>
              <a:defRPr sz="1600" i="1" kern="120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t>The excel sheet opens and you are prompted for selection criteria</a:t>
            </a:r>
            <a:endParaRPr lang="en-US" sz="2000" dirty="0"/>
          </a:p>
        </p:txBody>
      </p:sp>
      <p:pic>
        <p:nvPicPr>
          <p:cNvPr id="410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614" y="4194410"/>
            <a:ext cx="6010295" cy="1543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858000" y="4343400"/>
            <a:ext cx="1905000" cy="430887"/>
          </a:xfrm>
          <a:prstGeom prst="rect">
            <a:avLst/>
          </a:prstGeom>
          <a:noFill/>
        </p:spPr>
        <p:txBody>
          <a:bodyPr wrap="square" rtlCol="0">
            <a:spAutoFit/>
          </a:bodyPr>
          <a:lstStyle/>
          <a:p>
            <a:r>
              <a:rPr lang="en-US" sz="1100" b="1" dirty="0" smtClean="0"/>
              <a:t>Click on        to get the list of possible values</a:t>
            </a:r>
            <a:endParaRPr lang="en-US" sz="1100" b="1" dirty="0"/>
          </a:p>
        </p:txBody>
      </p:sp>
      <p:pic>
        <p:nvPicPr>
          <p:cNvPr id="410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9752" y="4358997"/>
            <a:ext cx="183594" cy="183594"/>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cxnSp>
        <p:nvCxnSpPr>
          <p:cNvPr id="9" name="Straight Arrow Connector 8"/>
          <p:cNvCxnSpPr/>
          <p:nvPr/>
        </p:nvCxnSpPr>
        <p:spPr>
          <a:xfrm flipH="1">
            <a:off x="4371975" y="4450794"/>
            <a:ext cx="2362200" cy="370701"/>
          </a:xfrm>
          <a:prstGeom prst="straightConnector1">
            <a:avLst/>
          </a:prstGeom>
          <a:ln w="127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7" idx="1"/>
          </p:cNvCxnSpPr>
          <p:nvPr/>
        </p:nvCxnSpPr>
        <p:spPr>
          <a:xfrm flipH="1">
            <a:off x="4371975" y="4558844"/>
            <a:ext cx="2486025" cy="489406"/>
          </a:xfrm>
          <a:prstGeom prst="straightConnector1">
            <a:avLst/>
          </a:prstGeom>
          <a:ln w="127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4371975" y="4636144"/>
            <a:ext cx="2486026" cy="583556"/>
          </a:xfrm>
          <a:prstGeom prst="straightConnector1">
            <a:avLst/>
          </a:prstGeom>
          <a:ln w="127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858000" y="4969597"/>
            <a:ext cx="1905000" cy="769441"/>
          </a:xfrm>
          <a:prstGeom prst="rect">
            <a:avLst/>
          </a:prstGeom>
          <a:noFill/>
        </p:spPr>
        <p:txBody>
          <a:bodyPr wrap="square" rtlCol="0">
            <a:spAutoFit/>
          </a:bodyPr>
          <a:lstStyle/>
          <a:p>
            <a:r>
              <a:rPr lang="en-US" sz="1100" b="1" dirty="0" smtClean="0"/>
              <a:t>Write your mail address if you want to select projects you’re the forecaster of</a:t>
            </a:r>
            <a:endParaRPr lang="en-US" sz="1100" b="1" dirty="0"/>
          </a:p>
        </p:txBody>
      </p:sp>
      <p:cxnSp>
        <p:nvCxnSpPr>
          <p:cNvPr id="30" name="Straight Arrow Connector 29"/>
          <p:cNvCxnSpPr/>
          <p:nvPr/>
        </p:nvCxnSpPr>
        <p:spPr>
          <a:xfrm flipH="1" flipV="1">
            <a:off x="3686175" y="5301183"/>
            <a:ext cx="3171825" cy="289992"/>
          </a:xfrm>
          <a:prstGeom prst="straightConnector1">
            <a:avLst/>
          </a:prstGeom>
          <a:ln w="127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079421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Excel Forecast Entry Sheet – </a:t>
            </a:r>
            <a:r>
              <a:rPr lang="en-US" dirty="0" smtClean="0"/>
              <a:t>Fill in the entry sheet</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69</a:t>
            </a:fld>
            <a:endParaRPr lang="en-US"/>
          </a:p>
        </p:txBody>
      </p:sp>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273" y="1121383"/>
            <a:ext cx="8505825" cy="22171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4438650" y="3613577"/>
            <a:ext cx="1079142" cy="1015663"/>
          </a:xfrm>
          <a:prstGeom prst="rect">
            <a:avLst/>
          </a:prstGeom>
          <a:solidFill>
            <a:srgbClr val="FF9966">
              <a:alpha val="50196"/>
            </a:srgbClr>
          </a:solidFill>
          <a:ln>
            <a:solidFill>
              <a:srgbClr val="FF9966">
                <a:alpha val="63137"/>
              </a:srgbClr>
            </a:solidFill>
          </a:ln>
        </p:spPr>
        <p:txBody>
          <a:bodyPr wrap="none" rtlCol="0">
            <a:spAutoFit/>
          </a:bodyPr>
          <a:lstStyle/>
          <a:p>
            <a:r>
              <a:rPr lang="en-US" sz="1200" dirty="0" smtClean="0"/>
              <a:t>Read only, </a:t>
            </a:r>
            <a:br>
              <a:rPr lang="en-US" sz="1200" dirty="0" smtClean="0"/>
            </a:br>
            <a:r>
              <a:rPr lang="en-US" sz="1200" dirty="0" smtClean="0"/>
              <a:t>(past data, </a:t>
            </a:r>
            <a:br>
              <a:rPr lang="en-US" sz="1200" dirty="0" smtClean="0"/>
            </a:br>
            <a:r>
              <a:rPr lang="en-US" sz="1200" dirty="0" smtClean="0"/>
              <a:t>totals </a:t>
            </a:r>
            <a:br>
              <a:rPr lang="en-US" sz="1200" dirty="0" smtClean="0"/>
            </a:br>
            <a:r>
              <a:rPr lang="en-US" sz="1200" dirty="0" smtClean="0"/>
              <a:t>calculated by</a:t>
            </a:r>
          </a:p>
          <a:p>
            <a:r>
              <a:rPr lang="en-US" sz="1200" dirty="0" smtClean="0"/>
              <a:t>COLMAR</a:t>
            </a:r>
            <a:endParaRPr lang="en-US" sz="1200" dirty="0"/>
          </a:p>
        </p:txBody>
      </p:sp>
      <p:cxnSp>
        <p:nvCxnSpPr>
          <p:cNvPr id="10" name="Straight Arrow Connector 9"/>
          <p:cNvCxnSpPr>
            <a:stCxn id="8" idx="0"/>
          </p:cNvCxnSpPr>
          <p:nvPr/>
        </p:nvCxnSpPr>
        <p:spPr>
          <a:xfrm flipV="1">
            <a:off x="4978221" y="2019301"/>
            <a:ext cx="403404" cy="1594276"/>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086475" y="3707368"/>
            <a:ext cx="1074333" cy="461665"/>
          </a:xfrm>
          <a:prstGeom prst="rect">
            <a:avLst/>
          </a:prstGeom>
          <a:solidFill>
            <a:schemeClr val="bg1">
              <a:alpha val="50196"/>
            </a:schemeClr>
          </a:solidFill>
          <a:ln>
            <a:solidFill>
              <a:schemeClr val="bg1">
                <a:alpha val="63137"/>
              </a:schemeClr>
            </a:solidFill>
          </a:ln>
        </p:spPr>
        <p:txBody>
          <a:bodyPr wrap="none" rtlCol="0">
            <a:spAutoFit/>
          </a:bodyPr>
          <a:lstStyle/>
          <a:p>
            <a:r>
              <a:rPr lang="en-US" sz="1200" dirty="0" smtClean="0"/>
              <a:t>Forecasts to </a:t>
            </a:r>
            <a:br>
              <a:rPr lang="en-US" sz="1200" dirty="0" smtClean="0"/>
            </a:br>
            <a:r>
              <a:rPr lang="en-US" sz="1200" dirty="0" smtClean="0"/>
              <a:t>be edited</a:t>
            </a:r>
            <a:endParaRPr lang="en-US" sz="1200" dirty="0"/>
          </a:p>
        </p:txBody>
      </p:sp>
      <p:cxnSp>
        <p:nvCxnSpPr>
          <p:cNvPr id="14" name="Straight Arrow Connector 13"/>
          <p:cNvCxnSpPr>
            <a:stCxn id="16" idx="0"/>
          </p:cNvCxnSpPr>
          <p:nvPr/>
        </p:nvCxnSpPr>
        <p:spPr>
          <a:xfrm flipH="1" flipV="1">
            <a:off x="6276977" y="2600326"/>
            <a:ext cx="346665" cy="1107042"/>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6" idx="0"/>
          </p:cNvCxnSpPr>
          <p:nvPr/>
        </p:nvCxnSpPr>
        <p:spPr>
          <a:xfrm flipV="1">
            <a:off x="6623642" y="2371726"/>
            <a:ext cx="860191" cy="1335642"/>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95273" y="3613577"/>
            <a:ext cx="3962402" cy="461665"/>
          </a:xfrm>
          <a:prstGeom prst="rect">
            <a:avLst/>
          </a:prstGeom>
          <a:solidFill>
            <a:srgbClr val="9D8313">
              <a:alpha val="50196"/>
            </a:srgbClr>
          </a:solidFill>
          <a:ln>
            <a:solidFill>
              <a:srgbClr val="FF9966">
                <a:alpha val="63137"/>
              </a:srgbClr>
            </a:solidFill>
          </a:ln>
        </p:spPr>
        <p:txBody>
          <a:bodyPr wrap="square" rtlCol="0">
            <a:spAutoFit/>
          </a:bodyPr>
          <a:lstStyle/>
          <a:p>
            <a:r>
              <a:rPr lang="en-US" sz="1200" dirty="0" smtClean="0"/>
              <a:t>Read only, attributes, extracted </a:t>
            </a:r>
            <a:br>
              <a:rPr lang="en-US" sz="1200" dirty="0" smtClean="0"/>
            </a:br>
            <a:r>
              <a:rPr lang="en-US" sz="1200" dirty="0" smtClean="0"/>
              <a:t>from COLMAR</a:t>
            </a:r>
            <a:endParaRPr lang="en-US" sz="1200" dirty="0"/>
          </a:p>
        </p:txBody>
      </p:sp>
      <p:pic>
        <p:nvPicPr>
          <p:cNvPr id="512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273" y="5067300"/>
            <a:ext cx="1390650" cy="361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273" y="5505450"/>
            <a:ext cx="1476375" cy="35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Box 22"/>
          <p:cNvSpPr txBox="1"/>
          <p:nvPr/>
        </p:nvSpPr>
        <p:spPr>
          <a:xfrm>
            <a:off x="1857374" y="5067300"/>
            <a:ext cx="6943724" cy="977191"/>
          </a:xfrm>
          <a:prstGeom prst="rect">
            <a:avLst/>
          </a:prstGeom>
          <a:noFill/>
        </p:spPr>
        <p:txBody>
          <a:bodyPr wrap="square" rtlCol="0">
            <a:spAutoFit/>
          </a:bodyPr>
          <a:lstStyle/>
          <a:p>
            <a:r>
              <a:rPr lang="en-US" dirty="0" smtClean="0"/>
              <a:t>Uploads the entered forecasts into COLMAR </a:t>
            </a:r>
            <a:r>
              <a:rPr lang="en-US" sz="1050" dirty="0" smtClean="0"/>
              <a:t>(I’ve changed some figures but my update is not yet finished ; it may not be my last word) ; I’m not flagged as having finished my forecasting </a:t>
            </a:r>
            <a:r>
              <a:rPr lang="en-US" sz="1050" dirty="0" err="1" smtClean="0"/>
              <a:t>taks</a:t>
            </a:r>
            <a:r>
              <a:rPr lang="en-US" sz="1050" dirty="0" smtClean="0"/>
              <a:t>.</a:t>
            </a:r>
          </a:p>
          <a:p>
            <a:r>
              <a:rPr lang="en-US" dirty="0" smtClean="0"/>
              <a:t>Uploads the forecasts into COLMAR and raise the flag ‘validated’ </a:t>
            </a:r>
            <a:r>
              <a:rPr lang="en-US" sz="1100" dirty="0"/>
              <a:t>(I’ve changed some figures </a:t>
            </a:r>
            <a:r>
              <a:rPr lang="en-US" sz="1100" dirty="0" smtClean="0"/>
              <a:t>and my </a:t>
            </a:r>
            <a:r>
              <a:rPr lang="en-US" sz="1100" dirty="0"/>
              <a:t>update is </a:t>
            </a:r>
            <a:r>
              <a:rPr lang="en-US" sz="1100" dirty="0" smtClean="0"/>
              <a:t>finished. It’s my last word!)</a:t>
            </a:r>
            <a:endParaRPr lang="en-US" sz="1100" dirty="0"/>
          </a:p>
        </p:txBody>
      </p:sp>
    </p:spTree>
    <p:extLst>
      <p:ext uri="{BB962C8B-B14F-4D97-AF65-F5344CB8AC3E}">
        <p14:creationId xmlns:p14="http://schemas.microsoft.com/office/powerpoint/2010/main" val="34565121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CAPSPEND vs CAPEX</a:t>
            </a:r>
            <a:endParaRPr lang="en-US" dirty="0"/>
          </a:p>
        </p:txBody>
      </p:sp>
      <p:sp>
        <p:nvSpPr>
          <p:cNvPr id="3" name="Content Placeholder 2"/>
          <p:cNvSpPr>
            <a:spLocks noGrp="1"/>
          </p:cNvSpPr>
          <p:nvPr>
            <p:ph idx="1"/>
          </p:nvPr>
        </p:nvSpPr>
        <p:spPr>
          <a:xfrm>
            <a:off x="187325" y="1049608"/>
            <a:ext cx="8229600" cy="1900069"/>
          </a:xfrm>
        </p:spPr>
        <p:txBody>
          <a:bodyPr/>
          <a:lstStyle/>
          <a:p>
            <a:r>
              <a:rPr lang="en-US" dirty="0" smtClean="0"/>
              <a:t>At goods receipt, the amount corresponding to purchase order is booked  =&gt; CAPSPEND</a:t>
            </a:r>
          </a:p>
          <a:p>
            <a:r>
              <a:rPr lang="en-US" dirty="0" smtClean="0"/>
              <a:t>After the payment term, the amount is actually paid to the provider =&gt; CAPEX </a:t>
            </a:r>
          </a:p>
          <a:p>
            <a:pPr marL="0" indent="0">
              <a:buNone/>
            </a:pPr>
            <a:endParaRPr lang="en-US" dirty="0" smtClean="0"/>
          </a:p>
          <a:p>
            <a:pPr marL="0" indent="0">
              <a:buNone/>
            </a:pPr>
            <a:r>
              <a:rPr lang="en-US" dirty="0" smtClean="0"/>
              <a:t>Example: </a:t>
            </a:r>
          </a:p>
          <a:p>
            <a:r>
              <a:rPr lang="en-US" dirty="0" smtClean="0"/>
              <a:t>30 k€ equipment, received on July, 1</a:t>
            </a:r>
            <a:r>
              <a:rPr lang="en-US" baseline="30000" dirty="0" smtClean="0"/>
              <a:t>st</a:t>
            </a:r>
            <a:r>
              <a:rPr lang="en-US" dirty="0" smtClean="0"/>
              <a:t> 2014</a:t>
            </a:r>
          </a:p>
          <a:p>
            <a:r>
              <a:rPr lang="en-US" dirty="0" smtClean="0"/>
              <a:t>Payment term : 1 month</a:t>
            </a:r>
          </a:p>
          <a:p>
            <a:pPr marL="0" indent="0">
              <a:buNone/>
            </a:pP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7</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11068230"/>
              </p:ext>
            </p:extLst>
          </p:nvPr>
        </p:nvGraphicFramePr>
        <p:xfrm>
          <a:off x="314633" y="4542477"/>
          <a:ext cx="8377083" cy="1219446"/>
        </p:xfrm>
        <a:graphic>
          <a:graphicData uri="http://schemas.openxmlformats.org/drawingml/2006/table">
            <a:tbl>
              <a:tblPr firstRow="1" bandRow="1">
                <a:tableStyleId>{5C22544A-7EE6-4342-B048-85BDC9FD1C3A}</a:tableStyleId>
              </a:tblPr>
              <a:tblGrid>
                <a:gridCol w="924232"/>
                <a:gridCol w="619432"/>
                <a:gridCol w="740995"/>
                <a:gridCol w="761553"/>
                <a:gridCol w="761553"/>
                <a:gridCol w="761553"/>
                <a:gridCol w="761553"/>
                <a:gridCol w="761553"/>
                <a:gridCol w="761553"/>
                <a:gridCol w="761553"/>
                <a:gridCol w="761553"/>
              </a:tblGrid>
              <a:tr h="406482">
                <a:tc>
                  <a:txBody>
                    <a:bodyPr/>
                    <a:lstStyle/>
                    <a:p>
                      <a:pPr algn="ctr"/>
                      <a:endParaRPr lang="en-US" sz="1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05-14</a:t>
                      </a:r>
                    </a:p>
                    <a:p>
                      <a:pPr algn="ctr"/>
                      <a:endParaRPr lang="en-US" sz="1000" dirty="0"/>
                    </a:p>
                  </a:txBody>
                  <a:tcPr/>
                </a:tc>
                <a:tc>
                  <a:txBody>
                    <a:bodyPr/>
                    <a:lstStyle/>
                    <a:p>
                      <a:pPr algn="ctr"/>
                      <a:r>
                        <a:rPr lang="en-US" sz="1000" dirty="0" smtClean="0"/>
                        <a:t>06-14</a:t>
                      </a:r>
                      <a:endParaRPr lang="en-US" sz="1000" dirty="0"/>
                    </a:p>
                  </a:txBody>
                  <a:tcPr/>
                </a:tc>
                <a:tc>
                  <a:txBody>
                    <a:bodyPr/>
                    <a:lstStyle/>
                    <a:p>
                      <a:pPr algn="ctr"/>
                      <a:r>
                        <a:rPr lang="en-US" sz="1000" dirty="0" smtClean="0"/>
                        <a:t>07-14</a:t>
                      </a:r>
                      <a:endParaRPr lang="en-US" sz="1000" dirty="0"/>
                    </a:p>
                  </a:txBody>
                  <a:tcPr/>
                </a:tc>
                <a:tc>
                  <a:txBody>
                    <a:bodyPr/>
                    <a:lstStyle/>
                    <a:p>
                      <a:pPr algn="ctr"/>
                      <a:r>
                        <a:rPr lang="en-US" sz="1000" dirty="0" smtClean="0"/>
                        <a:t>08-14</a:t>
                      </a:r>
                      <a:endParaRPr lang="en-US" sz="1000" dirty="0"/>
                    </a:p>
                  </a:txBody>
                  <a:tcPr/>
                </a:tc>
                <a:tc>
                  <a:txBody>
                    <a:bodyPr/>
                    <a:lstStyle/>
                    <a:p>
                      <a:pPr algn="ctr"/>
                      <a:r>
                        <a:rPr lang="en-US" sz="1000" dirty="0" smtClean="0"/>
                        <a:t>09-14</a:t>
                      </a:r>
                      <a:endParaRPr lang="en-US" sz="1000" dirty="0"/>
                    </a:p>
                  </a:txBody>
                  <a:tcPr/>
                </a:tc>
                <a:tc>
                  <a:txBody>
                    <a:bodyPr/>
                    <a:lstStyle/>
                    <a:p>
                      <a:pPr algn="ctr"/>
                      <a:r>
                        <a:rPr lang="en-US" sz="1000" dirty="0" smtClean="0"/>
                        <a:t>10-14</a:t>
                      </a:r>
                      <a:endParaRPr lang="en-US" sz="1000" dirty="0"/>
                    </a:p>
                  </a:txBody>
                  <a:tcPr/>
                </a:tc>
                <a:tc>
                  <a:txBody>
                    <a:bodyPr/>
                    <a:lstStyle/>
                    <a:p>
                      <a:pPr algn="ctr"/>
                      <a:r>
                        <a:rPr lang="en-US" sz="1000" dirty="0" smtClean="0"/>
                        <a:t>11-14</a:t>
                      </a:r>
                      <a:endParaRPr lang="en-US" sz="1000" dirty="0"/>
                    </a:p>
                  </a:txBody>
                  <a:tcPr/>
                </a:tc>
                <a:tc>
                  <a:txBody>
                    <a:bodyPr/>
                    <a:lstStyle/>
                    <a:p>
                      <a:pPr algn="ctr"/>
                      <a:r>
                        <a:rPr lang="en-US" sz="1000" dirty="0" smtClean="0"/>
                        <a:t>12-14</a:t>
                      </a:r>
                      <a:endParaRPr lang="en-US" sz="1000" dirty="0"/>
                    </a:p>
                  </a:txBody>
                  <a:tcPr/>
                </a:tc>
                <a:tc>
                  <a:txBody>
                    <a:bodyPr/>
                    <a:lstStyle/>
                    <a:p>
                      <a:pPr algn="ctr"/>
                      <a:r>
                        <a:rPr lang="en-US" sz="1000" dirty="0" smtClean="0"/>
                        <a:t>01—15</a:t>
                      </a:r>
                      <a:endParaRPr lang="en-US" sz="1000" dirty="0"/>
                    </a:p>
                  </a:txBody>
                  <a:tcPr/>
                </a:tc>
                <a:tc>
                  <a:txBody>
                    <a:bodyPr/>
                    <a:lstStyle/>
                    <a:p>
                      <a:pPr algn="ctr"/>
                      <a:r>
                        <a:rPr lang="en-US" sz="1000" dirty="0" smtClean="0"/>
                        <a:t>02-15</a:t>
                      </a:r>
                      <a:endParaRPr lang="en-US" sz="1000" dirty="0"/>
                    </a:p>
                  </a:txBody>
                  <a:tcPr/>
                </a:tc>
              </a:tr>
              <a:tr h="406482">
                <a:tc>
                  <a:txBody>
                    <a:bodyPr/>
                    <a:lstStyle/>
                    <a:p>
                      <a:pPr algn="ctr"/>
                      <a:r>
                        <a:rPr lang="en-US" sz="1000" dirty="0" smtClean="0"/>
                        <a:t>CAPSPEND</a:t>
                      </a:r>
                      <a:endParaRPr lang="en-US" sz="1000" dirty="0"/>
                    </a:p>
                  </a:txBody>
                  <a:tcPr/>
                </a:tc>
                <a:tc>
                  <a:txBody>
                    <a:bodyPr/>
                    <a:lstStyle/>
                    <a:p>
                      <a:pPr algn="ctr"/>
                      <a:endParaRPr lang="en-US" sz="1000" dirty="0"/>
                    </a:p>
                  </a:txBody>
                  <a:tcPr/>
                </a:tc>
                <a:tc>
                  <a:txBody>
                    <a:bodyPr/>
                    <a:lstStyle/>
                    <a:p>
                      <a:pPr algn="ctr"/>
                      <a:endParaRPr lang="en-US" sz="1000" dirty="0"/>
                    </a:p>
                  </a:txBody>
                  <a:tcPr/>
                </a:tc>
                <a:tc>
                  <a:txBody>
                    <a:bodyPr/>
                    <a:lstStyle/>
                    <a:p>
                      <a:pPr algn="ctr"/>
                      <a:r>
                        <a:rPr lang="en-US" sz="1000" dirty="0" smtClean="0"/>
                        <a:t>30</a:t>
                      </a:r>
                      <a:endParaRPr lang="en-US" sz="1000" dirty="0"/>
                    </a:p>
                  </a:txBody>
                  <a:tcPr/>
                </a:tc>
                <a:tc>
                  <a:txBody>
                    <a:bodyPr/>
                    <a:lstStyle/>
                    <a:p>
                      <a:pPr algn="ctr"/>
                      <a:endParaRPr lang="en-US" sz="1000" dirty="0"/>
                    </a:p>
                  </a:txBody>
                  <a:tcPr/>
                </a:tc>
                <a:tc>
                  <a:txBody>
                    <a:bodyPr/>
                    <a:lstStyle/>
                    <a:p>
                      <a:pPr algn="ctr"/>
                      <a:endParaRPr lang="en-US" sz="1000" dirty="0"/>
                    </a:p>
                  </a:txBody>
                  <a:tcPr/>
                </a:tc>
                <a:tc>
                  <a:txBody>
                    <a:bodyPr/>
                    <a:lstStyle/>
                    <a:p>
                      <a:pPr algn="ctr"/>
                      <a:endParaRPr lang="en-US" sz="1000" dirty="0"/>
                    </a:p>
                  </a:txBody>
                  <a:tcPr/>
                </a:tc>
                <a:tc>
                  <a:txBody>
                    <a:bodyPr/>
                    <a:lstStyle/>
                    <a:p>
                      <a:pPr algn="ctr"/>
                      <a:endParaRPr lang="en-US" sz="1000" dirty="0"/>
                    </a:p>
                  </a:txBody>
                  <a:tcPr/>
                </a:tc>
                <a:tc>
                  <a:txBody>
                    <a:bodyPr/>
                    <a:lstStyle/>
                    <a:p>
                      <a:pPr algn="ctr"/>
                      <a:endParaRPr lang="en-US" sz="1000" dirty="0"/>
                    </a:p>
                  </a:txBody>
                  <a:tcPr/>
                </a:tc>
                <a:tc>
                  <a:txBody>
                    <a:bodyPr/>
                    <a:lstStyle/>
                    <a:p>
                      <a:pPr algn="ctr"/>
                      <a:endParaRPr lang="en-US" sz="1000" dirty="0"/>
                    </a:p>
                  </a:txBody>
                  <a:tcPr/>
                </a:tc>
                <a:tc>
                  <a:txBody>
                    <a:bodyPr/>
                    <a:lstStyle/>
                    <a:p>
                      <a:pPr algn="ctr"/>
                      <a:endParaRPr lang="en-US" sz="1000" dirty="0"/>
                    </a:p>
                  </a:txBody>
                  <a:tcPr/>
                </a:tc>
              </a:tr>
              <a:tr h="406482">
                <a:tc>
                  <a:txBody>
                    <a:bodyPr/>
                    <a:lstStyle/>
                    <a:p>
                      <a:pPr algn="ctr"/>
                      <a:r>
                        <a:rPr lang="en-US" sz="1000" dirty="0" smtClean="0"/>
                        <a:t>CAPEX</a:t>
                      </a:r>
                      <a:endParaRPr lang="en-US" sz="1000" dirty="0"/>
                    </a:p>
                  </a:txBody>
                  <a:tcPr/>
                </a:tc>
                <a:tc>
                  <a:txBody>
                    <a:bodyPr/>
                    <a:lstStyle/>
                    <a:p>
                      <a:pPr algn="ctr"/>
                      <a:endParaRPr lang="en-US" sz="1000" dirty="0"/>
                    </a:p>
                  </a:txBody>
                  <a:tcPr/>
                </a:tc>
                <a:tc>
                  <a:txBody>
                    <a:bodyPr/>
                    <a:lstStyle/>
                    <a:p>
                      <a:pPr algn="ctr"/>
                      <a:endParaRPr lang="en-US" sz="1000" dirty="0"/>
                    </a:p>
                  </a:txBody>
                  <a:tcPr/>
                </a:tc>
                <a:tc>
                  <a:txBody>
                    <a:bodyPr/>
                    <a:lstStyle/>
                    <a:p>
                      <a:pPr algn="ctr"/>
                      <a:endParaRPr lang="en-US" sz="1000" dirty="0"/>
                    </a:p>
                  </a:txBody>
                  <a:tcPr/>
                </a:tc>
                <a:tc>
                  <a:txBody>
                    <a:bodyPr/>
                    <a:lstStyle/>
                    <a:p>
                      <a:pPr algn="ctr"/>
                      <a:r>
                        <a:rPr lang="en-US" sz="1000" dirty="0" smtClean="0"/>
                        <a:t>30</a:t>
                      </a:r>
                      <a:endParaRPr lang="en-US" sz="1000" dirty="0"/>
                    </a:p>
                  </a:txBody>
                  <a:tcPr/>
                </a:tc>
                <a:tc>
                  <a:txBody>
                    <a:bodyPr/>
                    <a:lstStyle/>
                    <a:p>
                      <a:pPr algn="ctr"/>
                      <a:endParaRPr lang="en-US" sz="1000" dirty="0"/>
                    </a:p>
                  </a:txBody>
                  <a:tcPr/>
                </a:tc>
                <a:tc>
                  <a:txBody>
                    <a:bodyPr/>
                    <a:lstStyle/>
                    <a:p>
                      <a:pPr algn="ctr"/>
                      <a:endParaRPr lang="en-US" sz="1000" dirty="0"/>
                    </a:p>
                  </a:txBody>
                  <a:tcPr/>
                </a:tc>
                <a:tc>
                  <a:txBody>
                    <a:bodyPr/>
                    <a:lstStyle/>
                    <a:p>
                      <a:pPr algn="ctr"/>
                      <a:endParaRPr lang="en-US" sz="1000" dirty="0"/>
                    </a:p>
                  </a:txBody>
                  <a:tcPr/>
                </a:tc>
                <a:tc>
                  <a:txBody>
                    <a:bodyPr/>
                    <a:lstStyle/>
                    <a:p>
                      <a:pPr algn="ctr"/>
                      <a:endParaRPr lang="en-US" sz="1000" dirty="0"/>
                    </a:p>
                  </a:txBody>
                  <a:tcPr/>
                </a:tc>
                <a:tc>
                  <a:txBody>
                    <a:bodyPr/>
                    <a:lstStyle/>
                    <a:p>
                      <a:pPr algn="ctr"/>
                      <a:endParaRPr lang="en-US" sz="1000" dirty="0"/>
                    </a:p>
                  </a:txBody>
                  <a:tcPr/>
                </a:tc>
                <a:tc>
                  <a:txBody>
                    <a:bodyPr/>
                    <a:lstStyle/>
                    <a:p>
                      <a:pPr algn="ctr"/>
                      <a:endParaRPr lang="en-US" sz="1000" dirty="0"/>
                    </a:p>
                  </a:txBody>
                  <a:tcPr/>
                </a:tc>
              </a:tr>
            </a:tbl>
          </a:graphicData>
        </a:graphic>
      </p:graphicFrame>
    </p:spTree>
    <p:extLst>
      <p:ext uri="{BB962C8B-B14F-4D97-AF65-F5344CB8AC3E}">
        <p14:creationId xmlns:p14="http://schemas.microsoft.com/office/powerpoint/2010/main" val="349179381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Excel Forecast Entry Sheet </a:t>
            </a:r>
            <a:r>
              <a:rPr lang="en-US" dirty="0" smtClean="0"/>
              <a:t>– some remarks</a:t>
            </a:r>
            <a:endParaRPr lang="en-US" dirty="0"/>
          </a:p>
        </p:txBody>
      </p:sp>
      <p:sp>
        <p:nvSpPr>
          <p:cNvPr id="3" name="Content Placeholder 2"/>
          <p:cNvSpPr>
            <a:spLocks noGrp="1"/>
          </p:cNvSpPr>
          <p:nvPr>
            <p:ph idx="1"/>
          </p:nvPr>
        </p:nvSpPr>
        <p:spPr>
          <a:xfrm>
            <a:off x="168274" y="904875"/>
            <a:ext cx="8308975" cy="5010150"/>
          </a:xfrm>
        </p:spPr>
        <p:txBody>
          <a:bodyPr/>
          <a:lstStyle/>
          <a:p>
            <a:r>
              <a:rPr lang="en-US" dirty="0" smtClean="0"/>
              <a:t>Lines correspond to bundles as forecasts are attached to bundles only. In case of unbundled projects (one project = one bundle), lines correspond to individual projects</a:t>
            </a:r>
          </a:p>
          <a:p>
            <a:r>
              <a:rPr lang="en-US" dirty="0" smtClean="0"/>
              <a:t>Only forecasts can be changed so ; project attributes update cannot. You cannot add or delete projects either.</a:t>
            </a:r>
          </a:p>
          <a:p>
            <a:r>
              <a:rPr lang="en-US" dirty="0" smtClean="0"/>
              <a:t>In this version, you need to enter both CAPSPEND and CAPEX forecasts. An automatic guess of CAPEX will be available soon.</a:t>
            </a:r>
          </a:p>
          <a:p>
            <a:r>
              <a:rPr lang="en-US" dirty="0" smtClean="0"/>
              <a:t>Totals shown in columns are refreshed only upon save</a:t>
            </a:r>
          </a:p>
          <a:p>
            <a:r>
              <a:rPr lang="en-US" dirty="0" smtClean="0"/>
              <a:t>In Analysis, you may display any attribute in your list (menu Analysis-Display) like in a pivot table</a:t>
            </a:r>
          </a:p>
          <a:p>
            <a:r>
              <a:rPr lang="en-US" dirty="0" smtClean="0"/>
              <a:t>You may type formulas in the entry cells but they’ll be reset when you save</a:t>
            </a:r>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70</a:t>
            </a:fld>
            <a:endParaRPr lang="en-US"/>
          </a:p>
        </p:txBody>
      </p:sp>
    </p:spTree>
    <p:extLst>
      <p:ext uri="{BB962C8B-B14F-4D97-AF65-F5344CB8AC3E}">
        <p14:creationId xmlns:p14="http://schemas.microsoft.com/office/powerpoint/2010/main" val="223121109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Mass Upload : bulk creation/update/deletion of COLMAR projects</a:t>
            </a:r>
            <a:endParaRPr lang="en-US" dirty="0"/>
          </a:p>
        </p:txBody>
      </p:sp>
      <p:sp>
        <p:nvSpPr>
          <p:cNvPr id="3" name="Content Placeholder 2"/>
          <p:cNvSpPr>
            <a:spLocks noGrp="1"/>
          </p:cNvSpPr>
          <p:nvPr>
            <p:ph idx="1"/>
          </p:nvPr>
        </p:nvSpPr>
        <p:spPr/>
        <p:txBody>
          <a:bodyPr/>
          <a:lstStyle/>
          <a:p>
            <a:pPr marL="0" indent="0">
              <a:buNone/>
            </a:pPr>
            <a:r>
              <a:rPr lang="en-US" dirty="0" smtClean="0"/>
              <a:t>Create/update/delete projects from list in an Excel Sheet</a:t>
            </a:r>
          </a:p>
          <a:p>
            <a:pPr marL="0" indent="0">
              <a:buNone/>
            </a:pPr>
            <a:r>
              <a:rPr lang="en-US" dirty="0" smtClean="0"/>
              <a:t>Usage:</a:t>
            </a:r>
          </a:p>
          <a:p>
            <a:r>
              <a:rPr lang="en-US" dirty="0" smtClean="0"/>
              <a:t>First load of projects</a:t>
            </a:r>
          </a:p>
          <a:p>
            <a:r>
              <a:rPr lang="en-US" dirty="0" smtClean="0"/>
              <a:t>Forecasts and expenses of projects which are not managed in PS (not PS sites) : the only way to create projects and update their figures</a:t>
            </a:r>
          </a:p>
          <a:p>
            <a:r>
              <a:rPr lang="en-US" dirty="0" smtClean="0"/>
              <a:t>Capital Investment Decision Meetings: in order to play with the investment plan with a good reactivity, </a:t>
            </a:r>
          </a:p>
          <a:p>
            <a:pPr lvl="1"/>
            <a:r>
              <a:rPr lang="en-US" dirty="0" smtClean="0"/>
              <a:t>Download the excel list from COLMAR</a:t>
            </a:r>
          </a:p>
          <a:p>
            <a:pPr lvl="1"/>
            <a:r>
              <a:rPr lang="en-US" dirty="0" smtClean="0"/>
              <a:t>Update, change, delete …</a:t>
            </a:r>
          </a:p>
          <a:p>
            <a:pPr lvl="1"/>
            <a:r>
              <a:rPr lang="en-US" dirty="0" smtClean="0"/>
              <a:t>Upload it back to COLMAR</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71</a:t>
            </a:fld>
            <a:endParaRPr lang="en-US"/>
          </a:p>
        </p:txBody>
      </p:sp>
    </p:spTree>
    <p:extLst>
      <p:ext uri="{BB962C8B-B14F-4D97-AF65-F5344CB8AC3E}">
        <p14:creationId xmlns:p14="http://schemas.microsoft.com/office/powerpoint/2010/main" val="384686390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1009649" y="2381251"/>
            <a:ext cx="4657725" cy="3076574"/>
          </a:xfrm>
          <a:prstGeom prst="rect">
            <a:avLst/>
          </a:prstGeom>
          <a:solidFill>
            <a:schemeClr val="accent4">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Mass upload: overview</a:t>
            </a:r>
            <a:endParaRPr lang="en-US" dirty="0"/>
          </a:p>
        </p:txBody>
      </p:sp>
      <p:sp>
        <p:nvSpPr>
          <p:cNvPr id="4" name="Date Placeholder 3"/>
          <p:cNvSpPr>
            <a:spLocks noGrp="1"/>
          </p:cNvSpPr>
          <p:nvPr>
            <p:ph type="dt" sz="half" idx="10"/>
          </p:nvPr>
        </p:nvSpPr>
        <p:spPr>
          <a:xfrm>
            <a:off x="827088" y="6419850"/>
            <a:ext cx="2133600" cy="252413"/>
          </a:xfrm>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a:xfrm>
            <a:off x="827088" y="6078538"/>
            <a:ext cx="2895600" cy="250825"/>
          </a:xfrm>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a:xfrm>
            <a:off x="225425" y="6129338"/>
            <a:ext cx="598488" cy="450850"/>
          </a:xfrm>
        </p:spPr>
        <p:txBody>
          <a:bodyPr/>
          <a:lstStyle/>
          <a:p>
            <a:pPr>
              <a:defRPr/>
            </a:pPr>
            <a:fld id="{943A3464-CC20-40F2-A1A5-C57919E4AA72}" type="slidenum">
              <a:rPr lang="en-US" smtClean="0"/>
              <a:pPr>
                <a:defRPr/>
              </a:pPr>
              <a:t>72</a:t>
            </a:fld>
            <a:endParaRPr lang="en-US"/>
          </a:p>
        </p:txBody>
      </p:sp>
      <p:sp>
        <p:nvSpPr>
          <p:cNvPr id="7" name="TextBox 6"/>
          <p:cNvSpPr txBox="1"/>
          <p:nvPr/>
        </p:nvSpPr>
        <p:spPr>
          <a:xfrm>
            <a:off x="1457324" y="891659"/>
            <a:ext cx="6086475" cy="584775"/>
          </a:xfrm>
          <a:prstGeom prst="rect">
            <a:avLst/>
          </a:prstGeom>
          <a:solidFill>
            <a:schemeClr val="bg1">
              <a:lumMod val="9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3200" dirty="0" smtClean="0"/>
              <a:t>COLMAR</a:t>
            </a:r>
            <a:endParaRPr lang="en-US" sz="3200" dirty="0"/>
          </a:p>
        </p:txBody>
      </p:sp>
      <p:sp>
        <p:nvSpPr>
          <p:cNvPr id="8" name="TextBox 7"/>
          <p:cNvSpPr txBox="1"/>
          <p:nvPr/>
        </p:nvSpPr>
        <p:spPr>
          <a:xfrm>
            <a:off x="1457325" y="3387953"/>
            <a:ext cx="1285876" cy="584775"/>
          </a:xfrm>
          <a:prstGeom prst="rect">
            <a:avLst/>
          </a:prstGeom>
          <a:solidFill>
            <a:schemeClr val="bg1">
              <a:lumMod val="9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1600" dirty="0" smtClean="0"/>
              <a:t>Project download</a:t>
            </a:r>
            <a:endParaRPr lang="en-US" sz="1600" dirty="0"/>
          </a:p>
        </p:txBody>
      </p:sp>
      <p:sp>
        <p:nvSpPr>
          <p:cNvPr id="9" name="TextBox 8"/>
          <p:cNvSpPr txBox="1"/>
          <p:nvPr/>
        </p:nvSpPr>
        <p:spPr>
          <a:xfrm>
            <a:off x="3971922" y="3387952"/>
            <a:ext cx="1419227" cy="584775"/>
          </a:xfrm>
          <a:prstGeom prst="rect">
            <a:avLst/>
          </a:prstGeom>
          <a:solidFill>
            <a:schemeClr val="bg1">
              <a:lumMod val="9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1600" dirty="0" smtClean="0"/>
              <a:t>Data </a:t>
            </a:r>
            <a:br>
              <a:rPr lang="en-US" sz="1600" dirty="0" smtClean="0"/>
            </a:br>
            <a:r>
              <a:rPr lang="en-US" sz="1600" dirty="0" smtClean="0"/>
              <a:t>Entry</a:t>
            </a:r>
            <a:endParaRPr lang="en-US" sz="1600" dirty="0"/>
          </a:p>
        </p:txBody>
      </p:sp>
      <p:cxnSp>
        <p:nvCxnSpPr>
          <p:cNvPr id="11" name="Straight Arrow Connector 10"/>
          <p:cNvCxnSpPr>
            <a:endCxn id="8" idx="0"/>
          </p:cNvCxnSpPr>
          <p:nvPr/>
        </p:nvCxnSpPr>
        <p:spPr>
          <a:xfrm>
            <a:off x="2100263" y="1476434"/>
            <a:ext cx="0" cy="1911519"/>
          </a:xfrm>
          <a:prstGeom prst="straightConnector1">
            <a:avLst/>
          </a:prstGeom>
          <a:ln w="762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7196135" y="1476434"/>
            <a:ext cx="0" cy="2047816"/>
          </a:xfrm>
          <a:prstGeom prst="straightConnector1">
            <a:avLst/>
          </a:prstGeom>
          <a:ln w="76200">
            <a:solidFill>
              <a:schemeClr val="accent5">
                <a:lumMod val="75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8" idx="3"/>
            <a:endCxn id="9" idx="1"/>
          </p:cNvCxnSpPr>
          <p:nvPr/>
        </p:nvCxnSpPr>
        <p:spPr>
          <a:xfrm flipV="1">
            <a:off x="2743201" y="3680340"/>
            <a:ext cx="1228721" cy="1"/>
          </a:xfrm>
          <a:prstGeom prst="straightConnector1">
            <a:avLst/>
          </a:prstGeom>
          <a:ln w="762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47712" y="2470091"/>
            <a:ext cx="1609725" cy="400110"/>
          </a:xfrm>
          <a:prstGeom prst="rect">
            <a:avLst/>
          </a:prstGeom>
          <a:noFill/>
        </p:spPr>
        <p:txBody>
          <a:bodyPr wrap="square" rtlCol="0">
            <a:spAutoFit/>
          </a:bodyPr>
          <a:lstStyle/>
          <a:p>
            <a:pPr algn="ctr"/>
            <a:r>
              <a:rPr lang="en-US" sz="1000" b="1" dirty="0" smtClean="0">
                <a:solidFill>
                  <a:schemeClr val="accent5">
                    <a:lumMod val="50000"/>
                  </a:schemeClr>
                </a:solidFill>
              </a:rPr>
              <a:t>Download </a:t>
            </a:r>
            <a:br>
              <a:rPr lang="en-US" sz="1000" b="1" dirty="0" smtClean="0">
                <a:solidFill>
                  <a:schemeClr val="accent5">
                    <a:lumMod val="50000"/>
                  </a:schemeClr>
                </a:solidFill>
              </a:rPr>
            </a:br>
            <a:r>
              <a:rPr lang="en-US" sz="1000" b="1" dirty="0" smtClean="0">
                <a:solidFill>
                  <a:schemeClr val="accent5">
                    <a:lumMod val="50000"/>
                  </a:schemeClr>
                </a:solidFill>
              </a:rPr>
              <a:t>(BW analysis)</a:t>
            </a:r>
            <a:endParaRPr lang="en-US" sz="1000" b="1" dirty="0">
              <a:solidFill>
                <a:schemeClr val="accent5">
                  <a:lumMod val="50000"/>
                </a:schemeClr>
              </a:solidFill>
            </a:endParaRPr>
          </a:p>
        </p:txBody>
      </p:sp>
      <p:sp>
        <p:nvSpPr>
          <p:cNvPr id="20" name="TextBox 19"/>
          <p:cNvSpPr txBox="1"/>
          <p:nvPr/>
        </p:nvSpPr>
        <p:spPr>
          <a:xfrm>
            <a:off x="6410322" y="3387952"/>
            <a:ext cx="1419227" cy="584775"/>
          </a:xfrm>
          <a:prstGeom prst="rect">
            <a:avLst/>
          </a:prstGeom>
          <a:solidFill>
            <a:schemeClr val="bg1">
              <a:lumMod val="9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1600" dirty="0" smtClean="0"/>
              <a:t>CSV</a:t>
            </a:r>
            <a:br>
              <a:rPr lang="en-US" sz="1600" dirty="0" smtClean="0"/>
            </a:br>
            <a:r>
              <a:rPr lang="en-US" sz="1600" dirty="0" smtClean="0"/>
              <a:t>File</a:t>
            </a:r>
            <a:endParaRPr lang="en-US" sz="1600" dirty="0"/>
          </a:p>
        </p:txBody>
      </p:sp>
      <p:cxnSp>
        <p:nvCxnSpPr>
          <p:cNvPr id="21" name="Straight Arrow Connector 20"/>
          <p:cNvCxnSpPr>
            <a:endCxn id="20" idx="1"/>
          </p:cNvCxnSpPr>
          <p:nvPr/>
        </p:nvCxnSpPr>
        <p:spPr>
          <a:xfrm flipV="1">
            <a:off x="5391149" y="3680340"/>
            <a:ext cx="1019173" cy="3"/>
          </a:xfrm>
          <a:prstGeom prst="straightConnector1">
            <a:avLst/>
          </a:prstGeom>
          <a:ln w="762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7119934" y="2181551"/>
            <a:ext cx="1609725" cy="577081"/>
          </a:xfrm>
          <a:prstGeom prst="rect">
            <a:avLst/>
          </a:prstGeom>
          <a:noFill/>
        </p:spPr>
        <p:txBody>
          <a:bodyPr wrap="square" rtlCol="0">
            <a:spAutoFit/>
          </a:bodyPr>
          <a:lstStyle/>
          <a:p>
            <a:pPr algn="ctr"/>
            <a:r>
              <a:rPr lang="en-US" sz="1050" b="1" dirty="0" smtClean="0">
                <a:solidFill>
                  <a:schemeClr val="accent5">
                    <a:lumMod val="50000"/>
                  </a:schemeClr>
                </a:solidFill>
              </a:rPr>
              <a:t>Mass Upload </a:t>
            </a:r>
            <a:br>
              <a:rPr lang="en-US" sz="1050" b="1" dirty="0" smtClean="0">
                <a:solidFill>
                  <a:schemeClr val="accent5">
                    <a:lumMod val="50000"/>
                  </a:schemeClr>
                </a:solidFill>
              </a:rPr>
            </a:br>
            <a:r>
              <a:rPr lang="en-US" sz="1050" b="1" dirty="0" smtClean="0">
                <a:solidFill>
                  <a:schemeClr val="accent5">
                    <a:lumMod val="50000"/>
                  </a:schemeClr>
                </a:solidFill>
              </a:rPr>
              <a:t>(Colmar Web </a:t>
            </a:r>
            <a:r>
              <a:rPr lang="en-US" sz="1050" b="1" dirty="0" err="1" smtClean="0">
                <a:solidFill>
                  <a:schemeClr val="accent5">
                    <a:lumMod val="50000"/>
                  </a:schemeClr>
                </a:solidFill>
              </a:rPr>
              <a:t>applciation</a:t>
            </a:r>
            <a:r>
              <a:rPr lang="en-US" sz="1050" b="1" dirty="0" smtClean="0">
                <a:solidFill>
                  <a:schemeClr val="accent5">
                    <a:lumMod val="50000"/>
                  </a:schemeClr>
                </a:solidFill>
              </a:rPr>
              <a:t>)</a:t>
            </a:r>
            <a:endParaRPr lang="en-US" sz="1050" b="1" dirty="0">
              <a:solidFill>
                <a:schemeClr val="accent5">
                  <a:lumMod val="50000"/>
                </a:schemeClr>
              </a:solidFill>
            </a:endParaRPr>
          </a:p>
        </p:txBody>
      </p:sp>
      <p:sp>
        <p:nvSpPr>
          <p:cNvPr id="24" name="TextBox 23"/>
          <p:cNvSpPr txBox="1"/>
          <p:nvPr/>
        </p:nvSpPr>
        <p:spPr>
          <a:xfrm>
            <a:off x="2476498" y="3680339"/>
            <a:ext cx="1609725" cy="369332"/>
          </a:xfrm>
          <a:prstGeom prst="rect">
            <a:avLst/>
          </a:prstGeom>
          <a:noFill/>
        </p:spPr>
        <p:txBody>
          <a:bodyPr wrap="square" rtlCol="0">
            <a:spAutoFit/>
          </a:bodyPr>
          <a:lstStyle/>
          <a:p>
            <a:pPr algn="ctr"/>
            <a:r>
              <a:rPr lang="en-US" sz="900" b="1" dirty="0" smtClean="0">
                <a:solidFill>
                  <a:schemeClr val="accent5">
                    <a:lumMod val="50000"/>
                  </a:schemeClr>
                </a:solidFill>
              </a:rPr>
              <a:t>Copy to </a:t>
            </a:r>
            <a:br>
              <a:rPr lang="en-US" sz="900" b="1" dirty="0" smtClean="0">
                <a:solidFill>
                  <a:schemeClr val="accent5">
                    <a:lumMod val="50000"/>
                  </a:schemeClr>
                </a:solidFill>
              </a:rPr>
            </a:br>
            <a:r>
              <a:rPr lang="en-US" sz="900" b="1" dirty="0" err="1" smtClean="0">
                <a:solidFill>
                  <a:schemeClr val="accent5">
                    <a:lumMod val="50000"/>
                  </a:schemeClr>
                </a:solidFill>
              </a:rPr>
              <a:t>Data_entry</a:t>
            </a:r>
            <a:endParaRPr lang="en-US" sz="900" b="1" dirty="0">
              <a:solidFill>
                <a:schemeClr val="accent5">
                  <a:lumMod val="50000"/>
                </a:schemeClr>
              </a:solidFill>
            </a:endParaRPr>
          </a:p>
        </p:txBody>
      </p:sp>
      <p:sp>
        <p:nvSpPr>
          <p:cNvPr id="25" name="TextBox 24"/>
          <p:cNvSpPr txBox="1"/>
          <p:nvPr/>
        </p:nvSpPr>
        <p:spPr>
          <a:xfrm>
            <a:off x="4952997" y="3672364"/>
            <a:ext cx="1609725" cy="369332"/>
          </a:xfrm>
          <a:prstGeom prst="rect">
            <a:avLst/>
          </a:prstGeom>
          <a:noFill/>
        </p:spPr>
        <p:txBody>
          <a:bodyPr wrap="square" rtlCol="0">
            <a:spAutoFit/>
          </a:bodyPr>
          <a:lstStyle/>
          <a:p>
            <a:pPr algn="ctr"/>
            <a:r>
              <a:rPr lang="en-US" sz="900" b="1" dirty="0" smtClean="0">
                <a:solidFill>
                  <a:schemeClr val="accent5">
                    <a:lumMod val="50000"/>
                  </a:schemeClr>
                </a:solidFill>
              </a:rPr>
              <a:t>Export to</a:t>
            </a:r>
            <a:br>
              <a:rPr lang="en-US" sz="900" b="1" dirty="0" smtClean="0">
                <a:solidFill>
                  <a:schemeClr val="accent5">
                    <a:lumMod val="50000"/>
                  </a:schemeClr>
                </a:solidFill>
              </a:rPr>
            </a:br>
            <a:r>
              <a:rPr lang="en-US" sz="900" b="1" dirty="0" smtClean="0">
                <a:solidFill>
                  <a:schemeClr val="accent5">
                    <a:lumMod val="50000"/>
                  </a:schemeClr>
                </a:solidFill>
              </a:rPr>
              <a:t>CSV</a:t>
            </a:r>
            <a:endParaRPr lang="en-US" sz="900" b="1" dirty="0">
              <a:solidFill>
                <a:schemeClr val="accent5">
                  <a:lumMod val="50000"/>
                </a:schemeClr>
              </a:solidFill>
            </a:endParaRPr>
          </a:p>
        </p:txBody>
      </p:sp>
      <p:pic>
        <p:nvPicPr>
          <p:cNvPr id="7170" name="Picture 2" descr="C:\Users\BE01371\AppData\Local\Microsoft\Windows\Temporary Internet Files\Content.IE5\0P96I5KL\Microsoft-Excel-2010-Logo_(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56702" y="4470272"/>
            <a:ext cx="1010672" cy="987552"/>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1142998" y="4762500"/>
            <a:ext cx="3438527" cy="646331"/>
          </a:xfrm>
          <a:prstGeom prst="rect">
            <a:avLst/>
          </a:prstGeom>
          <a:noFill/>
        </p:spPr>
        <p:txBody>
          <a:bodyPr wrap="square" rtlCol="0">
            <a:spAutoFit/>
          </a:bodyPr>
          <a:lstStyle/>
          <a:p>
            <a:r>
              <a:rPr lang="en-US" b="1" dirty="0" smtClean="0">
                <a:solidFill>
                  <a:schemeClr val="accent4">
                    <a:lumMod val="50000"/>
                  </a:schemeClr>
                </a:solidFill>
              </a:rPr>
              <a:t>COLMAR Mass upload </a:t>
            </a:r>
            <a:br>
              <a:rPr lang="en-US" b="1" dirty="0" smtClean="0">
                <a:solidFill>
                  <a:schemeClr val="accent4">
                    <a:lumMod val="50000"/>
                  </a:schemeClr>
                </a:solidFill>
              </a:rPr>
            </a:br>
            <a:r>
              <a:rPr lang="en-US" b="1" dirty="0" smtClean="0">
                <a:solidFill>
                  <a:schemeClr val="accent4">
                    <a:lumMod val="50000"/>
                  </a:schemeClr>
                </a:solidFill>
              </a:rPr>
              <a:t>Excel Worksheet</a:t>
            </a:r>
            <a:endParaRPr lang="en-US" b="1" dirty="0">
              <a:solidFill>
                <a:schemeClr val="accent4">
                  <a:lumMod val="50000"/>
                </a:schemeClr>
              </a:solidFill>
            </a:endParaRP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7859" y="5457824"/>
            <a:ext cx="3810000" cy="180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570818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Mass Upload: process</a:t>
            </a:r>
            <a:endParaRPr lang="en-US" dirty="0"/>
          </a:p>
        </p:txBody>
      </p:sp>
      <p:sp>
        <p:nvSpPr>
          <p:cNvPr id="3" name="Content Placeholder 2"/>
          <p:cNvSpPr>
            <a:spLocks noGrp="1"/>
          </p:cNvSpPr>
          <p:nvPr>
            <p:ph idx="1"/>
          </p:nvPr>
        </p:nvSpPr>
        <p:spPr>
          <a:xfrm>
            <a:off x="269875" y="869947"/>
            <a:ext cx="8207375" cy="5016503"/>
          </a:xfrm>
        </p:spPr>
        <p:txBody>
          <a:bodyPr/>
          <a:lstStyle/>
          <a:p>
            <a:r>
              <a:rPr lang="en-US" sz="2000" dirty="0" smtClean="0"/>
              <a:t>Use </a:t>
            </a:r>
            <a:r>
              <a:rPr lang="en-US" sz="2000" i="1" dirty="0" smtClean="0"/>
              <a:t>Analysis</a:t>
            </a:r>
          </a:p>
          <a:p>
            <a:pPr lvl="1"/>
            <a:r>
              <a:rPr lang="en-US" sz="1200" dirty="0" smtClean="0"/>
              <a:t>connect to WBP as for the forecast entry</a:t>
            </a:r>
            <a:br>
              <a:rPr lang="en-US" sz="1200" dirty="0" smtClean="0"/>
            </a:br>
            <a:r>
              <a:rPr lang="en-US" sz="1200" dirty="0" smtClean="0"/>
              <a:t>sheet</a:t>
            </a:r>
          </a:p>
          <a:p>
            <a:pPr lvl="1"/>
            <a:r>
              <a:rPr lang="en-US" sz="1200" dirty="0" smtClean="0"/>
              <a:t>File-Analysis-Open Workbook</a:t>
            </a:r>
          </a:p>
          <a:p>
            <a:pPr lvl="1"/>
            <a:r>
              <a:rPr lang="en-US" sz="1200" dirty="0" smtClean="0"/>
              <a:t>Select COLMAR-Mass Upload</a:t>
            </a:r>
          </a:p>
          <a:p>
            <a:r>
              <a:rPr lang="en-US" sz="2000" dirty="0" smtClean="0"/>
              <a:t>Complete the </a:t>
            </a:r>
            <a:br>
              <a:rPr lang="en-US" sz="2000" dirty="0" smtClean="0"/>
            </a:br>
            <a:r>
              <a:rPr lang="en-US" sz="2000" dirty="0" smtClean="0"/>
              <a:t>Selection Form (prompt)</a:t>
            </a:r>
            <a:br>
              <a:rPr lang="en-US" sz="2000" dirty="0" smtClean="0"/>
            </a:br>
            <a:r>
              <a:rPr lang="en-US" sz="1200" dirty="0" smtClean="0"/>
              <a:t>(</a:t>
            </a:r>
            <a:r>
              <a:rPr lang="en-US" sz="1200" dirty="0" err="1" smtClean="0"/>
              <a:t>eg</a:t>
            </a:r>
            <a:r>
              <a:rPr lang="en-US" sz="1200" dirty="0" smtClean="0"/>
              <a:t>. Choose a plant and/or a </a:t>
            </a:r>
            <a:br>
              <a:rPr lang="en-US" sz="1200" dirty="0" smtClean="0"/>
            </a:br>
            <a:r>
              <a:rPr lang="en-US" sz="1200" dirty="0" smtClean="0"/>
              <a:t>GBU)</a:t>
            </a:r>
          </a:p>
          <a:p>
            <a:pPr marL="269875" lvl="1" indent="0">
              <a:buNone/>
            </a:pPr>
            <a:r>
              <a:rPr lang="en-US" sz="1800" dirty="0" smtClean="0"/>
              <a:t>Projects are downloaded in the “project download sheet</a:t>
            </a:r>
          </a:p>
          <a:p>
            <a:pPr marL="269875" lvl="1" indent="0">
              <a:buNone/>
            </a:pPr>
            <a:endParaRPr lang="en-US" sz="1800" dirty="0"/>
          </a:p>
          <a:p>
            <a:r>
              <a:rPr lang="en-US" sz="2000" dirty="0" smtClean="0"/>
              <a:t>In the </a:t>
            </a:r>
            <a:r>
              <a:rPr lang="en-US" sz="2000" i="1" dirty="0" smtClean="0"/>
              <a:t>Command </a:t>
            </a:r>
            <a:r>
              <a:rPr lang="en-US" sz="2000" dirty="0" smtClean="0"/>
              <a:t>sheet, press </a:t>
            </a:r>
            <a:br>
              <a:rPr lang="en-US" sz="2000" dirty="0" smtClean="0"/>
            </a:br>
            <a:r>
              <a:rPr lang="en-US" sz="2000" dirty="0" smtClean="0"/>
              <a:t>“copy to data entry” -&gt; the project list is copied </a:t>
            </a:r>
            <a:br>
              <a:rPr lang="en-US" sz="2000" dirty="0" smtClean="0"/>
            </a:br>
            <a:r>
              <a:rPr lang="en-US" sz="2000" dirty="0" smtClean="0"/>
              <a:t>in the sheet “data entry”</a:t>
            </a:r>
          </a:p>
          <a:p>
            <a:r>
              <a:rPr lang="en-US" sz="2000" dirty="0" smtClean="0"/>
              <a:t>In the </a:t>
            </a:r>
            <a:r>
              <a:rPr lang="en-US" sz="2000" i="1" dirty="0" smtClean="0"/>
              <a:t>data entry </a:t>
            </a:r>
            <a:r>
              <a:rPr lang="en-US" sz="2000" dirty="0" smtClean="0"/>
              <a:t>sheet, suppress the lines you don’t want to modify</a:t>
            </a:r>
          </a:p>
          <a:p>
            <a:r>
              <a:rPr lang="en-US" sz="2000" dirty="0" smtClean="0"/>
              <a:t>Modify the remaining lines in data entry.</a:t>
            </a:r>
          </a:p>
          <a:p>
            <a:r>
              <a:rPr lang="en-US" sz="2000" dirty="0" smtClean="0"/>
              <a:t>Press the button “Export to CSV”</a:t>
            </a:r>
          </a:p>
          <a:p>
            <a:endParaRPr lang="en-US" sz="20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73</a:t>
            </a:fld>
            <a:endParaRPr lang="en-US"/>
          </a:p>
        </p:txBody>
      </p:sp>
      <p:pic>
        <p:nvPicPr>
          <p:cNvPr id="8" name="Picture 2" descr="http://img.informer.com/icons/png/48/3239/3239753.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9099" y="848506"/>
            <a:ext cx="280195" cy="280195"/>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5700" y="619122"/>
            <a:ext cx="5314949" cy="24042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62698" y="3619501"/>
            <a:ext cx="2476500" cy="867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593472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Mass Upload</a:t>
            </a:r>
            <a:endParaRPr lang="en-US" dirty="0"/>
          </a:p>
        </p:txBody>
      </p:sp>
      <p:sp>
        <p:nvSpPr>
          <p:cNvPr id="3" name="Content Placeholder 2"/>
          <p:cNvSpPr>
            <a:spLocks noGrp="1"/>
          </p:cNvSpPr>
          <p:nvPr>
            <p:ph idx="1"/>
          </p:nvPr>
        </p:nvSpPr>
        <p:spPr>
          <a:xfrm>
            <a:off x="234949" y="685800"/>
            <a:ext cx="8499475" cy="5457825"/>
          </a:xfrm>
        </p:spPr>
        <p:txBody>
          <a:bodyPr/>
          <a:lstStyle/>
          <a:p>
            <a:r>
              <a:rPr lang="en-US" sz="1600" dirty="0" smtClean="0"/>
              <a:t>In COLMAR, select mass upload</a:t>
            </a:r>
          </a:p>
          <a:p>
            <a:r>
              <a:rPr lang="en-US" sz="1600" dirty="0" smtClean="0"/>
              <a:t>Select the CSV file you’ve generated and press “Upload File”</a:t>
            </a:r>
          </a:p>
          <a:p>
            <a:endParaRPr lang="en-US" sz="1600" dirty="0"/>
          </a:p>
          <a:p>
            <a:endParaRPr lang="en-US" sz="1600" dirty="0" smtClean="0"/>
          </a:p>
          <a:p>
            <a:pPr marL="0" indent="0">
              <a:buNone/>
            </a:pPr>
            <a:r>
              <a:rPr lang="en-US" sz="1600" b="1" dirty="0" smtClean="0"/>
              <a:t>Remarks</a:t>
            </a:r>
            <a:r>
              <a:rPr lang="en-US" sz="1600" dirty="0" smtClean="0"/>
              <a:t>:</a:t>
            </a:r>
          </a:p>
          <a:p>
            <a:r>
              <a:rPr lang="en-US" sz="1600" dirty="0" smtClean="0"/>
              <a:t>The key for modifying budgets is the “Technical ID” ; if no technical ID is defined, the upload program creates a new project</a:t>
            </a:r>
          </a:p>
          <a:p>
            <a:r>
              <a:rPr lang="en-US" sz="1600" dirty="0" smtClean="0"/>
              <a:t>When relevant, possible values are proposed (drop down list)</a:t>
            </a:r>
          </a:p>
          <a:p>
            <a:r>
              <a:rPr lang="en-US" sz="1600" dirty="0" smtClean="0"/>
              <a:t>To delete a project, set the approval status to ‘XX’</a:t>
            </a:r>
          </a:p>
          <a:p>
            <a:r>
              <a:rPr lang="en-US" sz="1600" dirty="0" smtClean="0"/>
              <a:t>To understand keys (</a:t>
            </a:r>
            <a:r>
              <a:rPr lang="en-US" sz="1600" dirty="0" err="1" smtClean="0"/>
              <a:t>e.g</a:t>
            </a:r>
            <a:r>
              <a:rPr lang="en-US" sz="1600" dirty="0" smtClean="0"/>
              <a:t> Approval status ‘FA’), see “value lists” sheet</a:t>
            </a:r>
          </a:p>
          <a:p>
            <a:r>
              <a:rPr lang="en-US" sz="1600" dirty="0" smtClean="0"/>
              <a:t>Bundles are created as separate lines ; projects which report to that bundle will have their ‘technical ID project bundle’ equal to the Technical ID of the bundle ; all projects reporting to a same bundle should have the same GBU, plants, main reason, family, %age of external costs,  forecaster.</a:t>
            </a:r>
          </a:p>
          <a:p>
            <a:r>
              <a:rPr lang="en-US" sz="1600" dirty="0" smtClean="0"/>
              <a:t>Hint: create some examples in COLMAR and download them to get the syntax in the mass upload excel file</a:t>
            </a:r>
          </a:p>
          <a:p>
            <a:pPr marL="0" indent="0">
              <a:buNone/>
            </a:pPr>
            <a:endParaRPr lang="en-US" sz="1600" dirty="0" smtClean="0"/>
          </a:p>
          <a:p>
            <a:endParaRPr lang="en-US" sz="1600" dirty="0" smtClean="0"/>
          </a:p>
          <a:p>
            <a:endParaRPr lang="en-US" sz="1600"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74</a:t>
            </a:fld>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8551" y="1328739"/>
            <a:ext cx="4533900" cy="1215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848605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Reports</a:t>
            </a:r>
            <a:endParaRPr lang="en-US" dirty="0"/>
          </a:p>
        </p:txBody>
      </p:sp>
      <p:sp>
        <p:nvSpPr>
          <p:cNvPr id="3" name="Content Placeholder 2"/>
          <p:cNvSpPr>
            <a:spLocks noGrp="1"/>
          </p:cNvSpPr>
          <p:nvPr>
            <p:ph idx="1"/>
          </p:nvPr>
        </p:nvSpPr>
        <p:spPr>
          <a:xfrm>
            <a:off x="187324" y="714375"/>
            <a:ext cx="8442325" cy="5430833"/>
          </a:xfrm>
        </p:spPr>
        <p:txBody>
          <a:bodyPr/>
          <a:lstStyle/>
          <a:p>
            <a:r>
              <a:rPr lang="en-US" dirty="0" smtClean="0"/>
              <a:t>As to Capital Investment projects, two environments exist:</a:t>
            </a:r>
          </a:p>
          <a:p>
            <a:pPr lvl="1"/>
            <a:r>
              <a:rPr lang="en-US" dirty="0" smtClean="0"/>
              <a:t>“PS” (“PEC &amp; </a:t>
            </a:r>
            <a:r>
              <a:rPr lang="en-US" dirty="0"/>
              <a:t>Cash”) </a:t>
            </a:r>
            <a:r>
              <a:rPr lang="en-US" dirty="0" smtClean="0"/>
              <a:t> </a:t>
            </a:r>
            <a:r>
              <a:rPr lang="en-US" sz="1100" b="1" dirty="0" smtClean="0"/>
              <a:t>BW_QRY_MPR_PS014 (CBS – Project costs)</a:t>
            </a:r>
            <a:r>
              <a:rPr lang="en-US" dirty="0" smtClean="0"/>
              <a:t> </a:t>
            </a:r>
          </a:p>
          <a:p>
            <a:pPr lvl="2"/>
            <a:r>
              <a:rPr lang="en-US" dirty="0" smtClean="0"/>
              <a:t>Down payments, commitments, (past) </a:t>
            </a:r>
            <a:r>
              <a:rPr lang="en-US" dirty="0" err="1" smtClean="0"/>
              <a:t>capspend</a:t>
            </a:r>
            <a:r>
              <a:rPr lang="en-US" dirty="0" smtClean="0"/>
              <a:t>, capex</a:t>
            </a:r>
          </a:p>
          <a:p>
            <a:pPr lvl="2"/>
            <a:r>
              <a:rPr lang="en-US" dirty="0" smtClean="0"/>
              <a:t>Purchase information : providers, orders, invoices, dates</a:t>
            </a:r>
          </a:p>
          <a:p>
            <a:pPr lvl="2"/>
            <a:r>
              <a:rPr lang="en-US" dirty="0" smtClean="0"/>
              <a:t>Detail down to the WBS</a:t>
            </a:r>
          </a:p>
          <a:p>
            <a:pPr lvl="2"/>
            <a:r>
              <a:rPr lang="en-US" dirty="0" smtClean="0"/>
              <a:t>No forecast information</a:t>
            </a:r>
          </a:p>
          <a:p>
            <a:pPr lvl="2"/>
            <a:r>
              <a:rPr lang="en-US" dirty="0" smtClean="0"/>
              <a:t>More information -&gt; slower for large lists</a:t>
            </a:r>
          </a:p>
          <a:p>
            <a:pPr marL="539750" lvl="2" indent="0">
              <a:buNone/>
            </a:pPr>
            <a:r>
              <a:rPr lang="en-US" dirty="0" smtClean="0"/>
              <a:t>Source: SAP PS, MM</a:t>
            </a:r>
          </a:p>
          <a:p>
            <a:pPr lvl="1"/>
            <a:r>
              <a:rPr lang="en-US" dirty="0" smtClean="0"/>
              <a:t>COLMAR : </a:t>
            </a:r>
            <a:r>
              <a:rPr lang="en-US" sz="1200" b="1" dirty="0" smtClean="0"/>
              <a:t>BW_QRY_MVIPCO17 (BW – COLMAR – </a:t>
            </a:r>
            <a:r>
              <a:rPr lang="en-US" sz="1200" b="1" dirty="0" err="1" smtClean="0"/>
              <a:t>Synthèse</a:t>
            </a:r>
            <a:r>
              <a:rPr lang="en-US" sz="1200" b="1" dirty="0" smtClean="0"/>
              <a:t>)</a:t>
            </a:r>
            <a:endParaRPr lang="en-US" b="1" dirty="0" smtClean="0"/>
          </a:p>
          <a:p>
            <a:pPr lvl="2"/>
            <a:r>
              <a:rPr lang="en-US" dirty="0" smtClean="0"/>
              <a:t>Down payments, commitment, </a:t>
            </a:r>
            <a:r>
              <a:rPr lang="en-US" dirty="0" err="1" smtClean="0"/>
              <a:t>capspend</a:t>
            </a:r>
            <a:r>
              <a:rPr lang="en-US" dirty="0" smtClean="0"/>
              <a:t>, capex (actual </a:t>
            </a:r>
            <a:r>
              <a:rPr lang="en-US" b="1" dirty="0" smtClean="0"/>
              <a:t>and </a:t>
            </a:r>
            <a:r>
              <a:rPr lang="en-US" b="1" dirty="0"/>
              <a:t>forecasts</a:t>
            </a:r>
            <a:r>
              <a:rPr lang="en-US" dirty="0" smtClean="0"/>
              <a:t>)</a:t>
            </a:r>
          </a:p>
          <a:p>
            <a:pPr lvl="2"/>
            <a:r>
              <a:rPr lang="en-US" b="1" dirty="0" smtClean="0"/>
              <a:t>COLMAR attributes </a:t>
            </a:r>
            <a:r>
              <a:rPr lang="en-US" dirty="0" smtClean="0"/>
              <a:t>(actors, challenges, financial indicators etc.)</a:t>
            </a:r>
          </a:p>
          <a:p>
            <a:pPr lvl="2"/>
            <a:r>
              <a:rPr lang="en-US" dirty="0" smtClean="0"/>
              <a:t>Less detail -&gt; </a:t>
            </a:r>
            <a:r>
              <a:rPr lang="en-US" b="1" dirty="0" smtClean="0"/>
              <a:t>more responsive </a:t>
            </a:r>
            <a:r>
              <a:rPr lang="en-US" dirty="0" smtClean="0"/>
              <a:t>even at GBU level</a:t>
            </a:r>
          </a:p>
          <a:p>
            <a:pPr lvl="2"/>
            <a:r>
              <a:rPr lang="en-US" b="1" dirty="0" smtClean="0"/>
              <a:t>Consolidated</a:t>
            </a:r>
            <a:r>
              <a:rPr lang="en-US" dirty="0" smtClean="0"/>
              <a:t> figures (taking into account consolidation)</a:t>
            </a:r>
          </a:p>
          <a:p>
            <a:pPr lvl="2"/>
            <a:r>
              <a:rPr lang="en-US" dirty="0" smtClean="0"/>
              <a:t>Figures in local currency or in </a:t>
            </a:r>
            <a:r>
              <a:rPr lang="en-US" b="1" dirty="0" smtClean="0"/>
              <a:t>Euro</a:t>
            </a:r>
          </a:p>
          <a:p>
            <a:pPr marL="269875" lvl="1" indent="0">
              <a:buNone/>
            </a:pPr>
            <a:r>
              <a:rPr lang="en-US" dirty="0" smtClean="0"/>
              <a:t/>
            </a:r>
            <a:br>
              <a:rPr lang="en-US" dirty="0" smtClean="0"/>
            </a:br>
            <a:r>
              <a:rPr lang="en-US" dirty="0" smtClean="0"/>
              <a:t>Access: same as forecast data entry : Analysis</a:t>
            </a:r>
          </a:p>
          <a:p>
            <a:pPr marL="539750" lvl="2" indent="0">
              <a:buNone/>
            </a:pPr>
            <a:endParaRPr lang="en-US" dirty="0" smtClean="0"/>
          </a:p>
          <a:p>
            <a:pPr lvl="2"/>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75</a:t>
            </a:fld>
            <a:endParaRPr lang="en-US"/>
          </a:p>
        </p:txBody>
      </p:sp>
      <p:pic>
        <p:nvPicPr>
          <p:cNvPr id="7" name="Picture 2" descr="http://img.informer.com/icons/png/48/3239/3239753.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7660" y="4872034"/>
            <a:ext cx="1273175" cy="1273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566353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Envelopes</a:t>
            </a:r>
            <a:endParaRPr lang="en-US" dirty="0"/>
          </a:p>
        </p:txBody>
      </p:sp>
      <p:sp>
        <p:nvSpPr>
          <p:cNvPr id="3" name="Content Placeholder 2"/>
          <p:cNvSpPr>
            <a:spLocks noGrp="1"/>
          </p:cNvSpPr>
          <p:nvPr>
            <p:ph idx="1"/>
          </p:nvPr>
        </p:nvSpPr>
        <p:spPr>
          <a:xfrm>
            <a:off x="206374" y="809624"/>
            <a:ext cx="8251825" cy="5286375"/>
          </a:xfrm>
        </p:spPr>
        <p:txBody>
          <a:bodyPr/>
          <a:lstStyle/>
          <a:p>
            <a:pPr marL="0" indent="0">
              <a:buNone/>
            </a:pPr>
            <a:r>
              <a:rPr lang="en-US" sz="2000" dirty="0" smtClean="0"/>
              <a:t>Envelopes are total amounts authorized for </a:t>
            </a:r>
          </a:p>
          <a:p>
            <a:r>
              <a:rPr lang="en-US" sz="2000" dirty="0" smtClean="0"/>
              <a:t>A year</a:t>
            </a:r>
          </a:p>
          <a:p>
            <a:r>
              <a:rPr lang="en-US" sz="2000" dirty="0" smtClean="0"/>
              <a:t>A well defined perimeter</a:t>
            </a:r>
          </a:p>
          <a:p>
            <a:pPr marL="0" indent="0">
              <a:buNone/>
            </a:pPr>
            <a:endParaRPr lang="en-US" sz="2000" dirty="0" smtClean="0"/>
          </a:p>
          <a:p>
            <a:pPr marL="0" indent="0">
              <a:buNone/>
            </a:pPr>
            <a:r>
              <a:rPr lang="en-US" sz="2000" dirty="0" smtClean="0"/>
              <a:t>There are:</a:t>
            </a:r>
          </a:p>
          <a:p>
            <a:r>
              <a:rPr lang="en-US" sz="2000" dirty="0" smtClean="0"/>
              <a:t>One envelope by GBU (consolidated target for the GBU)</a:t>
            </a:r>
          </a:p>
          <a:p>
            <a:pPr marL="269875" lvl="1" indent="0">
              <a:buNone/>
            </a:pPr>
            <a:r>
              <a:rPr lang="en-US" sz="1800" b="1" dirty="0" smtClean="0">
                <a:solidFill>
                  <a:schemeClr val="accent3">
                    <a:lumMod val="60000"/>
                    <a:lumOff val="40000"/>
                  </a:schemeClr>
                </a:solidFill>
              </a:rPr>
              <a:t>Usage of GBU envelopes is aimed at comparing the total consolidated forecasts of the GBU to the envelope</a:t>
            </a:r>
          </a:p>
          <a:p>
            <a:r>
              <a:rPr lang="en-US" sz="2000" dirty="0" smtClean="0"/>
              <a:t>Envelopes granted to plants according to:</a:t>
            </a:r>
          </a:p>
          <a:p>
            <a:pPr lvl="1"/>
            <a:r>
              <a:rPr lang="en-US" sz="1800" dirty="0" smtClean="0"/>
              <a:t>Main reasons of investment</a:t>
            </a:r>
          </a:p>
          <a:p>
            <a:pPr lvl="1"/>
            <a:r>
              <a:rPr lang="en-US" sz="1800" dirty="0" smtClean="0"/>
              <a:t>Size (major, medium, current)</a:t>
            </a:r>
          </a:p>
          <a:p>
            <a:pPr marL="269875" lvl="1" indent="0">
              <a:buNone/>
            </a:pPr>
            <a:r>
              <a:rPr lang="en-US" sz="1800" dirty="0" smtClean="0"/>
              <a:t>Example of plant envelope: MAINT current projects of </a:t>
            </a:r>
            <a:r>
              <a:rPr lang="en-US" sz="1800" dirty="0" err="1" smtClean="0"/>
              <a:t>Jemeppe</a:t>
            </a:r>
            <a:r>
              <a:rPr lang="en-US" sz="1800" dirty="0" smtClean="0"/>
              <a:t>-Solvay </a:t>
            </a:r>
            <a:r>
              <a:rPr lang="en-US" sz="1800" dirty="0" err="1" smtClean="0"/>
              <a:t>Chimie</a:t>
            </a:r>
            <a:endParaRPr lang="en-US" sz="1800" dirty="0" smtClean="0"/>
          </a:p>
          <a:p>
            <a:pPr marL="269875" lvl="1" indent="0">
              <a:buNone/>
            </a:pPr>
            <a:r>
              <a:rPr lang="en-US" sz="1800" b="1" dirty="0" smtClean="0">
                <a:solidFill>
                  <a:schemeClr val="accent3">
                    <a:lumMod val="60000"/>
                    <a:lumOff val="40000"/>
                  </a:schemeClr>
                </a:solidFill>
              </a:rPr>
              <a:t>Usage of plant envelopes is aimed at generating reports that show how plants respect their targets. This function is optional</a:t>
            </a:r>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76</a:t>
            </a:fld>
            <a:endParaRPr lang="en-US"/>
          </a:p>
        </p:txBody>
      </p:sp>
    </p:spTree>
    <p:extLst>
      <p:ext uri="{BB962C8B-B14F-4D97-AF65-F5344CB8AC3E}">
        <p14:creationId xmlns:p14="http://schemas.microsoft.com/office/powerpoint/2010/main" val="312421443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Envelopes </a:t>
            </a:r>
            <a:r>
              <a:rPr lang="en-US" sz="1800" i="1" dirty="0" smtClean="0"/>
              <a:t>(continued)</a:t>
            </a:r>
            <a:endParaRPr lang="en-US" i="1" dirty="0"/>
          </a:p>
        </p:txBody>
      </p:sp>
      <p:sp>
        <p:nvSpPr>
          <p:cNvPr id="3" name="Content Placeholder 2"/>
          <p:cNvSpPr>
            <a:spLocks noGrp="1"/>
          </p:cNvSpPr>
          <p:nvPr>
            <p:ph idx="1"/>
          </p:nvPr>
        </p:nvSpPr>
        <p:spPr>
          <a:xfrm>
            <a:off x="158750" y="828675"/>
            <a:ext cx="8229600" cy="3946525"/>
          </a:xfrm>
        </p:spPr>
        <p:txBody>
          <a:bodyPr/>
          <a:lstStyle/>
          <a:p>
            <a:pPr marL="0" indent="0">
              <a:buNone/>
            </a:pPr>
            <a:r>
              <a:rPr lang="en-US" dirty="0" smtClean="0"/>
              <a:t>Envelopes are defined by the GBU Capex coordinator</a:t>
            </a:r>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77</a:t>
            </a:fld>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202" y="2786063"/>
            <a:ext cx="8448348" cy="3061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143202" y="1340320"/>
            <a:ext cx="1492893" cy="646331"/>
          </a:xfrm>
          <a:prstGeom prst="rect">
            <a:avLst/>
          </a:prstGeom>
          <a:solidFill>
            <a:srgbClr val="FFFFCC"/>
          </a:solidFill>
          <a:ln w="12700">
            <a:solidFill>
              <a:schemeClr val="accent6">
                <a:lumMod val="50000"/>
              </a:schemeClr>
            </a:solidFill>
          </a:ln>
        </p:spPr>
        <p:txBody>
          <a:bodyPr wrap="square" rtlCol="0">
            <a:spAutoFit/>
          </a:bodyPr>
          <a:lstStyle/>
          <a:p>
            <a:r>
              <a:rPr lang="en-US" sz="2400" dirty="0" smtClean="0"/>
              <a:t>1</a:t>
            </a:r>
            <a:r>
              <a:rPr lang="en-US" sz="1200" dirty="0" smtClean="0"/>
              <a:t> select your GBU</a:t>
            </a:r>
            <a:endParaRPr lang="en-US" sz="1200" dirty="0"/>
          </a:p>
        </p:txBody>
      </p:sp>
      <p:sp>
        <p:nvSpPr>
          <p:cNvPr id="10" name="TextBox 9"/>
          <p:cNvSpPr txBox="1"/>
          <p:nvPr/>
        </p:nvSpPr>
        <p:spPr>
          <a:xfrm>
            <a:off x="1810077" y="1340320"/>
            <a:ext cx="1492893" cy="646331"/>
          </a:xfrm>
          <a:prstGeom prst="rect">
            <a:avLst/>
          </a:prstGeom>
          <a:solidFill>
            <a:srgbClr val="FFFFCC"/>
          </a:solidFill>
          <a:ln w="12700">
            <a:solidFill>
              <a:schemeClr val="accent6">
                <a:lumMod val="50000"/>
              </a:schemeClr>
            </a:solidFill>
          </a:ln>
        </p:spPr>
        <p:txBody>
          <a:bodyPr wrap="square" rtlCol="0">
            <a:spAutoFit/>
          </a:bodyPr>
          <a:lstStyle/>
          <a:p>
            <a:r>
              <a:rPr lang="en-US" sz="2400" dirty="0" smtClean="0"/>
              <a:t>2</a:t>
            </a:r>
            <a:r>
              <a:rPr lang="en-US" sz="1200" dirty="0" smtClean="0"/>
              <a:t> give the GBU envelope a name</a:t>
            </a:r>
            <a:endParaRPr lang="en-US" sz="1200" dirty="0"/>
          </a:p>
        </p:txBody>
      </p:sp>
      <p:sp>
        <p:nvSpPr>
          <p:cNvPr id="11" name="TextBox 10"/>
          <p:cNvSpPr txBox="1"/>
          <p:nvPr/>
        </p:nvSpPr>
        <p:spPr>
          <a:xfrm>
            <a:off x="3496002" y="1355296"/>
            <a:ext cx="1492893" cy="1384995"/>
          </a:xfrm>
          <a:prstGeom prst="rect">
            <a:avLst/>
          </a:prstGeom>
          <a:solidFill>
            <a:srgbClr val="FFFFCC"/>
          </a:solidFill>
          <a:ln w="12700">
            <a:solidFill>
              <a:schemeClr val="accent6">
                <a:lumMod val="50000"/>
              </a:schemeClr>
            </a:solidFill>
          </a:ln>
        </p:spPr>
        <p:txBody>
          <a:bodyPr wrap="square" rtlCol="0">
            <a:spAutoFit/>
          </a:bodyPr>
          <a:lstStyle/>
          <a:p>
            <a:r>
              <a:rPr lang="en-US" sz="2400" dirty="0" smtClean="0"/>
              <a:t>3</a:t>
            </a:r>
            <a:r>
              <a:rPr lang="en-US" sz="1200" dirty="0" smtClean="0"/>
              <a:t> configure your plant envelopes ; click on Insert Row to add similar investment type rows</a:t>
            </a:r>
            <a:endParaRPr lang="en-US" sz="1200" dirty="0"/>
          </a:p>
        </p:txBody>
      </p:sp>
      <p:sp>
        <p:nvSpPr>
          <p:cNvPr id="12" name="TextBox 11"/>
          <p:cNvSpPr txBox="1"/>
          <p:nvPr/>
        </p:nvSpPr>
        <p:spPr>
          <a:xfrm>
            <a:off x="5248602" y="1340320"/>
            <a:ext cx="1492893" cy="646331"/>
          </a:xfrm>
          <a:prstGeom prst="rect">
            <a:avLst/>
          </a:prstGeom>
          <a:solidFill>
            <a:srgbClr val="FFFFCC"/>
          </a:solidFill>
          <a:ln w="12700">
            <a:solidFill>
              <a:schemeClr val="accent6">
                <a:lumMod val="50000"/>
              </a:schemeClr>
            </a:solidFill>
          </a:ln>
        </p:spPr>
        <p:txBody>
          <a:bodyPr wrap="square" rtlCol="0">
            <a:spAutoFit/>
          </a:bodyPr>
          <a:lstStyle/>
          <a:p>
            <a:r>
              <a:rPr lang="en-US" sz="2400" dirty="0" smtClean="0"/>
              <a:t>4</a:t>
            </a:r>
            <a:r>
              <a:rPr lang="en-US" sz="1200" dirty="0" smtClean="0"/>
              <a:t> make the plant envelopes active</a:t>
            </a:r>
            <a:endParaRPr lang="en-US" sz="1200" dirty="0"/>
          </a:p>
        </p:txBody>
      </p:sp>
      <p:sp>
        <p:nvSpPr>
          <p:cNvPr id="13" name="TextBox 12"/>
          <p:cNvSpPr txBox="1"/>
          <p:nvPr/>
        </p:nvSpPr>
        <p:spPr>
          <a:xfrm>
            <a:off x="7020252" y="1340320"/>
            <a:ext cx="1492893" cy="461665"/>
          </a:xfrm>
          <a:prstGeom prst="rect">
            <a:avLst/>
          </a:prstGeom>
          <a:solidFill>
            <a:srgbClr val="FFFFCC"/>
          </a:solidFill>
          <a:ln w="12700">
            <a:solidFill>
              <a:schemeClr val="accent6">
                <a:lumMod val="50000"/>
              </a:schemeClr>
            </a:solidFill>
          </a:ln>
        </p:spPr>
        <p:txBody>
          <a:bodyPr wrap="square" rtlCol="0">
            <a:spAutoFit/>
          </a:bodyPr>
          <a:lstStyle/>
          <a:p>
            <a:r>
              <a:rPr lang="en-US" sz="2400" dirty="0" smtClean="0"/>
              <a:t>5</a:t>
            </a:r>
            <a:r>
              <a:rPr lang="en-US" sz="1200" dirty="0" smtClean="0"/>
              <a:t> Save them</a:t>
            </a:r>
            <a:endParaRPr lang="en-US" sz="1200" dirty="0"/>
          </a:p>
        </p:txBody>
      </p:sp>
      <p:cxnSp>
        <p:nvCxnSpPr>
          <p:cNvPr id="8" name="Straight Arrow Connector 7"/>
          <p:cNvCxnSpPr>
            <a:stCxn id="9" idx="2"/>
          </p:cNvCxnSpPr>
          <p:nvPr/>
        </p:nvCxnSpPr>
        <p:spPr>
          <a:xfrm>
            <a:off x="889649" y="1986651"/>
            <a:ext cx="1282051" cy="1232799"/>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0" idx="2"/>
          </p:cNvCxnSpPr>
          <p:nvPr/>
        </p:nvCxnSpPr>
        <p:spPr>
          <a:xfrm>
            <a:off x="2556524" y="1986651"/>
            <a:ext cx="1053451" cy="1804299"/>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3496002" y="2740291"/>
            <a:ext cx="746446" cy="2107934"/>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3" idx="2"/>
          </p:cNvCxnSpPr>
          <p:nvPr/>
        </p:nvCxnSpPr>
        <p:spPr>
          <a:xfrm flipH="1">
            <a:off x="2457450" y="1801985"/>
            <a:ext cx="5309249" cy="1760365"/>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1" idx="2"/>
          </p:cNvCxnSpPr>
          <p:nvPr/>
        </p:nvCxnSpPr>
        <p:spPr>
          <a:xfrm flipH="1">
            <a:off x="2371725" y="2740291"/>
            <a:ext cx="1870724" cy="1498334"/>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5995048" y="1986651"/>
            <a:ext cx="2225027" cy="2747274"/>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4242449" y="2786063"/>
            <a:ext cx="3406126" cy="2062162"/>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641911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Envelopes </a:t>
            </a:r>
            <a:r>
              <a:rPr lang="en-US" sz="2000" i="1" dirty="0" smtClean="0"/>
              <a:t>(continued)</a:t>
            </a:r>
            <a:endParaRPr lang="en-US" i="1" dirty="0"/>
          </a:p>
        </p:txBody>
      </p:sp>
      <p:sp>
        <p:nvSpPr>
          <p:cNvPr id="3" name="Content Placeholder 2"/>
          <p:cNvSpPr>
            <a:spLocks noGrp="1"/>
          </p:cNvSpPr>
          <p:nvPr>
            <p:ph idx="1"/>
          </p:nvPr>
        </p:nvSpPr>
        <p:spPr>
          <a:xfrm>
            <a:off x="180974" y="742950"/>
            <a:ext cx="8505826" cy="3946525"/>
          </a:xfrm>
        </p:spPr>
        <p:txBody>
          <a:bodyPr/>
          <a:lstStyle/>
          <a:p>
            <a:pPr marL="0" indent="0">
              <a:buNone/>
            </a:pPr>
            <a:r>
              <a:rPr lang="en-US" dirty="0" smtClean="0"/>
              <a:t>In the Envelope per year pane (under the envelope definition pane)</a:t>
            </a:r>
          </a:p>
          <a:p>
            <a:pPr marL="0" indent="0">
              <a:buNone/>
            </a:pP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78</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705" y="2138364"/>
            <a:ext cx="7714869" cy="3757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219075" y="1396524"/>
            <a:ext cx="1492893" cy="461665"/>
          </a:xfrm>
          <a:prstGeom prst="rect">
            <a:avLst/>
          </a:prstGeom>
          <a:solidFill>
            <a:srgbClr val="FFFFCC"/>
          </a:solidFill>
          <a:ln w="12700">
            <a:solidFill>
              <a:schemeClr val="accent6">
                <a:lumMod val="50000"/>
              </a:schemeClr>
            </a:solidFill>
          </a:ln>
        </p:spPr>
        <p:txBody>
          <a:bodyPr wrap="square" rtlCol="0">
            <a:spAutoFit/>
          </a:bodyPr>
          <a:lstStyle/>
          <a:p>
            <a:r>
              <a:rPr lang="en-US" sz="2400" dirty="0" smtClean="0"/>
              <a:t>1</a:t>
            </a:r>
            <a:r>
              <a:rPr lang="en-US" sz="1200" dirty="0" smtClean="0"/>
              <a:t> set the amounts</a:t>
            </a:r>
            <a:endParaRPr lang="en-US" sz="1200" dirty="0"/>
          </a:p>
        </p:txBody>
      </p:sp>
      <p:sp>
        <p:nvSpPr>
          <p:cNvPr id="9" name="TextBox 8"/>
          <p:cNvSpPr txBox="1"/>
          <p:nvPr/>
        </p:nvSpPr>
        <p:spPr>
          <a:xfrm>
            <a:off x="219075" y="4559769"/>
            <a:ext cx="1492893" cy="461665"/>
          </a:xfrm>
          <a:prstGeom prst="rect">
            <a:avLst/>
          </a:prstGeom>
          <a:solidFill>
            <a:srgbClr val="FFFFCC"/>
          </a:solidFill>
          <a:ln w="12700">
            <a:solidFill>
              <a:schemeClr val="accent6">
                <a:lumMod val="50000"/>
              </a:schemeClr>
            </a:solidFill>
          </a:ln>
        </p:spPr>
        <p:txBody>
          <a:bodyPr wrap="square" rtlCol="0">
            <a:spAutoFit/>
          </a:bodyPr>
          <a:lstStyle/>
          <a:p>
            <a:r>
              <a:rPr lang="en-US" sz="2400" dirty="0" smtClean="0"/>
              <a:t>2</a:t>
            </a:r>
            <a:r>
              <a:rPr lang="en-US" sz="1200" dirty="0" smtClean="0"/>
              <a:t> Save</a:t>
            </a:r>
            <a:endParaRPr lang="en-US" sz="1200" dirty="0"/>
          </a:p>
        </p:txBody>
      </p:sp>
      <p:cxnSp>
        <p:nvCxnSpPr>
          <p:cNvPr id="10" name="Straight Arrow Connector 9"/>
          <p:cNvCxnSpPr>
            <a:stCxn id="9" idx="0"/>
          </p:cNvCxnSpPr>
          <p:nvPr/>
        </p:nvCxnSpPr>
        <p:spPr>
          <a:xfrm flipV="1">
            <a:off x="965522" y="4143375"/>
            <a:ext cx="0" cy="416394"/>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8" idx="2"/>
          </p:cNvCxnSpPr>
          <p:nvPr/>
        </p:nvCxnSpPr>
        <p:spPr>
          <a:xfrm>
            <a:off x="965522" y="1858189"/>
            <a:ext cx="6273478" cy="3151015"/>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965522" y="5021434"/>
            <a:ext cx="0" cy="560216"/>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058161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Investment type</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8</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086452728"/>
              </p:ext>
            </p:extLst>
          </p:nvPr>
        </p:nvGraphicFramePr>
        <p:xfrm>
          <a:off x="1484671" y="1151187"/>
          <a:ext cx="6096000" cy="217424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US" dirty="0" smtClean="0"/>
                        <a:t>Type</a:t>
                      </a:r>
                      <a:endParaRPr lang="en-US" dirty="0"/>
                    </a:p>
                  </a:txBody>
                  <a:tcPr/>
                </a:tc>
                <a:tc>
                  <a:txBody>
                    <a:bodyPr/>
                    <a:lstStyle/>
                    <a:p>
                      <a:r>
                        <a:rPr lang="en-US" dirty="0" smtClean="0"/>
                        <a:t>Amount Range</a:t>
                      </a:r>
                      <a:endParaRPr lang="en-US" dirty="0"/>
                    </a:p>
                  </a:txBody>
                  <a:tcPr/>
                </a:tc>
                <a:tc>
                  <a:txBody>
                    <a:bodyPr/>
                    <a:lstStyle/>
                    <a:p>
                      <a:r>
                        <a:rPr lang="en-US" dirty="0" smtClean="0"/>
                        <a:t>Authorization</a:t>
                      </a:r>
                      <a:endParaRPr lang="en-US" dirty="0"/>
                    </a:p>
                  </a:txBody>
                  <a:tcPr/>
                </a:tc>
              </a:tr>
              <a:tr h="370840">
                <a:tc>
                  <a:txBody>
                    <a:bodyPr/>
                    <a:lstStyle/>
                    <a:p>
                      <a:r>
                        <a:rPr lang="en-US" dirty="0" smtClean="0"/>
                        <a:t>Current</a:t>
                      </a:r>
                      <a:endParaRPr lang="en-US" dirty="0"/>
                    </a:p>
                  </a:txBody>
                  <a:tcPr/>
                </a:tc>
                <a:tc>
                  <a:txBody>
                    <a:bodyPr/>
                    <a:lstStyle/>
                    <a:p>
                      <a:r>
                        <a:rPr lang="en-US" dirty="0" smtClean="0"/>
                        <a:t>&lt; 1 MEUR</a:t>
                      </a:r>
                      <a:endParaRPr lang="en-US" dirty="0"/>
                    </a:p>
                  </a:txBody>
                  <a:tcPr/>
                </a:tc>
                <a:tc>
                  <a:txBody>
                    <a:bodyPr/>
                    <a:lstStyle/>
                    <a:p>
                      <a:r>
                        <a:rPr lang="en-US" dirty="0" smtClean="0"/>
                        <a:t>GBU</a:t>
                      </a:r>
                      <a:endParaRPr lang="en-US" dirty="0"/>
                    </a:p>
                  </a:txBody>
                  <a:tcPr/>
                </a:tc>
              </a:tr>
              <a:tr h="370840">
                <a:tc>
                  <a:txBody>
                    <a:bodyPr/>
                    <a:lstStyle/>
                    <a:p>
                      <a:r>
                        <a:rPr lang="en-US" dirty="0" smtClean="0"/>
                        <a:t>Medium</a:t>
                      </a:r>
                      <a:endParaRPr lang="en-US" dirty="0"/>
                    </a:p>
                  </a:txBody>
                  <a:tcPr/>
                </a:tc>
                <a:tc>
                  <a:txBody>
                    <a:bodyPr/>
                    <a:lstStyle/>
                    <a:p>
                      <a:r>
                        <a:rPr lang="en-US" dirty="0" smtClean="0"/>
                        <a:t> ≥</a:t>
                      </a:r>
                      <a:r>
                        <a:rPr lang="en-US" baseline="0" dirty="0" smtClean="0"/>
                        <a:t> 1 MEUR</a:t>
                      </a:r>
                      <a:br>
                        <a:rPr lang="en-US" baseline="0" dirty="0" smtClean="0"/>
                      </a:br>
                      <a:r>
                        <a:rPr lang="en-US" baseline="0" dirty="0" smtClean="0"/>
                        <a:t>&lt; 10 MEUR</a:t>
                      </a:r>
                      <a:endParaRPr lang="en-US" dirty="0"/>
                    </a:p>
                  </a:txBody>
                  <a:tcPr/>
                </a:tc>
                <a:tc>
                  <a:txBody>
                    <a:bodyPr/>
                    <a:lstStyle/>
                    <a:p>
                      <a:r>
                        <a:rPr lang="en-US" dirty="0" smtClean="0"/>
                        <a:t>GBU</a:t>
                      </a:r>
                      <a:endParaRPr lang="en-US" dirty="0"/>
                    </a:p>
                  </a:txBody>
                  <a:tcPr/>
                </a:tc>
              </a:tr>
              <a:tr h="370840">
                <a:tc>
                  <a:txBody>
                    <a:bodyPr/>
                    <a:lstStyle/>
                    <a:p>
                      <a:r>
                        <a:rPr lang="en-US" dirty="0" smtClean="0"/>
                        <a:t>Major</a:t>
                      </a:r>
                      <a:endParaRPr lang="en-US" dirty="0"/>
                    </a:p>
                  </a:txBody>
                  <a:tcPr/>
                </a:tc>
                <a:tc>
                  <a:txBody>
                    <a:bodyPr/>
                    <a:lstStyle/>
                    <a:p>
                      <a:r>
                        <a:rPr lang="en-US" dirty="0" smtClean="0"/>
                        <a:t>≥ 10 MEUR</a:t>
                      </a:r>
                      <a:endParaRPr lang="en-US" dirty="0"/>
                    </a:p>
                  </a:txBody>
                  <a:tcPr/>
                </a:tc>
                <a:tc>
                  <a:txBody>
                    <a:bodyPr/>
                    <a:lstStyle/>
                    <a:p>
                      <a:r>
                        <a:rPr lang="en-US" dirty="0" smtClean="0"/>
                        <a:t>COMEX</a:t>
                      </a:r>
                      <a:r>
                        <a:rPr lang="en-US" baseline="0" dirty="0" smtClean="0"/>
                        <a:t> </a:t>
                      </a:r>
                      <a:br>
                        <a:rPr lang="en-US" baseline="0" dirty="0" smtClean="0"/>
                      </a:br>
                      <a:r>
                        <a:rPr lang="en-US" sz="1400" baseline="0" dirty="0" smtClean="0"/>
                        <a:t>(after Investment committee validation)</a:t>
                      </a:r>
                      <a:endParaRPr lang="en-US" sz="1400" dirty="0"/>
                    </a:p>
                  </a:txBody>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587471293"/>
              </p:ext>
            </p:extLst>
          </p:nvPr>
        </p:nvGraphicFramePr>
        <p:xfrm>
          <a:off x="1465007" y="4110692"/>
          <a:ext cx="6096000" cy="74168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US" dirty="0" smtClean="0"/>
                        <a:t>Type</a:t>
                      </a:r>
                      <a:endParaRPr lang="en-US" dirty="0"/>
                    </a:p>
                  </a:txBody>
                  <a:tcPr/>
                </a:tc>
                <a:tc>
                  <a:txBody>
                    <a:bodyPr/>
                    <a:lstStyle/>
                    <a:p>
                      <a:r>
                        <a:rPr lang="en-US" dirty="0" smtClean="0"/>
                        <a:t>Amount Range</a:t>
                      </a:r>
                      <a:endParaRPr lang="en-US" dirty="0"/>
                    </a:p>
                  </a:txBody>
                  <a:tcPr/>
                </a:tc>
                <a:tc>
                  <a:txBody>
                    <a:bodyPr/>
                    <a:lstStyle/>
                    <a:p>
                      <a:r>
                        <a:rPr lang="en-US" dirty="0" smtClean="0"/>
                        <a:t>Authorization</a:t>
                      </a:r>
                      <a:endParaRPr lang="en-US" dirty="0"/>
                    </a:p>
                  </a:txBody>
                  <a:tcPr/>
                </a:tc>
              </a:tr>
              <a:tr h="370840">
                <a:tc>
                  <a:txBody>
                    <a:bodyPr/>
                    <a:lstStyle/>
                    <a:p>
                      <a:r>
                        <a:rPr lang="en-US" dirty="0" smtClean="0"/>
                        <a:t>Demolition</a:t>
                      </a:r>
                      <a:endParaRPr lang="en-US" dirty="0"/>
                    </a:p>
                  </a:txBody>
                  <a:tcPr/>
                </a:tc>
                <a:tc>
                  <a:txBody>
                    <a:bodyPr/>
                    <a:lstStyle/>
                    <a:p>
                      <a:r>
                        <a:rPr lang="en-US" dirty="0" smtClean="0"/>
                        <a:t>any</a:t>
                      </a:r>
                      <a:endParaRPr lang="en-US" dirty="0"/>
                    </a:p>
                  </a:txBody>
                  <a:tcPr/>
                </a:tc>
                <a:tc>
                  <a:txBody>
                    <a:bodyPr/>
                    <a:lstStyle/>
                    <a:p>
                      <a:r>
                        <a:rPr lang="en-US" dirty="0" smtClean="0"/>
                        <a:t>GBU</a:t>
                      </a:r>
                      <a:endParaRPr lang="en-US" dirty="0"/>
                    </a:p>
                  </a:txBody>
                  <a:tcPr/>
                </a:tc>
              </a:tr>
            </a:tbl>
          </a:graphicData>
        </a:graphic>
      </p:graphicFrame>
      <p:sp>
        <p:nvSpPr>
          <p:cNvPr id="9" name="TextBox 8"/>
          <p:cNvSpPr txBox="1"/>
          <p:nvPr/>
        </p:nvSpPr>
        <p:spPr>
          <a:xfrm>
            <a:off x="403123" y="3598599"/>
            <a:ext cx="3916457" cy="369332"/>
          </a:xfrm>
          <a:prstGeom prst="rect">
            <a:avLst/>
          </a:prstGeom>
          <a:noFill/>
        </p:spPr>
        <p:txBody>
          <a:bodyPr wrap="none" rtlCol="0">
            <a:spAutoFit/>
          </a:bodyPr>
          <a:lstStyle/>
          <a:p>
            <a:r>
              <a:rPr lang="en-US" dirty="0" smtClean="0"/>
              <a:t>But also, not capitalized investments</a:t>
            </a:r>
            <a:endParaRPr lang="en-US" dirty="0"/>
          </a:p>
        </p:txBody>
      </p:sp>
      <p:sp>
        <p:nvSpPr>
          <p:cNvPr id="10" name="TextBox 9"/>
          <p:cNvSpPr txBox="1"/>
          <p:nvPr/>
        </p:nvSpPr>
        <p:spPr>
          <a:xfrm>
            <a:off x="304800" y="629260"/>
            <a:ext cx="2621230" cy="369332"/>
          </a:xfrm>
          <a:prstGeom prst="rect">
            <a:avLst/>
          </a:prstGeom>
          <a:noFill/>
        </p:spPr>
        <p:txBody>
          <a:bodyPr wrap="none" rtlCol="0">
            <a:spAutoFit/>
          </a:bodyPr>
          <a:lstStyle/>
          <a:p>
            <a:r>
              <a:rPr lang="en-US" dirty="0" smtClean="0"/>
              <a:t>Capitalized investments</a:t>
            </a:r>
            <a:endParaRPr lang="en-US" dirty="0"/>
          </a:p>
        </p:txBody>
      </p:sp>
    </p:spTree>
    <p:extLst>
      <p:ext uri="{BB962C8B-B14F-4D97-AF65-F5344CB8AC3E}">
        <p14:creationId xmlns:p14="http://schemas.microsoft.com/office/powerpoint/2010/main" val="6201266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 Capex01 requirements </a:t>
            </a:r>
            <a:endParaRPr lang="en-US" dirty="0"/>
          </a:p>
        </p:txBody>
      </p:sp>
      <p:sp>
        <p:nvSpPr>
          <p:cNvPr id="4" name="Date Placeholder 3"/>
          <p:cNvSpPr>
            <a:spLocks noGrp="1"/>
          </p:cNvSpPr>
          <p:nvPr>
            <p:ph type="dt" sz="half" idx="10"/>
          </p:nvPr>
        </p:nvSpPr>
        <p:spPr/>
        <p:txBody>
          <a:bodyPr/>
          <a:lstStyle/>
          <a:p>
            <a:pPr>
              <a:defRPr/>
            </a:pPr>
            <a:fld id="{72D6AB5D-754A-4E48-A734-27C887DD82DB}" type="datetime1">
              <a:rPr lang="fr-FR" smtClean="0"/>
              <a:pPr>
                <a:defRPr/>
              </a:pPr>
              <a:t>05/01/2016</a:t>
            </a:fld>
            <a:endParaRPr lang="fr-FR"/>
          </a:p>
        </p:txBody>
      </p:sp>
      <p:sp>
        <p:nvSpPr>
          <p:cNvPr id="5" name="Footer Placeholder 4"/>
          <p:cNvSpPr>
            <a:spLocks noGrp="1"/>
          </p:cNvSpPr>
          <p:nvPr>
            <p:ph type="ftr" sz="quarter" idx="11"/>
          </p:nvPr>
        </p:nvSpPr>
        <p:spPr/>
        <p:txBody>
          <a:bodyPr/>
          <a:lstStyle/>
          <a:p>
            <a:pPr>
              <a:defRPr/>
            </a:pPr>
            <a:r>
              <a:rPr lang="en-US" dirty="0" smtClean="0"/>
              <a:t>COLMAR - Training Material</a:t>
            </a:r>
            <a:endParaRPr lang="en-US" dirty="0"/>
          </a:p>
        </p:txBody>
      </p:sp>
      <p:sp>
        <p:nvSpPr>
          <p:cNvPr id="6" name="Slide Number Placeholder 5"/>
          <p:cNvSpPr>
            <a:spLocks noGrp="1"/>
          </p:cNvSpPr>
          <p:nvPr>
            <p:ph type="sldNum" sz="quarter" idx="12"/>
          </p:nvPr>
        </p:nvSpPr>
        <p:spPr/>
        <p:txBody>
          <a:bodyPr/>
          <a:lstStyle/>
          <a:p>
            <a:pPr>
              <a:defRPr/>
            </a:pPr>
            <a:fld id="{943A3464-CC20-40F2-A1A5-C57919E4AA72}" type="slidenum">
              <a:rPr lang="en-US" smtClean="0"/>
              <a:pPr>
                <a:defRPr/>
              </a:pPr>
              <a:t>9</a:t>
            </a:fld>
            <a:endParaRPr lang="en-US"/>
          </a:p>
        </p:txBody>
      </p:sp>
      <p:pic>
        <p:nvPicPr>
          <p:cNvPr id="307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028" y="781050"/>
            <a:ext cx="7667625" cy="529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2534502"/>
      </p:ext>
    </p:extLst>
  </p:cSld>
  <p:clrMapOvr>
    <a:masterClrMapping/>
  </p:clrMapOvr>
</p:sld>
</file>

<file path=ppt/theme/theme1.xml><?xml version="1.0" encoding="utf-8"?>
<a:theme xmlns:a="http://schemas.openxmlformats.org/drawingml/2006/main" name="Office Theme">
  <a:themeElements>
    <a:clrScheme name="Custom 128">
      <a:dk1>
        <a:srgbClr val="000000"/>
      </a:dk1>
      <a:lt1>
        <a:srgbClr val="FFFFFF"/>
      </a:lt1>
      <a:dk2>
        <a:srgbClr val="009EE0"/>
      </a:dk2>
      <a:lt2>
        <a:srgbClr val="BDC7C8"/>
      </a:lt2>
      <a:accent1>
        <a:srgbClr val="84D0F0"/>
      </a:accent1>
      <a:accent2>
        <a:srgbClr val="009EE0"/>
      </a:accent2>
      <a:accent3>
        <a:srgbClr val="0B3087"/>
      </a:accent3>
      <a:accent4>
        <a:srgbClr val="97BF0D"/>
      </a:accent4>
      <a:accent5>
        <a:srgbClr val="25AE93"/>
      </a:accent5>
      <a:accent6>
        <a:srgbClr val="EB6B4A"/>
      </a:accent6>
      <a:hlink>
        <a:srgbClr val="9464A3"/>
      </a:hlink>
      <a:folHlink>
        <a:srgbClr val="A90B5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38930</TotalTime>
  <Words>7711</Words>
  <Application>Microsoft Office PowerPoint</Application>
  <PresentationFormat>Affichage à l'écran (4:3)</PresentationFormat>
  <Paragraphs>1350</Paragraphs>
  <Slides>79</Slides>
  <Notes>6</Notes>
  <HiddenSlides>0</HiddenSlides>
  <MMClips>0</MMClips>
  <ScaleCrop>false</ScaleCrop>
  <HeadingPairs>
    <vt:vector size="4" baseType="variant">
      <vt:variant>
        <vt:lpstr>Thème</vt:lpstr>
      </vt:variant>
      <vt:variant>
        <vt:i4>1</vt:i4>
      </vt:variant>
      <vt:variant>
        <vt:lpstr>Titres des diapositives</vt:lpstr>
      </vt:variant>
      <vt:variant>
        <vt:i4>79</vt:i4>
      </vt:variant>
    </vt:vector>
  </HeadingPairs>
  <TitlesOfParts>
    <vt:vector size="80" baseType="lpstr">
      <vt:lpstr>Office Theme</vt:lpstr>
      <vt:lpstr>COLMAR Training Material</vt:lpstr>
      <vt:lpstr>AGENDA</vt:lpstr>
      <vt:lpstr>COLMAR</vt:lpstr>
      <vt:lpstr>Principles /1</vt:lpstr>
      <vt:lpstr>Principles /2</vt:lpstr>
      <vt:lpstr>Target process for a given project</vt:lpstr>
      <vt:lpstr>Reminder: CAPSPEND vs CAPEX</vt:lpstr>
      <vt:lpstr>Reminder: Investment type</vt:lpstr>
      <vt:lpstr>Reminder - Capex01 requirements </vt:lpstr>
      <vt:lpstr>Typical Tasks – typical calendar</vt:lpstr>
      <vt:lpstr>Budget Forecast at different levels</vt:lpstr>
      <vt:lpstr>Bundles: forecast at an aggregated level</vt:lpstr>
      <vt:lpstr>Project statuses</vt:lpstr>
      <vt:lpstr>COLMAR – how to start</vt:lpstr>
      <vt:lpstr>COLMAR – how to start</vt:lpstr>
      <vt:lpstr>Project creation: 3 steps</vt:lpstr>
      <vt:lpstr>Project Creation: first characteristics (1)</vt:lpstr>
      <vt:lpstr>Project Creation: first characteristics (2)</vt:lpstr>
      <vt:lpstr>Project Creation: first characteristics (3)</vt:lpstr>
      <vt:lpstr>Project Creation: first characteristics (4)</vt:lpstr>
      <vt:lpstr>Project Creation: first characteristics (5)</vt:lpstr>
      <vt:lpstr>Project Creation: General Attributes</vt:lpstr>
      <vt:lpstr>General Attributes (1): BFC Activity1 ; Value Stream</vt:lpstr>
      <vt:lpstr>General Attributes (2): BFC Activity 1, Zone/Country/Company Code</vt:lpstr>
      <vt:lpstr>General Attributes (3): Sub Axes ; Funding Mode</vt:lpstr>
      <vt:lpstr>General Attributes (4): Family, Planned</vt:lpstr>
      <vt:lpstr>General Attributes (5) : Intercompany ; PS Project ; startup date</vt:lpstr>
      <vt:lpstr>General Attributes (6) : Project Contributors: Creator, Forecaster</vt:lpstr>
      <vt:lpstr>General Attributes (7) : Project Contributors: Correspondents, project director, project manager ; technical validation</vt:lpstr>
      <vt:lpstr>General Attributes (8) : Project Group for Reporting</vt:lpstr>
      <vt:lpstr>General Attributes – Project bundles</vt:lpstr>
      <vt:lpstr>General Attributes: Project Bundle</vt:lpstr>
      <vt:lpstr>Comments and documents (text fields) </vt:lpstr>
      <vt:lpstr>Comments and documents (links)</vt:lpstr>
      <vt:lpstr>Advanced attributes</vt:lpstr>
      <vt:lpstr>Advanced attributes: economical indexes</vt:lpstr>
      <vt:lpstr>Advanced attributes – Impact on UMC</vt:lpstr>
      <vt:lpstr>Advanced attributes – Challenges</vt:lpstr>
      <vt:lpstr>Advanced attributes – Stage Gate  Dates</vt:lpstr>
      <vt:lpstr>Advanced attributes – Sustainable Development</vt:lpstr>
      <vt:lpstr>Advanced attributes –Value Stream ABC</vt:lpstr>
      <vt:lpstr>Advanced attributes – Split by general reason</vt:lpstr>
      <vt:lpstr>Approval (approval process detailed further)</vt:lpstr>
      <vt:lpstr>Figures</vt:lpstr>
      <vt:lpstr>Figures – Authorized amounts (without bundle)</vt:lpstr>
      <vt:lpstr>Figures – Authorized Amounts (without bundle) (2)</vt:lpstr>
      <vt:lpstr>Figures – Forecasts (without bundle)</vt:lpstr>
      <vt:lpstr>Figures – Forecasts – source of actual past data</vt:lpstr>
      <vt:lpstr>Figures – Forecasts – project types</vt:lpstr>
      <vt:lpstr>Forecasts (without bundle)</vt:lpstr>
      <vt:lpstr>Forecasts (without bundle) Example of a newly created project</vt:lpstr>
      <vt:lpstr>Forecasts (without bundle) Example of an approved project (created in PS with actual expenses)</vt:lpstr>
      <vt:lpstr>Forecasts – Capex Best Guess</vt:lpstr>
      <vt:lpstr>Approval for basic / full approval </vt:lpstr>
      <vt:lpstr>Approvers</vt:lpstr>
      <vt:lpstr>Process to ask for an approval for a basic study</vt:lpstr>
      <vt:lpstr>Process to approve a basic study </vt:lpstr>
      <vt:lpstr>Process to ask for a full approval</vt:lpstr>
      <vt:lpstr>Process to fully approve a project</vt:lpstr>
      <vt:lpstr>Project creation / update : which attributes are needed</vt:lpstr>
      <vt:lpstr>Project Update: select</vt:lpstr>
      <vt:lpstr>Project Update: list of projects</vt:lpstr>
      <vt:lpstr>Get back to the list of selected projects</vt:lpstr>
      <vt:lpstr>Copy a project</vt:lpstr>
      <vt:lpstr>Easier Forecasting: Excel Forecast Entry Sheet</vt:lpstr>
      <vt:lpstr>Excel Forecast Entry Sheet – Start Analysis</vt:lpstr>
      <vt:lpstr>Excel Forecast Entry Sheet – Connect to server</vt:lpstr>
      <vt:lpstr>Excel Forecast Entry Sheet – Open Forecast Entry Worksheet</vt:lpstr>
      <vt:lpstr>Excel Forecast Entry Sheet – Fill in the entry sheet</vt:lpstr>
      <vt:lpstr>Excel Forecast Entry Sheet – some remarks</vt:lpstr>
      <vt:lpstr>Mass Upload : bulk creation/update/deletion of COLMAR projects</vt:lpstr>
      <vt:lpstr>Mass upload: overview</vt:lpstr>
      <vt:lpstr>Mass Upload: process</vt:lpstr>
      <vt:lpstr>Mass Upload</vt:lpstr>
      <vt:lpstr>Reports</vt:lpstr>
      <vt:lpstr>Envelopes</vt:lpstr>
      <vt:lpstr>Envelopes (continued)</vt:lpstr>
      <vt:lpstr>Envelopes (continued)</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Carette François</dc:creator>
  <cp:lastModifiedBy>VROT, Helene</cp:lastModifiedBy>
  <cp:revision>120</cp:revision>
  <cp:lastPrinted>2015-05-21T08:48:48Z</cp:lastPrinted>
  <dcterms:created xsi:type="dcterms:W3CDTF">2013-01-22T09:17:43Z</dcterms:created>
  <dcterms:modified xsi:type="dcterms:W3CDTF">2016-01-06T16:20:24Z</dcterms:modified>
</cp:coreProperties>
</file>