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ags/tag8.xml" ContentType="application/vnd.openxmlformats-officedocument.presentationml.tags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49.xml" ContentType="application/vnd.openxmlformats-officedocument.presentationml.tags+xml"/>
  <Override PartName="/ppt/slideLayouts/slideLayout53.xml" ContentType="application/vnd.openxmlformats-officedocument.presentationml.slideLayout+xml"/>
  <Override PartName="/ppt/tags/tag78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38.xml" ContentType="application/vnd.openxmlformats-officedocument.presentationml.tags+xml"/>
  <Override PartName="/ppt/slideLayouts/slideLayout42.xml" ContentType="application/vnd.openxmlformats-officedocument.presentationml.slideLayout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Layouts/slideLayout60.xml" ContentType="application/vnd.openxmlformats-officedocument.presentationml.slideLayout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Override PartName="/ppt/tags/tag39.xml" ContentType="application/vnd.openxmlformats-officedocument.presentationml.tags+xml"/>
  <Override PartName="/ppt/slideLayouts/slideLayout43.xml" ContentType="application/vnd.openxmlformats-officedocument.presentationml.slideLayout+xml"/>
  <Override PartName="/ppt/tags/tag68.xml" ContentType="application/vnd.openxmlformats-officedocument.presentationml.tags+xml"/>
  <Override PartName="/ppt/slideLayouts/slideLayout54.xml" ContentType="application/vnd.openxmlformats-officedocument.presentationml.slideLayout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slideLayouts/slideLayout21.xml" ContentType="application/vnd.openxmlformats-officedocument.presentationml.slideLayout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slideLayouts/slideLayout50.xml" ContentType="application/vnd.openxmlformats-officedocument.presentationml.slideLayout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tags/tag98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Layouts/slideLayout51.xml" ContentType="application/vnd.openxmlformats-officedocument.presentationml.slideLayout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8.xml" ContentType="application/vnd.openxmlformats-officedocument.presentationml.tags+xml"/>
  <Override PartName="/ppt/slideLayouts/slideLayout11.xml" ContentType="application/vnd.openxmlformats-officedocument.presentationml.slideLayout+xml"/>
  <Override PartName="/ppt/tags/tag36.xml" ContentType="application/vnd.openxmlformats-officedocument.presentationml.tags+xml"/>
  <Override PartName="/ppt/slideLayouts/slideLayout40.xml" ContentType="application/vnd.openxmlformats-officedocument.presentationml.slideLayout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slideMasters/slideMaster6.xml" ContentType="application/vnd.openxmlformats-officedocument.presentationml.slideMaster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tags/tag7.xml" ContentType="application/vnd.openxmlformats-officedocument.presentationml.tags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slideLayouts/slideLayout23.xml" ContentType="application/vnd.openxmlformats-officedocument.presentationml.slideLayout+xml"/>
  <Override PartName="/ppt/tags/tag37.xml" ContentType="application/vnd.openxmlformats-officedocument.presentationml.tags+xml"/>
  <Override PartName="/ppt/slideLayouts/slideLayout41.xml" ContentType="application/vnd.openxmlformats-officedocument.presentationml.slideLayout+xml"/>
  <Override PartName="/ppt/tags/tag48.xml" ContentType="application/vnd.openxmlformats-officedocument.presentationml.tags+xml"/>
  <Override PartName="/ppt/slideLayouts/slideLayout52.xml" ContentType="application/vnd.openxmlformats-officedocument.presentationml.slideLayout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slideMasters/slideMaster7.xml" ContentType="application/vnd.openxmlformats-officedocument.presentationml.slideMaster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89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5" r:id="rId1"/>
    <p:sldMasterId id="2147483714" r:id="rId2"/>
    <p:sldMasterId id="2147483738" r:id="rId3"/>
    <p:sldMasterId id="2147483804" r:id="rId4"/>
    <p:sldMasterId id="2147483813" r:id="rId5"/>
    <p:sldMasterId id="2147483821" r:id="rId6"/>
    <p:sldMasterId id="2147483906" r:id="rId7"/>
  </p:sldMasterIdLst>
  <p:notesMasterIdLst>
    <p:notesMasterId r:id="rId17"/>
  </p:notesMasterIdLst>
  <p:handoutMasterIdLst>
    <p:handoutMasterId r:id="rId18"/>
  </p:handoutMasterIdLst>
  <p:sldIdLst>
    <p:sldId id="383" r:id="rId8"/>
    <p:sldId id="1201" r:id="rId9"/>
    <p:sldId id="1202" r:id="rId10"/>
    <p:sldId id="1203" r:id="rId11"/>
    <p:sldId id="1204" r:id="rId12"/>
    <p:sldId id="1205" r:id="rId13"/>
    <p:sldId id="1206" r:id="rId14"/>
    <p:sldId id="1207" r:id="rId15"/>
    <p:sldId id="1208" r:id="rId16"/>
  </p:sldIdLst>
  <p:sldSz cx="9144000" cy="6858000" type="screen4x3"/>
  <p:notesSz cx="9906000" cy="68834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6A6A6"/>
    <a:srgbClr val="DA3040"/>
    <a:srgbClr val="C05296"/>
    <a:srgbClr val="FF0000"/>
    <a:srgbClr val="00FF00"/>
    <a:srgbClr val="0076A8"/>
    <a:srgbClr val="E7F3DD"/>
    <a:srgbClr val="E2FFA7"/>
  </p:clrMru>
</p:presentationPr>
</file>

<file path=ppt/tableStyles.xml><?xml version="1.0" encoding="utf-8"?>
<a:tblStyleLst xmlns:a="http://schemas.openxmlformats.org/drawingml/2006/main" def="{839DD9DD-9E6C-4910-8AC0-68ADFF6A6AFC}">
  <a:tblStyle styleId="{839DD9DD-9E6C-4910-8AC0-68ADFF6A6AFC}" styleName="Oliver Wyman - defaul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9525" cap="flat" cmpd="sng" algn="ctr">
              <a:solidFill>
                <a:schemeClr val="accent3"/>
              </a:solidFill>
            </a:ln>
          </a:bottom>
          <a:insideH>
            <a:ln w="9525" cap="flat" cmpd="sng" algn="ctr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noFill/>
        </a:fill>
      </a:tcStyle>
    </a:band1H>
    <a:band2H>
      <a:tcStyle>
        <a:tcBdr/>
      </a:tcStyle>
    </a:band2H>
    <a:band1V>
      <a:tcStyle>
        <a:tcBdr/>
        <a:fill>
          <a:noFill/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9525" cap="flat" cmpd="sng" algn="ctr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99" autoAdjust="0"/>
    <p:restoredTop sz="83044" autoAdjust="0"/>
  </p:normalViewPr>
  <p:slideViewPr>
    <p:cSldViewPr snapToGrid="0" snapToObjects="1">
      <p:cViewPr>
        <p:scale>
          <a:sx n="100" d="100"/>
          <a:sy n="100" d="100"/>
        </p:scale>
        <p:origin x="-1428" y="-72"/>
      </p:cViewPr>
      <p:guideLst>
        <p:guide orient="horz" pos="1330"/>
        <p:guide pos="729"/>
        <p:guide pos="627"/>
        <p:guide pos="5633"/>
      </p:guideLst>
    </p:cSldViewPr>
  </p:slideViewPr>
  <p:outlineViewPr>
    <p:cViewPr>
      <p:scale>
        <a:sx n="33" d="100"/>
        <a:sy n="33" d="100"/>
      </p:scale>
      <p:origin x="0" y="1029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216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4188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t" anchorCtr="0" compatLnSpc="1">
            <a:prstTxWarp prst="textNoShape">
              <a:avLst/>
            </a:prstTxWarp>
          </a:bodyPr>
          <a:lstStyle>
            <a:lvl1pPr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1813" y="0"/>
            <a:ext cx="4292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t" anchorCtr="0" compatLnSpc="1">
            <a:prstTxWarp prst="textNoShape">
              <a:avLst/>
            </a:prstTxWarp>
          </a:bodyPr>
          <a:lstStyle>
            <a:lvl1pPr algn="r"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8913"/>
            <a:ext cx="42941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b" anchorCtr="0" compatLnSpc="1">
            <a:prstTxWarp prst="textNoShape">
              <a:avLst/>
            </a:prstTxWarp>
          </a:bodyPr>
          <a:lstStyle>
            <a:lvl1pPr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1813" y="6538913"/>
            <a:ext cx="4292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b" anchorCtr="0" compatLnSpc="1">
            <a:prstTxWarp prst="textNoShape">
              <a:avLst/>
            </a:prstTxWarp>
          </a:bodyPr>
          <a:lstStyle>
            <a:lvl1pPr algn="r"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fld id="{2EA3BB20-2B33-45FB-BC56-B3B3D9B72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4188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t" anchorCtr="0" compatLnSpc="1">
            <a:prstTxWarp prst="textNoShape">
              <a:avLst/>
            </a:prstTxWarp>
          </a:bodyPr>
          <a:lstStyle>
            <a:lvl1pPr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11813" y="0"/>
            <a:ext cx="4292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t" anchorCtr="0" compatLnSpc="1">
            <a:prstTxWarp prst="textNoShape">
              <a:avLst/>
            </a:prstTxWarp>
          </a:bodyPr>
          <a:lstStyle>
            <a:lvl1pPr algn="r"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9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2150" y="517525"/>
            <a:ext cx="3443288" cy="2581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70250"/>
            <a:ext cx="79216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>
                <a:sym typeface="Arial"/>
              </a:rPr>
              <a:t>Click to edit Master text styles</a:t>
            </a:r>
          </a:p>
          <a:p>
            <a:pPr lvl="1"/>
            <a:r>
              <a:rPr lang="en-US" noProof="0" smtClean="0">
                <a:sym typeface="Arial"/>
              </a:rPr>
              <a:t>Second level</a:t>
            </a:r>
          </a:p>
          <a:p>
            <a:pPr lvl="2"/>
            <a:r>
              <a:rPr lang="en-US" noProof="0" smtClean="0">
                <a:sym typeface="Arial"/>
              </a:rPr>
              <a:t>Third level</a:t>
            </a:r>
          </a:p>
          <a:p>
            <a:pPr lvl="3"/>
            <a:r>
              <a:rPr lang="en-US" noProof="0" smtClean="0">
                <a:sym typeface="Arial"/>
              </a:rPr>
              <a:t>Fourth level</a:t>
            </a:r>
          </a:p>
          <a:p>
            <a:pPr lvl="4"/>
            <a:r>
              <a:rPr lang="en-US" noProof="0" smtClean="0">
                <a:sym typeface="Arial"/>
              </a:rPr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8913"/>
            <a:ext cx="42941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b" anchorCtr="0" compatLnSpc="1">
            <a:prstTxWarp prst="textNoShape">
              <a:avLst/>
            </a:prstTxWarp>
          </a:bodyPr>
          <a:lstStyle>
            <a:lvl1pPr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1813" y="6538913"/>
            <a:ext cx="4292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65" tIns="47133" rIns="94265" bIns="47133" numCol="1" anchor="b" anchorCtr="0" compatLnSpc="1">
            <a:prstTxWarp prst="textNoShape">
              <a:avLst/>
            </a:prstTxWarp>
          </a:bodyPr>
          <a:lstStyle>
            <a:lvl1pPr algn="r" defTabSz="942770">
              <a:defRPr sz="1200">
                <a:latin typeface="Arial" charset="0"/>
                <a:cs typeface="Arial" charset="0"/>
                <a:sym typeface="Arial" charset="0"/>
              </a:defRPr>
            </a:lvl1pPr>
          </a:lstStyle>
          <a:p>
            <a:pPr>
              <a:defRPr/>
            </a:pPr>
            <a:fld id="{7DFF0A97-6616-41E7-90C1-CE0BC30F6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9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33738" y="517525"/>
            <a:ext cx="3438525" cy="2579688"/>
          </a:xfrm>
          <a:ln/>
        </p:spPr>
      </p:sp>
      <p:sp>
        <p:nvSpPr>
          <p:cNvPr id="2601986" name="Notes Placeholder 2"/>
          <p:cNvSpPr>
            <a:spLocks noGrp="1"/>
          </p:cNvSpPr>
          <p:nvPr>
            <p:ph type="body" idx="1"/>
          </p:nvPr>
        </p:nvSpPr>
        <p:spPr>
          <a:xfrm>
            <a:off x="989013" y="3270250"/>
            <a:ext cx="7927975" cy="3097213"/>
          </a:xfrm>
          <a:noFill/>
          <a:ln/>
        </p:spPr>
        <p:txBody>
          <a:bodyPr lIns="92262" tIns="46131" rIns="92262" bIns="46131"/>
          <a:lstStyle/>
          <a:p>
            <a:endParaRPr lang="en-US" smtClean="0"/>
          </a:p>
        </p:txBody>
      </p:sp>
      <p:sp>
        <p:nvSpPr>
          <p:cNvPr id="2601987" name="Slide Number Placeholder 3"/>
          <p:cNvSpPr txBox="1">
            <a:spLocks noGrp="1"/>
          </p:cNvSpPr>
          <p:nvPr/>
        </p:nvSpPr>
        <p:spPr bwMode="auto">
          <a:xfrm>
            <a:off x="5607050" y="6538913"/>
            <a:ext cx="42973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62" tIns="46131" rIns="92262" bIns="46131" anchor="b"/>
          <a:lstStyle/>
          <a:p>
            <a:pPr algn="r" defTabSz="931863"/>
            <a:fld id="{8309853E-3782-4D83-A94D-3C05E2AA8A21}" type="slidenum">
              <a:rPr lang="en-US" sz="1200">
                <a:ea typeface="MS PGothic" pitchFamily="34" charset="-128"/>
              </a:rPr>
              <a:pPr algn="r" defTabSz="931863"/>
              <a:t>0</a:t>
            </a:fld>
            <a:endParaRPr 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1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20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66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28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9.bin"/><Relationship Id="rId4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84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36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7.bin"/><Relationship Id="rId4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8.bin"/><Relationship Id="rId4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73665" name="think-cell Slide" r:id="rId4" imgW="360" imgH="360" progId="">
              <p:embed/>
            </p:oleObj>
          </a:graphicData>
        </a:graphic>
      </p:graphicFrame>
      <p:pic>
        <p:nvPicPr>
          <p:cNvPr id="5" name="Picture 11" descr="SOLVAY_styles_ppt_J_EXE-0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5003800" y="6308725"/>
            <a:ext cx="1727200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lnSpc>
                <a:spcPct val="86000"/>
              </a:lnSpc>
              <a:defRPr/>
            </a:pPr>
            <a:endParaRPr lang="fr-FR" sz="1400" b="1">
              <a:cs typeface="+mn-cs"/>
            </a:endParaRPr>
          </a:p>
        </p:txBody>
      </p:sp>
      <p:sp>
        <p:nvSpPr>
          <p:cNvPr id="2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5"/>
            <a:ext cx="4608512" cy="1470025"/>
          </a:xfrm>
        </p:spPr>
        <p:txBody>
          <a:bodyPr/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08500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489700"/>
            <a:ext cx="2133600" cy="152400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298B98D-347B-43AF-8362-26B4402F6072}" type="datetime1">
              <a:rPr lang="fr-FR"/>
              <a:pPr>
                <a:defRPr/>
              </a:pPr>
              <a:t>18/06/2013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8488" y="6381750"/>
            <a:ext cx="2016125" cy="336550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lnSpc>
                <a:spcPct val="86000"/>
              </a:lnSpc>
              <a:defRPr sz="1600" b="1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5805488"/>
            <a:ext cx="1116013" cy="6048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24063" y="5805488"/>
            <a:ext cx="1117600" cy="6048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35687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35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74689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fr-FR" smtClean="0">
                <a:solidFill>
                  <a:srgbClr val="000000"/>
                </a:solidFill>
              </a:rPr>
              <a:pPr algn="l">
                <a:defRPr/>
              </a:pPr>
              <a:t>18/06/2013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162A5FC3-C757-4D4B-9E28-18C0F43EBA9A}" type="slidenum">
              <a:rPr lang="en-US" sz="1600"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cs typeface="+mn-cs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5903912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380" y="385764"/>
            <a:ext cx="8261194" cy="7588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821" y="1406526"/>
            <a:ext cx="8274799" cy="45629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pyright" hidden="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50000"/>
              </a:spcBef>
              <a:defRPr/>
            </a:pPr>
            <a:r>
              <a:rPr lang="en-US" sz="700" smtClean="0">
                <a:solidFill>
                  <a:srgbClr val="7C848A"/>
                </a:solidFill>
                <a:cs typeface="Arial" pitchFamily="34" charset="0"/>
                <a:sym typeface="Arial" pitchFamily="34" charset="0"/>
              </a:rPr>
              <a:t>© OLI Scenario 386</a:t>
            </a:r>
          </a:p>
        </p:txBody>
      </p:sp>
      <p:sp>
        <p:nvSpPr>
          <p:cNvPr id="4" name="Rectangle 1229"/>
          <p:cNvSpPr>
            <a:spLocks noChangeArrowheads="1"/>
          </p:cNvSpPr>
          <p:nvPr/>
        </p:nvSpPr>
        <p:spPr bwMode="auto">
          <a:xfrm>
            <a:off x="2020888" y="6615113"/>
            <a:ext cx="28035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45710" rIns="91420" bIns="45710">
            <a:spAutoFit/>
          </a:bodyPr>
          <a:lstStyle/>
          <a:p>
            <a:pPr algn="ctr">
              <a:lnSpc>
                <a:spcPct val="86000"/>
              </a:lnSpc>
              <a:defRPr/>
            </a:pPr>
            <a:r>
              <a:rPr lang="en-GB" sz="800">
                <a:ea typeface="ＭＳ Ｐゴシック" pitchFamily="34" charset="-128"/>
                <a:cs typeface="+mn-cs"/>
              </a:rPr>
              <a:t>Project subject to social procedures and Solvay governance</a:t>
            </a:r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gray">
          <a:xfrm>
            <a:off x="8128000" y="6669088"/>
            <a:ext cx="571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eaLnBrk="0" hangingPunct="0">
              <a:lnSpc>
                <a:spcPct val="86000"/>
              </a:lnSpc>
              <a:defRPr/>
            </a:pPr>
            <a:fld id="{90B89ADA-2EB8-42FD-B8C6-AD822C954D1F}" type="slidenum">
              <a:rPr lang="en-GB" sz="1100">
                <a:ea typeface="ＭＳ Ｐゴシック" pitchFamily="34" charset="-128"/>
                <a:cs typeface="Arial" pitchFamily="34" charset="0"/>
              </a:rPr>
              <a:pPr algn="r" eaLnBrk="0" hangingPunct="0">
                <a:lnSpc>
                  <a:spcPct val="86000"/>
                </a:lnSpc>
                <a:defRPr/>
              </a:pPr>
              <a:t>‹#›</a:t>
            </a:fld>
            <a:endParaRPr lang="en-GB" sz="110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gray">
          <a:xfrm>
            <a:off x="8128000" y="6669088"/>
            <a:ext cx="571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 eaLnBrk="0" hangingPunct="0">
              <a:lnSpc>
                <a:spcPct val="86000"/>
              </a:lnSpc>
              <a:defRPr/>
            </a:pPr>
            <a:fld id="{386FD485-8408-43E5-B4E2-58012F35A915}" type="slidenum">
              <a:rPr lang="en-GB" sz="1100">
                <a:ea typeface="ＭＳ Ｐゴシック" pitchFamily="34" charset="-128"/>
                <a:cs typeface="Arial" pitchFamily="34" charset="0"/>
              </a:rPr>
              <a:pPr algn="r" eaLnBrk="0" hangingPunct="0">
                <a:lnSpc>
                  <a:spcPct val="86000"/>
                </a:lnSpc>
                <a:defRPr/>
              </a:pPr>
              <a:t>‹#›</a:t>
            </a:fld>
            <a:endParaRPr lang="en-GB" sz="1100"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/>
          <a:srcRect l="2373" t="12732" r="52499" b="10368"/>
          <a:stretch>
            <a:fillRect/>
          </a:stretch>
        </p:blipFill>
        <p:spPr bwMode="auto">
          <a:xfrm>
            <a:off x="139700" y="6494463"/>
            <a:ext cx="8588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3845" y="382589"/>
            <a:ext cx="8271775" cy="758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6CDE0-E35D-4CB2-A3D4-220334284740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C579B-06F8-4709-9977-319BC1C1BF13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1F02E-23E4-4CA9-90F0-8AB9D71C39E4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557338"/>
            <a:ext cx="4110038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1557338"/>
            <a:ext cx="411162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FF9B7-1980-41E2-8FAB-EC2E9F6F36A0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1D951-B1E7-497B-B9C0-53C9AE5D27F9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3781A-5EC6-46CC-95BE-614EE4B1D238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DEEBA-7D5D-47E1-B048-D212CF21B17E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5362-38FB-47D1-9E7D-9AFE073448C7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27615-B578-4B79-8887-88A6FEEB536A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75713" name="think-cell Slide" r:id="rId5" imgW="360" imgH="360" progId="">
              <p:embed/>
            </p:oleObj>
          </a:graphicData>
        </a:graphic>
      </p:graphicFrame>
      <p:pic>
        <p:nvPicPr>
          <p:cNvPr id="4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FC2B97DD-4979-458F-AD3D-2928F9582903}" type="slidenum">
              <a:rPr lang="en-US" sz="1600"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736AF-4A6A-46E3-9FC7-D413DA8BE89D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60350"/>
            <a:ext cx="2092325" cy="5822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260350"/>
            <a:ext cx="6129338" cy="58229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D1683-A756-473A-A3F4-93D0BCB5C656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2881" name="think-cell Slide" r:id="rId4" imgW="360" imgH="360" progId="">
              <p:embed/>
            </p:oleObj>
          </a:graphicData>
        </a:graphic>
      </p:graphicFrame>
      <p:pic>
        <p:nvPicPr>
          <p:cNvPr id="5" name="Picture 11" descr="SOLVAY_styles_ppt_J_EXE-0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5003800" y="6308725"/>
            <a:ext cx="1727200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lnSpc>
                <a:spcPct val="86000"/>
              </a:lnSpc>
              <a:defRPr/>
            </a:pPr>
            <a:endParaRPr lang="fr-FR" sz="14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5"/>
            <a:ext cx="4608512" cy="1470025"/>
          </a:xfrm>
        </p:spPr>
        <p:txBody>
          <a:bodyPr/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08500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489700"/>
            <a:ext cx="2133600" cy="152400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98B98D-347B-43AF-8362-26B4402F6072}" type="datetime1">
              <a:rPr lang="fr-FR"/>
              <a:pPr>
                <a:defRPr/>
              </a:pPr>
              <a:t>18/06/2013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8488" y="6381750"/>
            <a:ext cx="2016125" cy="336550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lnSpc>
                <a:spcPct val="86000"/>
              </a:lnSpc>
              <a:defRPr sz="1600" b="1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3905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fr-FR" smtClean="0">
                <a:solidFill>
                  <a:srgbClr val="000000"/>
                </a:solidFill>
              </a:rPr>
              <a:pPr algn="l">
                <a:defRPr/>
              </a:pPr>
              <a:t>18/06/2013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051EFD39-DB93-4601-A7A8-71CE9C6473C1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380" y="385764"/>
            <a:ext cx="8261194" cy="7588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821" y="1406526"/>
            <a:ext cx="8274799" cy="45629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4929" name="think-cell Slide" r:id="rId5" imgW="360" imgH="360" progId="">
              <p:embed/>
            </p:oleObj>
          </a:graphicData>
        </a:graphic>
      </p:graphicFrame>
      <p:pic>
        <p:nvPicPr>
          <p:cNvPr id="4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1076C52A-E7E1-4484-BF93-2E9BF465CEB4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al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5953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AD4102F4-247A-4094-86E8-3E3A729313E9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9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Arial" pitchFamily="34" charset="0"/>
            </a:endParaRPr>
          </a:p>
        </p:txBody>
      </p:sp>
      <p:sp>
        <p:nvSpPr>
          <p:cNvPr id="10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Arial" pitchFamily="34" charset="0"/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6977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D772026E-797B-4005-9BA0-D690E778C669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9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Arial" pitchFamily="34" charset="0"/>
            </a:endParaRPr>
          </a:p>
        </p:txBody>
      </p:sp>
      <p:sp>
        <p:nvSpPr>
          <p:cNvPr id="10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Arial" pitchFamily="34" charset="0"/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8001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3FC47A32-7CB7-4016-BB15-35D7B6A9953D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13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 bwMode="gray"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9025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1E30C30E-B32B-49BE-B767-13856B065BEF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0049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E76799D9-92E7-401A-BC0A-80F20C60FB27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cxnSp>
        <p:nvCxnSpPr>
          <p:cNvPr id="11" name="Straight Connector 9"/>
          <p:cNvCxnSpPr>
            <a:cxnSpLocks noChangeShapeType="1"/>
          </p:cNvCxnSpPr>
          <p:nvPr/>
        </p:nvCxnSpPr>
        <p:spPr bwMode="auto">
          <a:xfrm>
            <a:off x="2889250" y="2859088"/>
            <a:ext cx="0" cy="1065212"/>
          </a:xfrm>
          <a:prstGeom prst="lin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</p:spPr>
      </p:cxnSp>
      <p:cxnSp>
        <p:nvCxnSpPr>
          <p:cNvPr id="12" name="Straight Connector 4"/>
          <p:cNvCxnSpPr>
            <a:cxnSpLocks noChangeShapeType="1"/>
          </p:cNvCxnSpPr>
          <p:nvPr userDrawn="1"/>
        </p:nvCxnSpPr>
        <p:spPr bwMode="auto">
          <a:xfrm>
            <a:off x="2889250" y="2859088"/>
            <a:ext cx="0" cy="1065212"/>
          </a:xfrm>
          <a:prstGeom prst="lin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</p:spPr>
      </p:cxnSp>
      <p:sp>
        <p:nvSpPr>
          <p:cNvPr id="13" name="SectionTitle"/>
          <p:cNvSpPr>
            <a:spLocks noGrp="1"/>
          </p:cNvSpPr>
          <p:nvPr>
            <p:ph type="body" sz="quarter" idx="11"/>
          </p:nvPr>
        </p:nvSpPr>
        <p:spPr>
          <a:xfrm>
            <a:off x="3039582" y="2934392"/>
            <a:ext cx="5664527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2800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SectionNumber"/>
          <p:cNvSpPr>
            <a:spLocks noGrp="1"/>
          </p:cNvSpPr>
          <p:nvPr>
            <p:ph type="body" sz="quarter" idx="12"/>
          </p:nvPr>
        </p:nvSpPr>
        <p:spPr>
          <a:xfrm>
            <a:off x="432334" y="2934392"/>
            <a:ext cx="2306456" cy="9144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al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76737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5A80CD6D-5656-4FF1-82C4-77FC3D464D33}" type="slidenum">
              <a:rPr lang="en-US" sz="1600"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9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chemeClr val="hlink"/>
              </a:solidFill>
              <a:cs typeface="+mn-cs"/>
            </a:endParaRPr>
          </a:p>
        </p:txBody>
      </p:sp>
      <p:sp>
        <p:nvSpPr>
          <p:cNvPr id="10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chemeClr val="hlink"/>
              </a:solidFill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1073" name="think-cell Slide" r:id="rId4" imgW="360" imgH="360" progId="">
              <p:embed/>
            </p:oleObj>
          </a:graphicData>
        </a:graphic>
      </p:graphicFrame>
      <p:pic>
        <p:nvPicPr>
          <p:cNvPr id="5" name="Picture 11" descr="SOLVAY_styles_ppt_J_EXE-0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5003800" y="6308725"/>
            <a:ext cx="1727200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lnSpc>
                <a:spcPct val="86000"/>
              </a:lnSpc>
              <a:defRPr/>
            </a:pPr>
            <a:endParaRPr lang="fr-FR" sz="1400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TextBox 8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2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5"/>
            <a:ext cx="4608512" cy="1470025"/>
          </a:xfrm>
        </p:spPr>
        <p:txBody>
          <a:bodyPr/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08500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489700"/>
            <a:ext cx="2133600" cy="152400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298B98D-347B-43AF-8362-26B4402F6072}" type="datetime1">
              <a:rPr lang="fr-FR"/>
              <a:pPr>
                <a:defRPr/>
              </a:pPr>
              <a:t>18/06/2013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8488" y="6381750"/>
            <a:ext cx="2016125" cy="336550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lnSpc>
                <a:spcPct val="86000"/>
              </a:lnSpc>
              <a:defRPr sz="16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2097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B80DF553-18CF-4CAD-9738-69CF28C5C812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5364162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11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380" y="385764"/>
            <a:ext cx="8261194" cy="7588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821" y="1406526"/>
            <a:ext cx="8274799" cy="45629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3121" name="think-cell Slide" r:id="rId5" imgW="360" imgH="360" progId="">
              <p:embed/>
            </p:oleObj>
          </a:graphicData>
        </a:graphic>
      </p:graphicFrame>
      <p:pic>
        <p:nvPicPr>
          <p:cNvPr id="4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6413718A-C26B-4CC9-9F5C-EE9456E62085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900113" y="6237288"/>
            <a:ext cx="5629275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0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12" name="TextBox 2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al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4145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61320F2C-A31C-475E-AADF-A7F1C5338BE5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900113" y="6237288"/>
            <a:ext cx="5186362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9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0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1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5169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1200DBAD-E9CE-47A6-AFB8-0217BD2CD3A5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900113" y="6237288"/>
            <a:ext cx="5049837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9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0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1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6193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7034CD94-B955-411D-9A40-A4774ED75586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5091112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3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4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 bwMode="gray"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7217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B4FDAF9C-63FC-4020-BDB5-FE453A5FE779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900113" y="6237288"/>
            <a:ext cx="5629275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9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8241" name="think-cell Slide" r:id="rId4" imgW="360" imgH="360" progId="">
              <p:embed/>
            </p:oleObj>
          </a:graphicData>
        </a:graphic>
      </p:graphicFrame>
      <p:pic>
        <p:nvPicPr>
          <p:cNvPr id="5" name="Picture 11" descr="SOLVAY_styles_ppt_J_EXE-0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5003800" y="6308725"/>
            <a:ext cx="1727200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lnSpc>
                <a:spcPct val="86000"/>
              </a:lnSpc>
              <a:defRPr/>
            </a:pPr>
            <a:endParaRPr lang="fr-FR" sz="1400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TextBox 8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2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5"/>
            <a:ext cx="4608512" cy="1470025"/>
          </a:xfrm>
        </p:spPr>
        <p:txBody>
          <a:bodyPr/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08500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489700"/>
            <a:ext cx="2133600" cy="152400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298B98D-347B-43AF-8362-26B4402F6072}" type="datetime1">
              <a:rPr lang="fr-FR"/>
              <a:pPr>
                <a:defRPr/>
              </a:pPr>
              <a:t>18/06/2013</a:t>
            </a:fld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8488" y="6381750"/>
            <a:ext cx="2016125" cy="336550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lnSpc>
                <a:spcPct val="86000"/>
              </a:lnSpc>
              <a:defRPr sz="1600" b="1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99265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4055FEE9-91EF-413E-B7F3-8DFB98F0DA9C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4491037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1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380" y="385764"/>
            <a:ext cx="8261194" cy="7588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821" y="1406526"/>
            <a:ext cx="8274799" cy="45629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0289" name="think-cell Slide" r:id="rId5" imgW="360" imgH="360" progId="">
              <p:embed/>
            </p:oleObj>
          </a:graphicData>
        </a:graphic>
      </p:graphicFrame>
      <p:pic>
        <p:nvPicPr>
          <p:cNvPr id="4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8FFB369F-2792-4628-8595-A7CEEE26818C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900113" y="6237288"/>
            <a:ext cx="5500687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0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12" name="TextBox 2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77761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C9272DCD-2AE3-478F-B2FF-23AA53166C53}" type="slidenum">
              <a:rPr lang="en-US" sz="1600"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9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chemeClr val="hlink"/>
              </a:solidFill>
              <a:cs typeface="+mn-cs"/>
            </a:endParaRPr>
          </a:p>
        </p:txBody>
      </p:sp>
      <p:sp>
        <p:nvSpPr>
          <p:cNvPr id="10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chemeClr val="hlink"/>
              </a:solidFill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al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1313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689E4AB5-2D4E-4544-A266-6D94F32AAB0E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900113" y="6237288"/>
            <a:ext cx="5173662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9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0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1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2337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208CBB50-A0F2-49F5-80F0-3EB8FCB5B7DE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900113" y="6237288"/>
            <a:ext cx="5629275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9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0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1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/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  <a:cs typeface="+mn-cs"/>
            </a:endParaRPr>
          </a:p>
        </p:txBody>
      </p:sp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3361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2D7556C5-5B86-442A-9F89-B183C88F92AE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5091112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3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4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 bwMode="gray"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4385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8D5011C4-6E65-4044-A647-508F5EB6A304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900113" y="6237288"/>
            <a:ext cx="5268912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9" name="TextBox 11"/>
          <p:cNvSpPr txBox="1"/>
          <p:nvPr userDrawn="1"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5409" name="think-cell Slide" r:id="rId4" imgW="360" imgH="360" progId="">
              <p:embed/>
            </p:oleObj>
          </a:graphicData>
        </a:graphic>
      </p:graphicFrame>
      <p:pic>
        <p:nvPicPr>
          <p:cNvPr id="5" name="Picture 11" descr="SOLVAY_styles_ppt_J_EXE-0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5003800" y="6308725"/>
            <a:ext cx="1727200" cy="51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lnSpc>
                <a:spcPct val="86000"/>
              </a:lnSpc>
              <a:defRPr/>
            </a:pPr>
            <a:endParaRPr lang="fr-FR" sz="1400" b="1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2708275"/>
            <a:ext cx="4608512" cy="1470025"/>
          </a:xfrm>
        </p:spPr>
        <p:txBody>
          <a:bodyPr/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508500"/>
            <a:ext cx="4535487" cy="1320800"/>
          </a:xfrm>
        </p:spPr>
        <p:txBody>
          <a:bodyPr/>
          <a:lstStyle>
            <a:lvl1pPr marL="0" indent="0" algn="r"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489700"/>
            <a:ext cx="2133600" cy="152400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74BF4F5-D34A-4F70-AE50-F2BF95E602BD}" type="datetime1">
              <a:rPr lang="fr-FR"/>
              <a:pPr>
                <a:defRPr/>
              </a:pPr>
              <a:t>18/06/2013</a:t>
            </a:fld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6948488" y="6381750"/>
            <a:ext cx="2016125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lnSpc>
                <a:spcPct val="86000"/>
              </a:lnSpc>
              <a:defRPr sz="16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6433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481BA586-4377-4684-B78B-CB27192F89AE}" type="datetime1">
              <a:rPr lang="fr-FR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18/06/2013</a:t>
            </a:fld>
            <a:endParaRPr lang="fr-FR" sz="90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B579E398-D5F6-4DFB-B9C6-5A237645C0B8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380" y="385764"/>
            <a:ext cx="8261194" cy="7588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821" y="1406526"/>
            <a:ext cx="8274799" cy="45629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7457" name="think-cell Slide" r:id="rId5" imgW="360" imgH="360" progId="">
              <p:embed/>
            </p:oleObj>
          </a:graphicData>
        </a:graphic>
      </p:graphicFrame>
      <p:pic>
        <p:nvPicPr>
          <p:cNvPr id="4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B98FB03E-3FBD-4BC2-92B3-219D417D9A80}" type="datetime1">
              <a:rPr lang="en-US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6/18/2013</a:t>
            </a:fld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197F74B5-27D7-4D20-8A51-80FF6380CCEB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0113" y="6237288"/>
            <a:ext cx="5291137" cy="211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dirty="0" smtClean="0">
                <a:cs typeface="Arial" pitchFamily="34" charset="0"/>
              </a:rPr>
              <a:t>PROJECT SUBJECT TO SOCIAL PROCEDURES AND SOLVAY GOVERNANCE</a:t>
            </a:r>
          </a:p>
        </p:txBody>
      </p:sp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alifi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8481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A503A1DB-5285-4D07-BC35-0C02430653EC}" type="datetime1">
              <a:rPr lang="en-US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6/18/2013</a:t>
            </a:fld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5C41EE4D-98D9-4340-9386-4FB7CDE58DD7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211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dirty="0" smtClean="0">
                <a:cs typeface="Arial" pitchFamily="34" charset="0"/>
              </a:rPr>
              <a:t>PROJECT SUBJECT TO SOCIAL PROCEDURES AND SOLVAY GOVERNANCE</a:t>
            </a:r>
          </a:p>
        </p:txBody>
      </p:sp>
      <p:sp>
        <p:nvSpPr>
          <p:cNvPr id="9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</a:endParaRPr>
          </a:p>
        </p:txBody>
      </p:sp>
      <p:sp>
        <p:nvSpPr>
          <p:cNvPr id="10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09505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A11ED9F0-3E93-4114-AAC9-EBD6AC8D6C01}" type="datetime1">
              <a:rPr lang="en-US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6/18/2013</a:t>
            </a:fld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DC46C51E-BA48-4E84-920C-F3422401A3F1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211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dirty="0" smtClean="0">
                <a:cs typeface="Arial" pitchFamily="34" charset="0"/>
              </a:rPr>
              <a:t>PROJECT SUBJECT TO SOCIAL PROCEDURES AND SOLVAY GOVERNANCE</a:t>
            </a:r>
          </a:p>
        </p:txBody>
      </p:sp>
      <p:sp>
        <p:nvSpPr>
          <p:cNvPr id="9" name="DocID"/>
          <p:cNvSpPr txBox="1"/>
          <p:nvPr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</a:endParaRPr>
          </a:p>
        </p:txBody>
      </p:sp>
      <p:sp>
        <p:nvSpPr>
          <p:cNvPr id="10" name="DocID"/>
          <p:cNvSpPr txBox="1"/>
          <p:nvPr userDrawn="1"/>
        </p:nvSpPr>
        <p:spPr>
          <a:xfrm>
            <a:off x="1206500" y="6548438"/>
            <a:ext cx="0" cy="92075"/>
          </a:xfrm>
          <a:prstGeom prst="rect">
            <a:avLst/>
          </a:prstGeom>
          <a:noFill/>
        </p:spPr>
        <p:txBody>
          <a:bodyPr wrap="none" lIns="0" tIns="0" rIns="0" bIns="0" anchor="b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endParaRPr lang="de-DE" sz="700">
              <a:solidFill>
                <a:srgbClr val="5B5B5B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10529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21DD28AC-B486-4539-89DE-6E5D9BF51572}" type="datetime1">
              <a:rPr lang="en-US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6/18/2013</a:t>
            </a:fld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F7F414F9-8339-4BF7-ADDF-A9496F80E635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113" y="6237288"/>
            <a:ext cx="5291137" cy="211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dirty="0" smtClean="0">
                <a:cs typeface="Arial" pitchFamily="34" charset="0"/>
              </a:rPr>
              <a:t>PROJECT SUBJECT TO SOCIAL PROCEDURES AND SOLVAY GOVERNANCE</a:t>
            </a:r>
          </a:p>
        </p:txBody>
      </p:sp>
      <p:sp>
        <p:nvSpPr>
          <p:cNvPr id="13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 bwMode="gray"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78785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F6180CBA-D439-48C1-A8E3-E741782B3C84}" type="slidenum">
              <a:rPr lang="en-US" sz="1600"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13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 bwMode="gray"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11553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6028B34E-4FF3-4E7C-8A56-3AF3844DF73E}" type="datetime1">
              <a:rPr lang="en-US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6/18/2013</a:t>
            </a:fld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F7588117-6392-4F08-A084-CC691DFD037F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211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dirty="0" smtClean="0">
                <a:cs typeface="Arial" pitchFamily="34" charset="0"/>
              </a:rPr>
              <a:t>PROJECT SUBJECT TO SOCIAL PROCEDURES AND SOLVAY GOVERNANCE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712577" name="think-cell Slide" r:id="rId5" imgW="360" imgH="360" progId="">
              <p:embed/>
            </p:oleObj>
          </a:graphicData>
        </a:graphic>
      </p:graphicFrame>
      <p:pic>
        <p:nvPicPr>
          <p:cNvPr id="4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34953D68-7864-40E7-8896-C70DB3E02EB4}" type="datetime1">
              <a:rPr lang="en-US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6/18/2013</a:t>
            </a:fld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2566F45F-A920-491F-A92C-0EB8615547AD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900113" y="6237288"/>
            <a:ext cx="5291137" cy="211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dirty="0" smtClean="0">
                <a:cs typeface="Arial" pitchFamily="34" charset="0"/>
              </a:rPr>
              <a:t>PROJECT SUBJECT TO SOCIAL PROCEDURES AND SOLVAY GOVERNANCE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10" name="Rectangle 28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17500" y="6411913"/>
            <a:ext cx="158750" cy="155575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861770-5289-4454-A914-9B54D3A99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600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C37C92-1BF9-4003-9800-E30B3653C2DC}" type="datetime1">
              <a:rPr lang="en-US"/>
              <a:pPr>
                <a:defRPr/>
              </a:pPr>
              <a:t>6/18/2013</a:t>
            </a:fld>
            <a:endParaRPr lang="en-US"/>
          </a:p>
        </p:txBody>
      </p:sp>
      <p:sp>
        <p:nvSpPr>
          <p:cNvPr id="12" name="Rectangle 601"/>
          <p:cNvSpPr>
            <a:spLocks noGrp="1" noChangeArrowheads="1"/>
          </p:cNvSpPr>
          <p:nvPr>
            <p:ph type="ftr" sz="quarter" idx="12"/>
          </p:nvPr>
        </p:nvSpPr>
        <p:spPr>
          <a:xfrm>
            <a:off x="588963" y="6345238"/>
            <a:ext cx="6096000" cy="123825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PROJECT SUBJECT TO SOCIAL PROCEDURES AND SOLVAY GOVERNANCE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79809" name="think-cell Slide" r:id="rId5" imgW="360" imgH="360" progId="">
              <p:embed/>
            </p:oleObj>
          </a:graphicData>
        </a:graphic>
      </p:graphicFrame>
      <p:pic>
        <p:nvPicPr>
          <p:cNvPr id="3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1BC3F675-A407-4BB1-93A3-73E16BA9582F}" type="slidenum">
              <a:rPr lang="en-US" sz="1600"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2680833" name="think-cell Slide" r:id="rId5" imgW="360" imgH="360" progId="">
              <p:embed/>
            </p:oleObj>
          </a:graphicData>
        </a:graphic>
      </p:graphicFrame>
      <p:pic>
        <p:nvPicPr>
          <p:cNvPr id="5" name="Picture 14" descr="SOLVAY_styles_ppt_G_EXE-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pyright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fr-FR" sz="700">
                <a:solidFill>
                  <a:srgbClr val="7C848A"/>
                </a:solidFill>
                <a:sym typeface="Arial"/>
              </a:rPr>
              <a:t>© OLI Scenario 386</a:t>
            </a:r>
            <a:endParaRPr lang="fr-FR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fr-FR" smtClean="0">
                <a:solidFill>
                  <a:srgbClr val="000000"/>
                </a:solidFill>
              </a:rPr>
              <a:pPr algn="l">
                <a:defRPr/>
              </a:pPr>
              <a:t>18/06/2013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86CA196C-5310-4367-BB25-C0768EEA3E3F}" type="slidenum">
              <a:rPr lang="fr-FR" sz="1600">
                <a:cs typeface="+mn-cs"/>
              </a:rPr>
              <a:pPr algn="ctr">
                <a:defRPr/>
              </a:pPr>
              <a:t>‹#›</a:t>
            </a:fld>
            <a:endParaRPr lang="fr-FR" sz="1600" dirty="0" err="1">
              <a:cs typeface="+mn-cs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00113" y="6237288"/>
            <a:ext cx="5903912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  <p:cxnSp>
        <p:nvCxnSpPr>
          <p:cNvPr id="11" name="Straight Connector 9"/>
          <p:cNvCxnSpPr>
            <a:cxnSpLocks noChangeShapeType="1"/>
          </p:cNvCxnSpPr>
          <p:nvPr/>
        </p:nvCxnSpPr>
        <p:spPr bwMode="auto">
          <a:xfrm>
            <a:off x="2889250" y="2859088"/>
            <a:ext cx="0" cy="1065212"/>
          </a:xfrm>
          <a:prstGeom prst="lin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</p:spPr>
      </p:cxnSp>
      <p:cxnSp>
        <p:nvCxnSpPr>
          <p:cNvPr id="12" name="Straight Connector 4"/>
          <p:cNvCxnSpPr>
            <a:cxnSpLocks noChangeShapeType="1"/>
          </p:cNvCxnSpPr>
          <p:nvPr userDrawn="1"/>
        </p:nvCxnSpPr>
        <p:spPr bwMode="auto">
          <a:xfrm>
            <a:off x="2889250" y="2859088"/>
            <a:ext cx="0" cy="1065212"/>
          </a:xfrm>
          <a:prstGeom prst="line">
            <a:avLst/>
          </a:prstGeom>
          <a:noFill/>
          <a:ln w="9525" algn="ctr">
            <a:solidFill>
              <a:schemeClr val="hlink"/>
            </a:solidFill>
            <a:round/>
            <a:headEnd/>
            <a:tailEnd/>
          </a:ln>
        </p:spPr>
      </p:cxnSp>
      <p:sp>
        <p:nvSpPr>
          <p:cNvPr id="13" name="SectionTitle"/>
          <p:cNvSpPr>
            <a:spLocks noGrp="1"/>
          </p:cNvSpPr>
          <p:nvPr>
            <p:ph type="body" sz="quarter" idx="11"/>
          </p:nvPr>
        </p:nvSpPr>
        <p:spPr>
          <a:xfrm>
            <a:off x="3039582" y="2934392"/>
            <a:ext cx="5664527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2800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SectionNumber"/>
          <p:cNvSpPr>
            <a:spLocks noGrp="1"/>
          </p:cNvSpPr>
          <p:nvPr>
            <p:ph type="body" sz="quarter" idx="12"/>
          </p:nvPr>
        </p:nvSpPr>
        <p:spPr>
          <a:xfrm>
            <a:off x="432334" y="2934392"/>
            <a:ext cx="2306456" cy="9144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6.xml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tags" Target="../tags/tag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ags" Target="../tags/tag25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ags" Target="../tags/tag2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3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tags" Target="../tags/tag23.xml"/><Relationship Id="rId5" Type="http://schemas.openxmlformats.org/officeDocument/2006/relationships/slideLayout" Target="../slideLayouts/slideLayout36.xml"/><Relationship Id="rId15" Type="http://schemas.openxmlformats.org/officeDocument/2006/relationships/tags" Target="../tags/tag27.xml"/><Relationship Id="rId10" Type="http://schemas.openxmlformats.org/officeDocument/2006/relationships/vmlDrawing" Target="../drawings/vmlDrawing10.vml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4.xml"/><Relationship Id="rId14" Type="http://schemas.openxmlformats.org/officeDocument/2006/relationships/tags" Target="../tags/tag2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13" Type="http://schemas.openxmlformats.org/officeDocument/2006/relationships/tags" Target="../tags/tag46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ags" Target="../tags/tag45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tags" Target="../tags/tag44.xml"/><Relationship Id="rId5" Type="http://schemas.openxmlformats.org/officeDocument/2006/relationships/slideLayout" Target="../slideLayouts/slideLayout44.xml"/><Relationship Id="rId15" Type="http://schemas.openxmlformats.org/officeDocument/2006/relationships/oleObject" Target="../embeddings/oleObject19.bin"/><Relationship Id="rId10" Type="http://schemas.openxmlformats.org/officeDocument/2006/relationships/tags" Target="../tags/tag43.xml"/><Relationship Id="rId4" Type="http://schemas.openxmlformats.org/officeDocument/2006/relationships/slideLayout" Target="../slideLayouts/slideLayout43.xml"/><Relationship Id="rId9" Type="http://schemas.openxmlformats.org/officeDocument/2006/relationships/vmlDrawing" Target="../drawings/vmlDrawing19.vml"/><Relationship Id="rId14" Type="http://schemas.openxmlformats.org/officeDocument/2006/relationships/tags" Target="../tags/tag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13" Type="http://schemas.openxmlformats.org/officeDocument/2006/relationships/tags" Target="../tags/tag6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ags" Target="../tags/tag63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tags" Target="../tags/tag62.xml"/><Relationship Id="rId5" Type="http://schemas.openxmlformats.org/officeDocument/2006/relationships/slideLayout" Target="../slideLayouts/slideLayout51.xml"/><Relationship Id="rId15" Type="http://schemas.openxmlformats.org/officeDocument/2006/relationships/oleObject" Target="../embeddings/oleObject27.bin"/><Relationship Id="rId10" Type="http://schemas.openxmlformats.org/officeDocument/2006/relationships/tags" Target="../tags/tag61.xml"/><Relationship Id="rId4" Type="http://schemas.openxmlformats.org/officeDocument/2006/relationships/slideLayout" Target="../slideLayouts/slideLayout50.xml"/><Relationship Id="rId9" Type="http://schemas.openxmlformats.org/officeDocument/2006/relationships/vmlDrawing" Target="../drawings/vmlDrawing27.vml"/><Relationship Id="rId14" Type="http://schemas.openxmlformats.org/officeDocument/2006/relationships/tags" Target="../tags/tag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tags" Target="../tags/tag8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ags" Target="../tags/tag80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55.xml"/><Relationship Id="rId16" Type="http://schemas.openxmlformats.org/officeDocument/2006/relationships/oleObject" Target="../embeddings/oleObject35.bin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ags" Target="../tags/tag79.xml"/><Relationship Id="rId5" Type="http://schemas.openxmlformats.org/officeDocument/2006/relationships/slideLayout" Target="../slideLayouts/slideLayout58.xml"/><Relationship Id="rId15" Type="http://schemas.openxmlformats.org/officeDocument/2006/relationships/tags" Target="../tags/tag83.xml"/><Relationship Id="rId10" Type="http://schemas.openxmlformats.org/officeDocument/2006/relationships/vmlDrawing" Target="../drawings/vmlDrawing35.vml"/><Relationship Id="rId4" Type="http://schemas.openxmlformats.org/officeDocument/2006/relationships/slideLayout" Target="../slideLayouts/slideLayout57.xml"/><Relationship Id="rId9" Type="http://schemas.openxmlformats.org/officeDocument/2006/relationships/theme" Target="../theme/theme7.xml"/><Relationship Id="rId14" Type="http://schemas.openxmlformats.org/officeDocument/2006/relationships/tags" Target="../tags/tag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6098" name="Object 2130"/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366098" name="think-cell Slide" r:id="rId16" imgW="360" imgH="360" progId="">
              <p:embed/>
            </p:oleObj>
          </a:graphicData>
        </a:graphic>
      </p:graphicFrame>
      <p:pic>
        <p:nvPicPr>
          <p:cNvPr id="1366100" name="Picture 14" descr="SOLVAY_styles_ppt_G_EXE-09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6101" name="Title"/>
          <p:cNvSpPr>
            <a:spLocks noGrp="1" noChangeArrowheads="1"/>
          </p:cNvSpPr>
          <p:nvPr>
            <p:ph type="title"/>
            <p:custDataLst>
              <p:tags r:id="rId12"/>
            </p:custDataLst>
          </p:nvPr>
        </p:nvSpPr>
        <p:spPr bwMode="gray">
          <a:xfrm>
            <a:off x="433388" y="382588"/>
            <a:ext cx="827246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366102" name="BodyText"/>
          <p:cNvSpPr>
            <a:spLocks noGrp="1" noChangeArrowheads="1"/>
          </p:cNvSpPr>
          <p:nvPr>
            <p:ph type="body" idx="1"/>
            <p:custDataLst>
              <p:tags r:id="rId13"/>
            </p:custDataLst>
          </p:nvPr>
        </p:nvSpPr>
        <p:spPr bwMode="gray">
          <a:xfrm>
            <a:off x="430213" y="1406525"/>
            <a:ext cx="8275637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45" name="Copyright" hidden="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1052" name="Date" hidden="1"/>
          <p:cNvSpPr>
            <a:spLocks noGrp="1" noChangeArrowheads="1"/>
          </p:cNvSpPr>
          <p:nvPr>
            <p:ph type="dt" sz="half" idx="2"/>
            <p:custDataLst>
              <p:tags r:id="rId15"/>
            </p:custDataLst>
          </p:nvPr>
        </p:nvSpPr>
        <p:spPr bwMode="gray">
          <a:xfrm>
            <a:off x="4059238" y="6532563"/>
            <a:ext cx="1027112" cy="107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ctr">
              <a:lnSpc>
                <a:spcPct val="100000"/>
              </a:lnSpc>
              <a:spcBef>
                <a:spcPct val="50000"/>
              </a:spcBef>
              <a:defRPr sz="700">
                <a:solidFill>
                  <a:srgbClr val="7C848A"/>
                </a:solidFill>
                <a:latin typeface="Arial" charset="0"/>
                <a:cs typeface="+mn-cs"/>
                <a:sym typeface="Arial"/>
              </a:defRPr>
            </a:lvl1pPr>
          </a:lstStyle>
          <a:p>
            <a:pPr>
              <a:defRPr/>
            </a:pPr>
            <a:fld id="{1D608CCD-9AC1-4A3B-8464-2ABB5940DD0B}" type="datetime4">
              <a:rPr lang="en-US"/>
              <a:pPr>
                <a:defRPr/>
              </a:pPr>
              <a:t>June 18, 2013</a:t>
            </a:fld>
            <a:endParaRPr lang="en-US"/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D211C9C5-8539-4104-B10C-346C729C23FA}" type="slidenum">
              <a:rPr lang="en-US" sz="1600"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3" y="6237288"/>
            <a:ext cx="5903912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sz="800" smtClean="0"/>
              <a:t>PROJECT SUBJECT TO SOCIAL PROCEDURES AND SOLVAY GROUP GOVERNANCE</a:t>
            </a:r>
            <a:endParaRPr lang="en-US" sz="8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5pPr>
      <a:lvl6pPr marL="4572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9pPr>
    </p:titleStyle>
    <p:bodyStyle>
      <a:lvl1pPr marL="174625" indent="-174625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4492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2pPr>
      <a:lvl3pPr marL="7143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3pPr>
      <a:lvl4pPr marL="982663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4pPr>
      <a:lvl5pPr marL="1258888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5pPr>
      <a:lvl6pPr marL="13160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7732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2304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6876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1874" name="Group 2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511877" name="Picture 19" descr="SOLVAY_styles_ppt_G_EXE-07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11878" name="Picture 20" descr="SOLVAY_cache"/>
            <p:cNvPicPr>
              <a:picLocks noChangeAspect="1" noChangeArrowheads="1"/>
            </p:cNvPicPr>
            <p:nvPr userDrawn="1"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286" y="3763"/>
              <a:ext cx="1248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11875" name="Picture 13" descr="SOLVAY_QUADRI_VER_SIGN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300788" y="4076700"/>
            <a:ext cx="20447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11876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805488"/>
            <a:ext cx="2386013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www.solvay.com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5" r:id="rId2"/>
    <p:sldLayoutId id="2147483954" r:id="rId3"/>
    <p:sldLayoutId id="2147483953" r:id="rId4"/>
    <p:sldLayoutId id="2147483952" r:id="rId5"/>
    <p:sldLayoutId id="2147483951" r:id="rId6"/>
    <p:sldLayoutId id="2147483950" r:id="rId7"/>
    <p:sldLayoutId id="2147483949" r:id="rId8"/>
    <p:sldLayoutId id="2147483948" r:id="rId9"/>
    <p:sldLayoutId id="2147483947" r:id="rId10"/>
    <p:sldLayoutId id="2147483946" r:id="rId11"/>
    <p:sldLayoutId id="2147483976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 b="1">
          <a:solidFill>
            <a:srgbClr val="009EF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200000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70000"/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5122" name="Picture 2" descr="G:\DRIVE L BACKUP 11.01.2013\background_02_1.jpg"/>
          <p:cNvPicPr>
            <a:picLocks noChangeAspect="1" noChangeArrowheads="1"/>
          </p:cNvPicPr>
          <p:nvPr/>
        </p:nvPicPr>
        <p:blipFill>
          <a:blip r:embed="rId13"/>
          <a:srcRect l="15378" r="-2"/>
          <a:stretch>
            <a:fillRect/>
          </a:stretch>
        </p:blipFill>
        <p:spPr bwMode="auto">
          <a:xfrm>
            <a:off x="0" y="0"/>
            <a:ext cx="7737475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5123" name="Picture 11" descr="SOLVAY_styles_ppt_J_EXE-06"/>
          <p:cNvPicPr>
            <a:picLocks noChangeAspect="1" noChangeArrowheads="1"/>
          </p:cNvPicPr>
          <p:nvPr/>
        </p:nvPicPr>
        <p:blipFill>
          <a:blip r:embed="rId14"/>
          <a:srcRect l="75278"/>
          <a:stretch>
            <a:fillRect/>
          </a:stretch>
        </p:blipFill>
        <p:spPr bwMode="auto">
          <a:xfrm>
            <a:off x="6919913" y="0"/>
            <a:ext cx="226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Rectangle 8"/>
          <p:cNvSpPr>
            <a:spLocks noChangeArrowheads="1"/>
          </p:cNvSpPr>
          <p:nvPr/>
        </p:nvSpPr>
        <p:spPr bwMode="auto">
          <a:xfrm>
            <a:off x="5003800" y="6308725"/>
            <a:ext cx="1727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400" b="1"/>
          </a:p>
        </p:txBody>
      </p:sp>
      <p:sp>
        <p:nvSpPr>
          <p:cNvPr id="256512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60350"/>
            <a:ext cx="83518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25651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557338"/>
            <a:ext cx="837406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2133600" cy="26035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DCBD51C-8A82-4F35-A08E-073E3A336225}" type="datetime4">
              <a:rPr lang="fr-FR"/>
              <a:pPr>
                <a:defRPr/>
              </a:pPr>
              <a:t>18 juin 2013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6" r:id="rId2"/>
    <p:sldLayoutId id="2147483965" r:id="rId3"/>
    <p:sldLayoutId id="2147483964" r:id="rId4"/>
    <p:sldLayoutId id="2147483963" r:id="rId5"/>
    <p:sldLayoutId id="2147483962" r:id="rId6"/>
    <p:sldLayoutId id="2147483961" r:id="rId7"/>
    <p:sldLayoutId id="2147483960" r:id="rId8"/>
    <p:sldLayoutId id="2147483959" r:id="rId9"/>
    <p:sldLayoutId id="2147483958" r:id="rId10"/>
    <p:sldLayoutId id="214748395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9EFE"/>
          </a:solidFill>
          <a:latin typeface="Arial" charset="0"/>
          <a:ea typeface="MS PGothic" pitchFamily="34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EFE"/>
        </a:buClr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8489" name="Object 2057"/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428489" name="think-cell Slide" r:id="rId16" imgW="360" imgH="360" progId="">
              <p:embed/>
            </p:oleObj>
          </a:graphicData>
        </a:graphic>
      </p:graphicFrame>
      <p:pic>
        <p:nvPicPr>
          <p:cNvPr id="1428491" name="Picture 14" descr="SOLVAY_styles_ppt_G_EXE-09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8492" name="Title"/>
          <p:cNvSpPr>
            <a:spLocks noGrp="1" noChangeArrowheads="1"/>
          </p:cNvSpPr>
          <p:nvPr>
            <p:ph type="title"/>
            <p:custDataLst>
              <p:tags r:id="rId12"/>
            </p:custDataLst>
          </p:nvPr>
        </p:nvSpPr>
        <p:spPr bwMode="gray">
          <a:xfrm>
            <a:off x="433388" y="382588"/>
            <a:ext cx="827246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428493" name="BodyText"/>
          <p:cNvSpPr>
            <a:spLocks noGrp="1" noChangeArrowheads="1"/>
          </p:cNvSpPr>
          <p:nvPr>
            <p:ph type="body" idx="1"/>
            <p:custDataLst>
              <p:tags r:id="rId13"/>
            </p:custDataLst>
          </p:nvPr>
        </p:nvSpPr>
        <p:spPr bwMode="gray">
          <a:xfrm>
            <a:off x="430213" y="1406525"/>
            <a:ext cx="8275637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45" name="Copyright" hidden="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1052" name="Date" hidden="1"/>
          <p:cNvSpPr>
            <a:spLocks noGrp="1" noChangeArrowheads="1"/>
          </p:cNvSpPr>
          <p:nvPr>
            <p:ph type="dt" sz="half" idx="2"/>
            <p:custDataLst>
              <p:tags r:id="rId15"/>
            </p:custDataLst>
          </p:nvPr>
        </p:nvSpPr>
        <p:spPr bwMode="gray">
          <a:xfrm>
            <a:off x="4059238" y="6532563"/>
            <a:ext cx="1027112" cy="107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ctr">
              <a:lnSpc>
                <a:spcPct val="100000"/>
              </a:lnSpc>
              <a:spcBef>
                <a:spcPct val="50000"/>
              </a:spcBef>
              <a:defRPr sz="700">
                <a:solidFill>
                  <a:srgbClr val="7C848A"/>
                </a:solidFill>
                <a:latin typeface="Arial" charset="0"/>
                <a:cs typeface="+mn-cs"/>
                <a:sym typeface="Arial"/>
              </a:defRPr>
            </a:lvl1pPr>
          </a:lstStyle>
          <a:p>
            <a:pPr>
              <a:defRPr/>
            </a:pPr>
            <a:fld id="{6F53A86F-E906-46F6-9580-24BF4E82CCCC}" type="datetime4">
              <a:rPr lang="en-US"/>
              <a:pPr>
                <a:defRPr/>
              </a:pPr>
              <a:t>June 18, 2013</a:t>
            </a:fld>
            <a:endParaRPr lang="en-US"/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73AB576D-DFDB-461F-BB98-C0E3642C8432}" type="slidenum">
              <a:rPr lang="en-US" sz="1600">
                <a:solidFill>
                  <a:srgbClr val="000000"/>
                </a:solidFill>
                <a:cs typeface="Arial" pitchFamily="34" charset="0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3" y="6237288"/>
            <a:ext cx="5291137" cy="1984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5pPr>
      <a:lvl6pPr marL="4572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9pPr>
    </p:titleStyle>
    <p:bodyStyle>
      <a:lvl1pPr marL="174625" indent="-174625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4492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2pPr>
      <a:lvl3pPr marL="7143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3pPr>
      <a:lvl4pPr marL="982663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4pPr>
      <a:lvl5pPr marL="1258888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5pPr>
      <a:lvl6pPr marL="13160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7732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2304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6876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4847" name="Object 1535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294847" name="think-cell Slide" r:id="rId15" imgW="360" imgH="360" progId="">
              <p:embed/>
            </p:oleObj>
          </a:graphicData>
        </a:graphic>
      </p:graphicFrame>
      <p:pic>
        <p:nvPicPr>
          <p:cNvPr id="1294849" name="Picture 14" descr="SOLVAY_styles_ppt_G_EXE-09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4850" name="Title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gray">
          <a:xfrm>
            <a:off x="433388" y="382588"/>
            <a:ext cx="827246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294851" name="BodyText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gray">
          <a:xfrm>
            <a:off x="430213" y="1406525"/>
            <a:ext cx="8275637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45" name="Copyright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1052" name="Date" hidden="1"/>
          <p:cNvSpPr>
            <a:spLocks noGrp="1" noChangeArrowheads="1"/>
          </p:cNvSpPr>
          <p:nvPr>
            <p:ph type="dt" sz="half" idx="2"/>
            <p:custDataLst>
              <p:tags r:id="rId14"/>
            </p:custDataLst>
          </p:nvPr>
        </p:nvSpPr>
        <p:spPr bwMode="gray">
          <a:xfrm>
            <a:off x="4059238" y="6532563"/>
            <a:ext cx="1027112" cy="107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ctr">
              <a:lnSpc>
                <a:spcPct val="100000"/>
              </a:lnSpc>
              <a:spcBef>
                <a:spcPct val="50000"/>
              </a:spcBef>
              <a:defRPr sz="700">
                <a:solidFill>
                  <a:srgbClr val="7C848A"/>
                </a:solidFill>
                <a:cs typeface="+mn-cs"/>
                <a:sym typeface="Arial"/>
              </a:defRPr>
            </a:lvl1pPr>
          </a:lstStyle>
          <a:p>
            <a:pPr>
              <a:defRPr/>
            </a:pPr>
            <a:fld id="{B4DA3165-6764-454E-9E40-C7D4237515A3}" type="datetime4">
              <a:rPr lang="en-US"/>
              <a:pPr>
                <a:defRPr/>
              </a:pPr>
              <a:t>June 18, 2013</a:t>
            </a:fld>
            <a:endParaRPr lang="en-US"/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AFBC7895-2478-42CE-AD0B-2573F5D5F74B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3" y="6237288"/>
            <a:ext cx="5629275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5pPr>
      <a:lvl6pPr marL="4572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9pPr>
    </p:titleStyle>
    <p:bodyStyle>
      <a:lvl1pPr marL="174625" indent="-174625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4492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2pPr>
      <a:lvl3pPr marL="7143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3pPr>
      <a:lvl4pPr marL="982663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4pPr>
      <a:lvl5pPr marL="1258888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5pPr>
      <a:lvl6pPr marL="13160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7732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2304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6876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5871" name="Object 1535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295871" name="think-cell Slide" r:id="rId15" imgW="360" imgH="360" progId="">
              <p:embed/>
            </p:oleObj>
          </a:graphicData>
        </a:graphic>
      </p:graphicFrame>
      <p:pic>
        <p:nvPicPr>
          <p:cNvPr id="1295873" name="Picture 14" descr="SOLVAY_styles_ppt_G_EXE-09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5874" name="Title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gray">
          <a:xfrm>
            <a:off x="433388" y="382588"/>
            <a:ext cx="827246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295875" name="BodyText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gray">
          <a:xfrm>
            <a:off x="430213" y="1406525"/>
            <a:ext cx="8275637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45" name="Copyright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1052" name="Date" hidden="1"/>
          <p:cNvSpPr>
            <a:spLocks noGrp="1" noChangeArrowheads="1"/>
          </p:cNvSpPr>
          <p:nvPr>
            <p:ph type="dt" sz="half" idx="2"/>
            <p:custDataLst>
              <p:tags r:id="rId14"/>
            </p:custDataLst>
          </p:nvPr>
        </p:nvSpPr>
        <p:spPr bwMode="gray">
          <a:xfrm>
            <a:off x="4059238" y="6532563"/>
            <a:ext cx="1027112" cy="107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ctr">
              <a:lnSpc>
                <a:spcPct val="100000"/>
              </a:lnSpc>
              <a:spcBef>
                <a:spcPct val="50000"/>
              </a:spcBef>
              <a:defRPr sz="700">
                <a:solidFill>
                  <a:srgbClr val="7C848A"/>
                </a:solidFill>
                <a:cs typeface="+mn-cs"/>
                <a:sym typeface="Arial"/>
              </a:defRPr>
            </a:lvl1pPr>
          </a:lstStyle>
          <a:p>
            <a:pPr>
              <a:defRPr/>
            </a:pPr>
            <a:fld id="{8F109F44-0A76-40F1-BA20-D51BC2184907}" type="datetime4">
              <a:rPr lang="en-US"/>
              <a:pPr>
                <a:defRPr/>
              </a:pPr>
              <a:t>June 18, 2013</a:t>
            </a:fld>
            <a:endParaRPr lang="en-US"/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fld id="{45AAD6BF-2223-4707-A67D-89E52E52263F}" type="datetime1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6/18/2013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fld id="{8B6A38F2-45AE-4061-B06B-C6B37DB21F95}" type="slidenum">
              <a:rPr lang="en-US" sz="1600">
                <a:solidFill>
                  <a:srgbClr val="000000"/>
                </a:solidFill>
                <a:cs typeface="+mn-cs"/>
              </a:rPr>
              <a:pPr algn="ctr">
                <a:defRPr/>
              </a:pPr>
              <a:t>‹#›</a:t>
            </a:fld>
            <a:endParaRPr lang="en-US" sz="1600" dirty="0" err="1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3" y="6237288"/>
            <a:ext cx="5527675" cy="317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fr-FR" sz="800" dirty="0" smtClean="0"/>
              <a:t>PROJECT SUBJECT TO SOCIAL PROCEDURES AND SOLVAY GROUP GOVERNANCE</a:t>
            </a:r>
          </a:p>
          <a:p>
            <a:pPr>
              <a:lnSpc>
                <a:spcPct val="86000"/>
              </a:lnSpc>
              <a:defRPr/>
            </a:pPr>
            <a:endParaRPr lang="en-US" dirty="0" smtClean="0"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325" y="109538"/>
            <a:ext cx="1135063" cy="18256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0000"/>
                </a:solidFill>
                <a:cs typeface="+mn-cs"/>
              </a:rPr>
              <a:t>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5pPr>
      <a:lvl6pPr marL="4572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9pPr>
    </p:titleStyle>
    <p:bodyStyle>
      <a:lvl1pPr marL="174625" indent="-174625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4492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2pPr>
      <a:lvl3pPr marL="7143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3pPr>
      <a:lvl4pPr marL="982663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4pPr>
      <a:lvl5pPr marL="1258888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5pPr>
      <a:lvl6pPr marL="13160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7732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2304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6876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7929" name="Object 105"/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357929" name="think-cell Slide" r:id="rId16" imgW="360" imgH="360" progId="">
              <p:embed/>
            </p:oleObj>
          </a:graphicData>
        </a:graphic>
      </p:graphicFrame>
      <p:pic>
        <p:nvPicPr>
          <p:cNvPr id="1357931" name="Picture 14" descr="SOLVAY_styles_ppt_G_EXE-09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7932" name="Title"/>
          <p:cNvSpPr>
            <a:spLocks noGrp="1" noChangeArrowheads="1"/>
          </p:cNvSpPr>
          <p:nvPr>
            <p:ph type="title"/>
            <p:custDataLst>
              <p:tags r:id="rId12"/>
            </p:custDataLst>
          </p:nvPr>
        </p:nvSpPr>
        <p:spPr bwMode="gray">
          <a:xfrm>
            <a:off x="433388" y="382588"/>
            <a:ext cx="8272462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357933" name="BodyText"/>
          <p:cNvSpPr>
            <a:spLocks noGrp="1" noChangeArrowheads="1"/>
          </p:cNvSpPr>
          <p:nvPr>
            <p:ph type="body" idx="1"/>
            <p:custDataLst>
              <p:tags r:id="rId13"/>
            </p:custDataLst>
          </p:nvPr>
        </p:nvSpPr>
        <p:spPr bwMode="gray">
          <a:xfrm>
            <a:off x="430213" y="1406525"/>
            <a:ext cx="8275637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45" name="Copyright" hidden="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455613" y="6534150"/>
            <a:ext cx="2757487" cy="10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/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solidFill>
                  <a:srgbClr val="7C848A"/>
                </a:solidFill>
                <a:sym typeface="Arial"/>
              </a:rPr>
              <a:t>© OLI Scenario 386</a:t>
            </a:r>
            <a:endParaRPr lang="en-US" sz="700" dirty="0">
              <a:solidFill>
                <a:srgbClr val="7C848A"/>
              </a:solidFill>
              <a:sym typeface="Arial"/>
            </a:endParaRPr>
          </a:p>
        </p:txBody>
      </p:sp>
      <p:sp>
        <p:nvSpPr>
          <p:cNvPr id="1052" name="Date" hidden="1"/>
          <p:cNvSpPr>
            <a:spLocks noGrp="1" noChangeArrowheads="1"/>
          </p:cNvSpPr>
          <p:nvPr>
            <p:ph type="dt" sz="half" idx="2"/>
            <p:custDataLst>
              <p:tags r:id="rId15"/>
            </p:custDataLst>
          </p:nvPr>
        </p:nvSpPr>
        <p:spPr bwMode="gray">
          <a:xfrm>
            <a:off x="4059238" y="6532563"/>
            <a:ext cx="1027112" cy="107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50000"/>
              </a:spcBef>
              <a:defRPr sz="700">
                <a:solidFill>
                  <a:srgbClr val="7C848A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42DC06D9-5889-4073-8E00-5ED97C5A09A5}" type="datetime4">
              <a:rPr lang="en-US"/>
              <a:pPr>
                <a:defRPr/>
              </a:pPr>
              <a:t>June 18, 2013</a:t>
            </a:fld>
            <a:endParaRPr lang="en-US"/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900113" y="6489700"/>
            <a:ext cx="2133600" cy="21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fld id="{34953D68-7864-40E7-8896-C70DB3E02EB4}" type="datetime1">
              <a:rPr lang="en-US" sz="900">
                <a:solidFill>
                  <a:srgbClr val="000000"/>
                </a:solidFill>
              </a:rPr>
              <a:pPr>
                <a:lnSpc>
                  <a:spcPct val="86000"/>
                </a:lnSpc>
                <a:defRPr/>
              </a:pPr>
              <a:t>6/18/2013</a:t>
            </a:fld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827088" y="62372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50" y="6329363"/>
            <a:ext cx="515938" cy="244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D4C2B94F-616D-412D-95D6-EAC746D4D174}" type="slidenum">
              <a:rPr lang="en-US" sz="16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3" y="6237288"/>
            <a:ext cx="5291137" cy="2111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GB"/>
            </a:defPPr>
            <a:lvl1pPr marL="0" marR="0" lvl="0" indent="0" algn="l" defTabSz="914400" eaLnBrk="1" latinLnBrk="0" hangingPunct="1"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pPr>
              <a:lnSpc>
                <a:spcPct val="86000"/>
              </a:lnSpc>
              <a:defRPr/>
            </a:pPr>
            <a:r>
              <a:rPr lang="en-US" dirty="0" smtClean="0">
                <a:cs typeface="Arial" pitchFamily="34" charset="0"/>
              </a:rPr>
              <a:t>PROJECT SUBJECT TO SOCIAL PROCEDURES AND SOLVAY GOVERNANCE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b="1">
          <a:solidFill>
            <a:schemeClr val="accent1"/>
          </a:solidFill>
          <a:latin typeface="Arial" charset="0"/>
          <a:cs typeface="Arial" charset="0"/>
          <a:sym typeface="Arial" charset="0"/>
        </a:defRPr>
      </a:lvl5pPr>
      <a:lvl6pPr marL="4572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>
          <a:solidFill>
            <a:srgbClr val="002C77"/>
          </a:solidFill>
          <a:latin typeface="Arial" charset="0"/>
          <a:cs typeface="Arial" charset="0"/>
        </a:defRPr>
      </a:lvl9pPr>
    </p:titleStyle>
    <p:bodyStyle>
      <a:lvl1pPr marL="174625" indent="-174625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4492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2pPr>
      <a:lvl3pPr marL="7143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3pPr>
      <a:lvl4pPr marL="982663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4pPr>
      <a:lvl5pPr marL="1258888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>
          <a:solidFill>
            <a:schemeClr val="tx1"/>
          </a:solidFill>
          <a:latin typeface="+mn-lt"/>
          <a:cs typeface="+mn-cs"/>
          <a:sym typeface="Arial" charset="0"/>
        </a:defRPr>
      </a:lvl5pPr>
      <a:lvl6pPr marL="13160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7732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2304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687638" indent="-17303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61" name="Rectangle 5"/>
          <p:cNvSpPr txBox="1">
            <a:spLocks noGrp="1" noChangeArrowheads="1"/>
          </p:cNvSpPr>
          <p:nvPr/>
        </p:nvSpPr>
        <p:spPr bwMode="auto">
          <a:xfrm>
            <a:off x="179388" y="63817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7751D1E1-0F51-40B7-9D84-0823A34981B8}" type="datetime1">
              <a:rPr lang="en-US">
                <a:solidFill>
                  <a:srgbClr val="262626"/>
                </a:solidFill>
              </a:rPr>
              <a:pPr/>
              <a:t>6/18/2013</a:t>
            </a:fld>
            <a:endParaRPr lang="en-US">
              <a:solidFill>
                <a:srgbClr val="262626"/>
              </a:solidFill>
            </a:endParaRPr>
          </a:p>
        </p:txBody>
      </p:sp>
      <p:sp>
        <p:nvSpPr>
          <p:cNvPr id="2600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429000"/>
            <a:ext cx="6913563" cy="2663825"/>
          </a:xfrm>
          <a:solidFill>
            <a:schemeClr val="bg1">
              <a:alpha val="43921"/>
            </a:schemeClr>
          </a:solidFill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0051A2"/>
                </a:solidFill>
              </a:rPr>
              <a:t>Graphical Work Order Scheduler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z="2000" smtClean="0"/>
              <a:t>Scott Hagy</a:t>
            </a:r>
            <a:br>
              <a:rPr lang="en-US" sz="2000" smtClean="0"/>
            </a:br>
            <a:r>
              <a:rPr lang="en-US" sz="2000" smtClean="0"/>
              <a:t>IT Applications</a:t>
            </a:r>
            <a:endParaRPr lang="en-US" sz="2200" smtClean="0">
              <a:solidFill>
                <a:srgbClr val="0051A2"/>
              </a:solidFill>
            </a:endParaRPr>
          </a:p>
        </p:txBody>
      </p:sp>
      <p:sp>
        <p:nvSpPr>
          <p:cNvPr id="2600963" name="Text Box 4"/>
          <p:cNvSpPr txBox="1">
            <a:spLocks noChangeArrowheads="1"/>
          </p:cNvSpPr>
          <p:nvPr/>
        </p:nvSpPr>
        <p:spPr bwMode="auto">
          <a:xfrm>
            <a:off x="6948488" y="5930900"/>
            <a:ext cx="22685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900">
                <a:solidFill>
                  <a:schemeClr val="bg1"/>
                </a:solidFill>
              </a:rPr>
              <a:t>Solvay Business Services</a:t>
            </a:r>
          </a:p>
        </p:txBody>
      </p:sp>
      <p:pic>
        <p:nvPicPr>
          <p:cNvPr id="2600964" name="Picture 11" descr="SOLVAY_styles_ppt_J_EXE-06"/>
          <p:cNvPicPr>
            <a:picLocks noChangeAspect="1" noChangeArrowheads="1"/>
          </p:cNvPicPr>
          <p:nvPr/>
        </p:nvPicPr>
        <p:blipFill>
          <a:blip r:embed="rId3"/>
          <a:srcRect l="75278" t="40555"/>
          <a:stretch>
            <a:fillRect/>
          </a:stretch>
        </p:blipFill>
        <p:spPr bwMode="auto">
          <a:xfrm>
            <a:off x="6913563" y="2708275"/>
            <a:ext cx="226695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30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000" smtClean="0"/>
              <a:t>GWOS is part of the SOLWOM project</a:t>
            </a:r>
          </a:p>
        </p:txBody>
      </p:sp>
      <p:sp>
        <p:nvSpPr>
          <p:cNvPr id="260301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Solvay Work Order Management</a:t>
            </a:r>
          </a:p>
          <a:p>
            <a:r>
              <a:rPr lang="en-US" smtClean="0"/>
              <a:t>Consists of:</a:t>
            </a:r>
          </a:p>
          <a:p>
            <a:pPr lvl="1"/>
            <a:r>
              <a:rPr lang="en-US" smtClean="0"/>
              <a:t>Transforming our maintenance organizations and plant processes through the implementation of an effective Planning and Scheduling tool – GWOS</a:t>
            </a:r>
          </a:p>
          <a:p>
            <a:pPr lvl="1"/>
            <a:r>
              <a:rPr lang="en-US" smtClean="0"/>
              <a:t>GWOS is an SAP bolt-on that is fully integrated with the PM module</a:t>
            </a:r>
          </a:p>
          <a:p>
            <a:pPr lvl="1"/>
            <a:r>
              <a:rPr lang="en-US" smtClean="0"/>
              <a:t>Major implementation steps:</a:t>
            </a:r>
          </a:p>
          <a:p>
            <a:pPr lvl="2"/>
            <a:r>
              <a:rPr lang="en-US" smtClean="0"/>
              <a:t>Mapping of the work order process</a:t>
            </a:r>
          </a:p>
          <a:p>
            <a:pPr lvl="2"/>
            <a:r>
              <a:rPr lang="en-US" smtClean="0"/>
              <a:t>Identification of expected gains</a:t>
            </a:r>
          </a:p>
          <a:p>
            <a:pPr lvl="2"/>
            <a:r>
              <a:rPr lang="en-US" smtClean="0"/>
              <a:t>Identification of monitoring indicators</a:t>
            </a:r>
          </a:p>
          <a:p>
            <a:pPr lvl="2"/>
            <a:r>
              <a:rPr lang="en-US" smtClean="0"/>
              <a:t>Identification of gaps in the target process</a:t>
            </a:r>
          </a:p>
          <a:p>
            <a:pPr lvl="2"/>
            <a:r>
              <a:rPr lang="en-US" smtClean="0"/>
              <a:t>Development of an action plan to address required process and organizational deficiencies</a:t>
            </a:r>
          </a:p>
          <a:p>
            <a:pPr lvl="2"/>
            <a:r>
              <a:rPr lang="en-US" smtClean="0"/>
              <a:t>Implementation of GWOS</a:t>
            </a:r>
          </a:p>
          <a:p>
            <a:pPr lvl="2"/>
            <a:r>
              <a:rPr lang="en-US" smtClean="0"/>
              <a:t>Validation of gains in process efficiency</a:t>
            </a:r>
          </a:p>
          <a:p>
            <a:pPr lvl="2"/>
            <a:r>
              <a:rPr lang="en-US" smtClean="0"/>
              <a:t>Project Goals:  10-15% wrench time savings and 15-25% increase in productivity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40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000" smtClean="0"/>
              <a:t>What is GWOS?</a:t>
            </a:r>
          </a:p>
        </p:txBody>
      </p:sp>
      <p:sp>
        <p:nvSpPr>
          <p:cNvPr id="260403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A product of The Prometheus Group, an SAP certified Partner specializing in Plant Maintenance and Project Systems </a:t>
            </a:r>
          </a:p>
          <a:p>
            <a:r>
              <a:rPr lang="en-US" smtClean="0"/>
              <a:t>Part of a suite of process improvement tools</a:t>
            </a:r>
          </a:p>
          <a:p>
            <a:r>
              <a:rPr lang="en-US" smtClean="0"/>
              <a:t>Highly flexible tool for work order planning and scheduling</a:t>
            </a:r>
          </a:p>
          <a:p>
            <a:r>
              <a:rPr lang="en-US" smtClean="0"/>
              <a:t>Major benefits include:</a:t>
            </a:r>
          </a:p>
          <a:p>
            <a:pPr lvl="1"/>
            <a:r>
              <a:rPr lang="en-US" smtClean="0"/>
              <a:t>Graphically schedule work orders in a Gantt chart view </a:t>
            </a:r>
          </a:p>
          <a:p>
            <a:pPr lvl="1"/>
            <a:r>
              <a:rPr lang="en-US" smtClean="0"/>
              <a:t>View, interpret and analyze large amounts of work order data on a single screen </a:t>
            </a:r>
          </a:p>
          <a:p>
            <a:pPr lvl="1"/>
            <a:r>
              <a:rPr lang="en-US" smtClean="0"/>
              <a:t>Complete all SAP planning tasks from within GWOS using drag and drop functionality </a:t>
            </a:r>
          </a:p>
          <a:p>
            <a:pPr lvl="1"/>
            <a:r>
              <a:rPr lang="en-US" smtClean="0"/>
              <a:t>Streamline data maintenance while significantly reducing prep work </a:t>
            </a:r>
          </a:p>
          <a:p>
            <a:pPr lvl="1"/>
            <a:r>
              <a:rPr lang="en-US" smtClean="0"/>
              <a:t>View capacity planning data at high level or in detail </a:t>
            </a:r>
          </a:p>
          <a:p>
            <a:pPr lvl="1"/>
            <a:r>
              <a:rPr lang="en-US" smtClean="0"/>
              <a:t>Auto-level work schedules to control capacity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50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000" smtClean="0"/>
              <a:t>What is GWOS? cont’d</a:t>
            </a:r>
          </a:p>
        </p:txBody>
      </p:sp>
      <p:sp>
        <p:nvSpPr>
          <p:cNvPr id="260505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Software features: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Order Mass Change – </a:t>
            </a:r>
            <a:r>
              <a:rPr lang="en-US" i="1" smtClean="0"/>
              <a:t>Users really like this feature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Start and finish dates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Revisions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Header and User statuses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Print Manager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Allows for printing of shop paper documents, individually or in mass, and any additional documents attached to work order objects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Navigator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A transaction that accesses a screen customized for an individual users or a group of users.  Buttons execute pre-determined transactions and variants.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Especially useful for non-pm users needing access to PM data quickly and easily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Material Shopping Cart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Vast improvement over standard SAP material searches, makes finding required order components faster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Order to Task List and Order to Bill of Material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Allows for creation of task lists and BOM’s from a PM order </a:t>
            </a:r>
          </a:p>
          <a:p>
            <a:pPr lvl="2">
              <a:lnSpc>
                <a:spcPct val="90000"/>
              </a:lnSpc>
            </a:pPr>
            <a:endParaRPr lang="en-US" smtClean="0"/>
          </a:p>
          <a:p>
            <a:pPr lvl="2">
              <a:lnSpc>
                <a:spcPct val="90000"/>
              </a:lnSpc>
            </a:pPr>
            <a:endParaRPr lang="en-US" smtClean="0"/>
          </a:p>
          <a:p>
            <a:pPr lvl="2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60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Wrench Time</a:t>
            </a:r>
          </a:p>
        </p:txBody>
      </p:sp>
      <p:sp>
        <p:nvSpPr>
          <p:cNvPr id="260608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A term referring to the amount of time craftspeople spend “turning wrenches” opposed to chasing parts, gathering tools, or waiting on equipment to become available,</a:t>
            </a:r>
          </a:p>
          <a:p>
            <a:r>
              <a:rPr lang="en-US" smtClean="0"/>
              <a:t>Industry standard wrench time without planning and scheduling is 30-35%</a:t>
            </a:r>
          </a:p>
          <a:p>
            <a:r>
              <a:rPr lang="en-US" smtClean="0"/>
              <a:t>Industry standard wrench time with planning and scheduling is 55%</a:t>
            </a:r>
          </a:p>
          <a:p>
            <a:endParaRPr lang="en-US" smtClean="0"/>
          </a:p>
          <a:p>
            <a:r>
              <a:rPr lang="en-US" smtClean="0"/>
              <a:t>Why is wrench time management important?  </a:t>
            </a:r>
          </a:p>
          <a:p>
            <a:pPr lvl="1"/>
            <a:r>
              <a:rPr lang="en-US" b="1" i="1" smtClean="0"/>
              <a:t>Labor represents between 50% and 80% of the cost of routine maintenance at Solvay sites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71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SOLWOM Project Deployment</a:t>
            </a:r>
          </a:p>
        </p:txBody>
      </p:sp>
      <p:sp>
        <p:nvSpPr>
          <p:cNvPr id="26071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000" smtClean="0"/>
              <a:t>Status</a:t>
            </a:r>
          </a:p>
          <a:p>
            <a:pPr lvl="1"/>
            <a:r>
              <a:rPr lang="en-US" smtClean="0"/>
              <a:t>Completed</a:t>
            </a:r>
          </a:p>
          <a:p>
            <a:pPr lvl="2"/>
            <a:r>
              <a:rPr lang="en-US" smtClean="0"/>
              <a:t>Europe – 9 sites</a:t>
            </a:r>
          </a:p>
          <a:p>
            <a:pPr lvl="2"/>
            <a:r>
              <a:rPr lang="en-US" smtClean="0"/>
              <a:t>North America – 7 sites</a:t>
            </a:r>
          </a:p>
          <a:p>
            <a:pPr lvl="3"/>
            <a:r>
              <a:rPr lang="en-US" smtClean="0"/>
              <a:t>Green River, Marietta, Vernon, Chicago Heights, Blue Island, Charleston, Spartanburg</a:t>
            </a:r>
          </a:p>
          <a:p>
            <a:pPr lvl="3"/>
            <a:r>
              <a:rPr lang="en-US" smtClean="0"/>
              <a:t>Other US sites such as Deer Park are so anxious, they are using the software well before their scheduled implementation.  Good indicator of it’s usefulness</a:t>
            </a:r>
          </a:p>
          <a:p>
            <a:pPr lvl="2"/>
            <a:r>
              <a:rPr lang="en-US" smtClean="0"/>
              <a:t>Latin America – 4 sites</a:t>
            </a:r>
          </a:p>
          <a:p>
            <a:pPr lvl="2"/>
            <a:endParaRPr lang="en-US" smtClean="0"/>
          </a:p>
          <a:p>
            <a:pPr lvl="1"/>
            <a:r>
              <a:rPr lang="en-US" smtClean="0"/>
              <a:t>Full scope to be achieved end of 2015</a:t>
            </a:r>
          </a:p>
          <a:p>
            <a:pPr lvl="2"/>
            <a:r>
              <a:rPr lang="en-US" smtClean="0"/>
              <a:t>Europe – 30 sites</a:t>
            </a:r>
          </a:p>
          <a:p>
            <a:pPr lvl="2"/>
            <a:r>
              <a:rPr lang="en-US" smtClean="0"/>
              <a:t>North America – 18 sites</a:t>
            </a:r>
          </a:p>
          <a:p>
            <a:pPr lvl="2"/>
            <a:r>
              <a:rPr lang="en-US" smtClean="0"/>
              <a:t>Latin America – 12 sites</a:t>
            </a:r>
          </a:p>
          <a:p>
            <a:pPr lvl="2"/>
            <a:r>
              <a:rPr lang="en-US" smtClean="0"/>
              <a:t>Asia &amp; Pacific – 14 sites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81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Navigator Screen</a:t>
            </a:r>
            <a:br>
              <a:rPr lang="en-US" smtClean="0"/>
            </a:br>
            <a:endParaRPr lang="en-US" smtClean="0"/>
          </a:p>
        </p:txBody>
      </p:sp>
      <p:pic>
        <p:nvPicPr>
          <p:cNvPr id="2608130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30213" y="685800"/>
            <a:ext cx="8275637" cy="5334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91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GWOS Screen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260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71650" y="5124450"/>
            <a:ext cx="247650" cy="1714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400" smtClean="0"/>
          </a:p>
        </p:txBody>
      </p:sp>
      <p:pic>
        <p:nvPicPr>
          <p:cNvPr id="260915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" y="857250"/>
            <a:ext cx="7019925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01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3388" y="1141413"/>
            <a:ext cx="8272462" cy="758825"/>
          </a:xfrm>
        </p:spPr>
        <p:txBody>
          <a:bodyPr/>
          <a:lstStyle/>
          <a:p>
            <a:pPr algn="ctr"/>
            <a:r>
              <a:rPr lang="en-US" sz="2000" smtClean="0"/>
              <a:t>Thank you for your attention</a:t>
            </a:r>
          </a:p>
        </p:txBody>
      </p:sp>
      <p:sp>
        <p:nvSpPr>
          <p:cNvPr id="261017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en-US" sz="3600" smtClean="0"/>
          </a:p>
          <a:p>
            <a:pPr algn="ctr">
              <a:buFont typeface="Arial" charset="0"/>
              <a:buNone/>
            </a:pPr>
            <a:endParaRPr lang="en-US" sz="3600" smtClean="0"/>
          </a:p>
          <a:p>
            <a:pPr algn="ctr">
              <a:buFont typeface="Arial" charset="0"/>
              <a:buNone/>
            </a:pPr>
            <a:r>
              <a:rPr lang="en-US" sz="3600" smtClean="0"/>
              <a:t>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08&quot;/&gt;&lt;CPresentation id=&quot;1&quot;&gt;&lt;m_precDefaultNumber/&gt;&lt;m_precDefaultPercent/&gt;&lt;m_precDefaultDate/&gt;&lt;m_precDefaultYear/&gt;&lt;m_precDefaultQuarter/&gt;&lt;m_precDefaultMonth&gt;&lt;m_strFormatTime&gt;%1&lt;/m_strFormatTime&gt;&lt;/m_precDefaultMonth&gt;&lt;m_precDefaultWeek&gt;&lt;m_strFormatTime&gt;%4&lt;/m_strFormatTime&gt;&lt;/m_precDefaultWeek&gt;&lt;m_precDefaultDay&gt;&lt;m_strFormatTime&gt;%#d&lt;/m_strFormatTime&gt;&lt;/m_precDefaultDay&gt;&lt;m_mruColor&gt;&lt;m_vecMRU length=&quot;1&quot;&gt;&lt;elem m_fUsage=&quot;1.00000000000000000000E+000&quot;&gt;&lt;m_ppcolschidx val=&quot;0&quot;/&gt;&lt;m_rgb r=&quot;0&quot; g=&quot;9e&quot; b=&quot;e0&quot;/&gt;&lt;m_nBrightness val=&quot;0&quot;/&gt;&lt;/elem&gt;&lt;/m_vecMRU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1"/>
  <p:tag name="MMCOA_FONTSIZE_S" val="14"/>
  <p:tag name="MMCOA_FONTSIZE_T" val="14"/>
  <p:tag name="MMCOA_POSITION_L" val="35.875;30.125;54.375;683.875"/>
  <p:tag name="MMCOA_POSITION_M" val="35.875;30.125;54.375;683.875"/>
  <p:tag name="MMCOA_POSITION_S" val="35.875;30.125;54.375;683.875"/>
  <p:tag name="MMCOA_POSITION_T" val="35.875;30.125;54.375;683.875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0"/>
  <p:tag name="MMCOA_FONTSIZE_S" val="14"/>
  <p:tag name="MMCOA_FONTSIZE_T" val="14"/>
  <p:tag name="MMCOA_POSITION_L" val="35.875;100.625;392.75;684"/>
  <p:tag name="MMCOA_POSITION_M" val="35.875;100.625;392.75;684"/>
  <p:tag name="MMCOA_POSITION_S" val="35.875;100.625;392.75;684"/>
  <p:tag name="MMCOA_POSITION_T" val="35.875;100.625;392.75;684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7"/>
  <p:tag name="MMCOA_FONTSIZE_M" val="7"/>
  <p:tag name="MMCOA_FONTSIZE_S" val="7"/>
  <p:tag name="MMCOA_FONTSIZE_T" val="7"/>
  <p:tag name="MMCOA_POSITION_L" val="335.625;514.5;8.375;85"/>
  <p:tag name="MMCOA_POSITION_M" val="335.625;514.5;8.375;85"/>
  <p:tag name="MMCOA_POSITION_S" val="335.625;514.5;8.375;85"/>
  <p:tag name="MMCOA_POSITION_T" val="335.625;514.5;8.375;85"/>
  <p:tag name="MMCOA_HIDEONCOLOUR" val="N"/>
  <p:tag name="MMCOA_HIDEONWHITE" val="N"/>
  <p:tag name="MMCOA_HIDEONBALLROOM" val="Y"/>
  <p:tag name="MMCOA_HIDEONCLASSIC" val="Y"/>
  <p:tag name="MMCOA_HIDEONTEXT" val="Y"/>
  <p:tag name="MMCOA_HIDEONECO" val="Y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1"/>
  <p:tag name="MMCOA_FONTSIZE_S" val="14"/>
  <p:tag name="MMCOA_FONTSIZE_T" val="14"/>
  <p:tag name="MMCOA_POSITION_L" val="35.875;30.125;54.375;683.875"/>
  <p:tag name="MMCOA_POSITION_M" val="35.875;30.125;54.375;683.875"/>
  <p:tag name="MMCOA_POSITION_S" val="35.875;30.125;54.375;683.875"/>
  <p:tag name="MMCOA_POSITION_T" val="35.875;30.125;54.375;683.875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0"/>
  <p:tag name="MMCOA_FONTSIZE_S" val="14"/>
  <p:tag name="MMCOA_FONTSIZE_T" val="14"/>
  <p:tag name="MMCOA_POSITION_L" val="35.875;100.625;392.75;684"/>
  <p:tag name="MMCOA_POSITION_M" val="35.875;100.625;392.75;684"/>
  <p:tag name="MMCOA_POSITION_S" val="35.875;100.625;392.75;684"/>
  <p:tag name="MMCOA_POSITION_T" val="35.875;100.625;392.75;684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1"/>
  <p:tag name="MMCOA_FONTSIZE_S" val="14"/>
  <p:tag name="MMCOA_FONTSIZE_T" val="14"/>
  <p:tag name="MMCOA_POSITION_L" val="35.875;30.125;54.375;683.875"/>
  <p:tag name="MMCOA_POSITION_M" val="35.875;30.125;54.375;683.875"/>
  <p:tag name="MMCOA_POSITION_S" val="35.875;30.125;54.375;683.875"/>
  <p:tag name="MMCOA_POSITION_T" val="35.875;30.125;54.375;683.875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0"/>
  <p:tag name="MMCOA_FONTSIZE_S" val="14"/>
  <p:tag name="MMCOA_FONTSIZE_T" val="14"/>
  <p:tag name="MMCOA_POSITION_L" val="35.875;100.625;392.75;684"/>
  <p:tag name="MMCOA_POSITION_M" val="35.875;100.625;392.75;684"/>
  <p:tag name="MMCOA_POSITION_S" val="35.875;100.625;392.75;684"/>
  <p:tag name="MMCOA_POSITION_T" val="35.875;100.625;392.75;684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7"/>
  <p:tag name="MMCOA_FONTSIZE_M" val="7"/>
  <p:tag name="MMCOA_FONTSIZE_S" val="7"/>
  <p:tag name="MMCOA_FONTSIZE_T" val="7"/>
  <p:tag name="MMCOA_POSITION_L" val="335.625;514.5;8.375;85"/>
  <p:tag name="MMCOA_POSITION_M" val="335.625;514.5;8.375;85"/>
  <p:tag name="MMCOA_POSITION_S" val="335.625;514.5;8.375;85"/>
  <p:tag name="MMCOA_POSITION_T" val="335.625;514.5;8.375;85"/>
  <p:tag name="MMCOA_HIDEONCOLOUR" val="N"/>
  <p:tag name="MMCOA_HIDEONWHITE" val="N"/>
  <p:tag name="MMCOA_HIDEONBALLROOM" val="Y"/>
  <p:tag name="MMCOA_HIDEONCLASSIC" val="Y"/>
  <p:tag name="MMCOA_HIDEONTEXT" val="Y"/>
  <p:tag name="MMCOA_HIDEONECO" val="Y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7"/>
  <p:tag name="MMCOA_FONTSIZE_M" val="7"/>
  <p:tag name="MMCOA_FONTSIZE_S" val="7"/>
  <p:tag name="MMCOA_FONTSIZE_T" val="7"/>
  <p:tag name="MMCOA_POSITION_L" val="335.625;514.5;8.375;85"/>
  <p:tag name="MMCOA_POSITION_M" val="335.625;514.5;8.375;85"/>
  <p:tag name="MMCOA_POSITION_S" val="335.625;514.5;8.375;85"/>
  <p:tag name="MMCOA_POSITION_T" val="335.625;514.5;8.375;85"/>
  <p:tag name="MMCOA_HIDEONCOLOUR" val="N"/>
  <p:tag name="MMCOA_HIDEONWHITE" val="N"/>
  <p:tag name="MMCOA_HIDEONBALLROOM" val="Y"/>
  <p:tag name="MMCOA_HIDEONCLASSIC" val="Y"/>
  <p:tag name="MMCOA_HIDEONTEXT" val="Y"/>
  <p:tag name="MMCOA_HIDEONECO" val="Y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1"/>
  <p:tag name="MMCOA_FONTSIZE_S" val="14"/>
  <p:tag name="MMCOA_FONTSIZE_T" val="14"/>
  <p:tag name="MMCOA_POSITION_L" val="35.875;30.125;54.375;683.875"/>
  <p:tag name="MMCOA_POSITION_M" val="35.875;30.125;54.375;683.875"/>
  <p:tag name="MMCOA_POSITION_S" val="35.875;30.125;54.375;683.875"/>
  <p:tag name="MMCOA_POSITION_T" val="35.875;30.125;54.375;683.875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0"/>
  <p:tag name="MMCOA_FONTSIZE_S" val="14"/>
  <p:tag name="MMCOA_FONTSIZE_T" val="14"/>
  <p:tag name="MMCOA_POSITION_L" val="35.875;100.625;392.75;684"/>
  <p:tag name="MMCOA_POSITION_M" val="35.875;100.625;392.75;684"/>
  <p:tag name="MMCOA_POSITION_S" val="35.875;100.625;392.75;684"/>
  <p:tag name="MMCOA_POSITION_T" val="35.875;100.625;392.75;684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7"/>
  <p:tag name="MMCOA_FONTSIZE_M" val="7"/>
  <p:tag name="MMCOA_FONTSIZE_S" val="7"/>
  <p:tag name="MMCOA_FONTSIZE_T" val="7"/>
  <p:tag name="MMCOA_POSITION_L" val="335.625;514.5;8.375;85"/>
  <p:tag name="MMCOA_POSITION_M" val="335.625;514.5;8.375;85"/>
  <p:tag name="MMCOA_POSITION_S" val="335.625;514.5;8.375;85"/>
  <p:tag name="MMCOA_POSITION_T" val="335.625;514.5;8.375;85"/>
  <p:tag name="MMCOA_HIDEONCOLOUR" val="N"/>
  <p:tag name="MMCOA_HIDEONWHITE" val="N"/>
  <p:tag name="MMCOA_HIDEONBALLROOM" val="Y"/>
  <p:tag name="MMCOA_HIDEONCLASSIC" val="Y"/>
  <p:tag name="MMCOA_HIDEONTEXT" val="Y"/>
  <p:tag name="MMCOA_HIDEONECO" val="Y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1"/>
  <p:tag name="MMCOA_FONTSIZE_S" val="14"/>
  <p:tag name="MMCOA_FONTSIZE_T" val="14"/>
  <p:tag name="MMCOA_POSITION_L" val="35.875;30.125;54.375;683.875"/>
  <p:tag name="MMCOA_POSITION_M" val="35.875;30.125;54.375;683.875"/>
  <p:tag name="MMCOA_POSITION_S" val="35.875;30.125;54.375;683.875"/>
  <p:tag name="MMCOA_POSITION_T" val="35.875;30.125;54.375;683.875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28"/>
  <p:tag name="MMCOA_FONTSIZE_M" val="20"/>
  <p:tag name="MMCOA_FONTSIZE_S" val="14"/>
  <p:tag name="MMCOA_FONTSIZE_T" val="14"/>
  <p:tag name="MMCOA_POSITION_L" val="35.875;100.625;392.75;684"/>
  <p:tag name="MMCOA_POSITION_M" val="35.875;100.625;392.75;684"/>
  <p:tag name="MMCOA_POSITION_S" val="35.875;100.625;392.75;684"/>
  <p:tag name="MMCOA_POSITION_T" val="35.875;100.625;392.75;684"/>
  <p:tag name="MMCOA_HIDEONCOLOUR" val="N"/>
  <p:tag name="MMCOA_HIDEONWHITE" val="N"/>
  <p:tag name="MMCOA_HIDEONBALLROOM" val="N"/>
  <p:tag name="MMCOA_HIDEONCLASSIC" val="N"/>
  <p:tag name="MMCOA_HIDEONTEXT" val="N"/>
  <p:tag name="MMCOA_HIDEONECO" val="N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SMARTSHAPE" val="Y"/>
  <p:tag name="MMCOA_FONTSIZE_L" val="7"/>
  <p:tag name="MMCOA_FONTSIZE_M" val="7"/>
  <p:tag name="MMCOA_FONTSIZE_S" val="7"/>
  <p:tag name="MMCOA_FONTSIZE_T" val="7"/>
  <p:tag name="MMCOA_POSITION_L" val="335.625;514.5;8.375;85"/>
  <p:tag name="MMCOA_POSITION_M" val="335.625;514.5;8.375;85"/>
  <p:tag name="MMCOA_POSITION_S" val="335.625;514.5;8.375;85"/>
  <p:tag name="MMCOA_POSITION_T" val="335.625;514.5;8.375;85"/>
  <p:tag name="MMCOA_HIDEONCOLOUR" val="N"/>
  <p:tag name="MMCOA_HIDEONWHITE" val="N"/>
  <p:tag name="MMCOA_HIDEONBALLROOM" val="Y"/>
  <p:tag name="MMCOA_HIDEONCLASSIC" val="Y"/>
  <p:tag name="MMCOA_HIDEONTEXT" val="Y"/>
  <p:tag name="MMCOA_HIDEONECO" val="Y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COA_EXTENDEDFILLCOLOUR" val=""/>
  <p:tag name="MMCOA_SMARTSHAPE" val="Y"/>
  <p:tag name="MMCOA_FONTSIZE_L" val="7"/>
  <p:tag name="MMCOA_FONTSIZE_M" val="7"/>
  <p:tag name="MMCOA_FONTSIZE_S" val="7"/>
  <p:tag name="MMCOA_FONTSIZE_T" val="7"/>
  <p:tag name="MMCOA_POSITION_L" val="37.625;514.5;8;228.125"/>
  <p:tag name="MMCOA_POSITION_M" val="37.625;514.5;8;228.125"/>
  <p:tag name="MMCOA_POSITION_S" val="37.625;514.5;8;228.125"/>
  <p:tag name="MMCOA_POSITION_T" val="37.625;514.5;8;228.125"/>
  <p:tag name="MMCOA_HIDEONCOLOUR" val="N"/>
  <p:tag name="MMCOA_HIDEONWHITE" val="N"/>
  <p:tag name="MMCOA_HIDEONBALLROOM" val="N"/>
  <p:tag name="MMCOA_HIDEONCLASSIC" val="Y"/>
  <p:tag name="MMCOA_HIDEONTEXT" val="Y"/>
  <p:tag name="MMCOA_HIDEONECO" val="Y"/>
</p:tagLst>
</file>

<file path=ppt/theme/theme1.xml><?xml version="1.0" encoding="utf-8"?>
<a:theme xmlns:a="http://schemas.openxmlformats.org/drawingml/2006/main" name="blank">
  <a:themeElements>
    <a:clrScheme name="SOLVAY 2013 LAST">
      <a:dk1>
        <a:srgbClr val="000000"/>
      </a:dk1>
      <a:lt1>
        <a:srgbClr val="FFFFFF"/>
      </a:lt1>
      <a:dk2>
        <a:srgbClr val="002C77"/>
      </a:dk2>
      <a:lt2>
        <a:srgbClr val="FFFFFF"/>
      </a:lt2>
      <a:accent1>
        <a:srgbClr val="009EE0"/>
      </a:accent1>
      <a:accent2>
        <a:srgbClr val="9DE0ED"/>
      </a:accent2>
      <a:accent3>
        <a:srgbClr val="606060"/>
      </a:accent3>
      <a:accent4>
        <a:srgbClr val="BFBFBF"/>
      </a:accent4>
      <a:accent5>
        <a:srgbClr val="E29815"/>
      </a:accent5>
      <a:accent6>
        <a:srgbClr val="FFCF89"/>
      </a:accent6>
      <a:hlink>
        <a:srgbClr val="5B5B5B"/>
      </a:hlink>
      <a:folHlink>
        <a:srgbClr val="BFBFBF"/>
      </a:folHlink>
    </a:clrScheme>
    <a:fontScheme name="Oliver Wyma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 rotWithShape="1">
          <a:gsLst>
            <a:gs pos="0">
              <a:schemeClr val="phClr">
                <a:tint val="100000"/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hade val="100000"/>
                <a:satMod val="220000"/>
              </a:schemeClr>
            </a:gs>
          </a:gsLst>
          <a:lin ang="162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accent3"/>
          </a:solidFill>
        </a:ln>
      </a:spPr>
      <a:bodyPr rtlCol="0" anchor="ctr"/>
      <a:lstStyle>
        <a:defPPr algn="ctr">
          <a:lnSpc>
            <a:spcPct val="100000"/>
          </a:lnSpc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defRPr dirty="0" err="1" smtClean="0"/>
        </a:defPPr>
      </a:lstStyle>
    </a:txDef>
  </a:objectDefaults>
  <a:extraClrSchemeLst/>
  <a:custClrLst>
    <a:custClr name="OW Emerald">
      <a:srgbClr val="41A441"/>
    </a:custClr>
    <a:custClr name="Light Emerald">
      <a:srgbClr val="BDDDA3"/>
    </a:custClr>
    <a:custClr name="OW Iolite">
      <a:srgbClr val="646EAC"/>
    </a:custClr>
    <a:custClr name="Light Iolite">
      <a:srgbClr val="C5CAE7"/>
    </a:custClr>
    <a:custClr name="OW Citrine">
      <a:srgbClr val="DD712C"/>
    </a:custClr>
    <a:custClr name="Light Citrine">
      <a:srgbClr val="FDCFAC"/>
    </a:custClr>
    <a:custClr name="OW Turquoise">
      <a:srgbClr val="079B84"/>
    </a:custClr>
    <a:custClr name="Light Turquoise">
      <a:srgbClr val="A8DAC9"/>
    </a:custClr>
    <a:custClr name="OW Ruby">
      <a:srgbClr val="CB225B"/>
    </a:custClr>
    <a:custClr name="Light Ruby">
      <a:srgbClr val="F8B8BC"/>
    </a:custClr>
  </a:custClrLst>
</a:theme>
</file>

<file path=ppt/theme/theme2.xml><?xml version="1.0" encoding="utf-8"?>
<a:theme xmlns:a="http://schemas.openxmlformats.org/drawingml/2006/main" name="2_fin de présentation">
  <a:themeElements>
    <a:clrScheme name="2_fin d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in de pré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fin d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n d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n d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n d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n d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in d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n d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n d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n d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n d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n d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in d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OLVAY_visual_blue">
  <a:themeElements>
    <a:clrScheme name="1_SOLVAY_visual_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OLVAY_visual_blue">
      <a:majorFont>
        <a:latin typeface="Arial"/>
        <a:ea typeface="MS PGothic"/>
        <a:cs typeface="Arial"/>
      </a:majorFont>
      <a:minorFont>
        <a:latin typeface="Arial"/>
        <a:ea typeface="MS PGothic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OLVAY_visual_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OLVAY_visual_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OLVAY_visual_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OLVAY_visual_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OLVAY_visual_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OLVAY_visual_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OLVAY_visual_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OLVAY_visual_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OLVAY_visual_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OLVAY_visual_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OLVAY_visual_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OLVAY_visual_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ank">
  <a:themeElements>
    <a:clrScheme name="SOLVAY 2013 LAST">
      <a:dk1>
        <a:srgbClr val="000000"/>
      </a:dk1>
      <a:lt1>
        <a:srgbClr val="FFFFFF"/>
      </a:lt1>
      <a:dk2>
        <a:srgbClr val="002C77"/>
      </a:dk2>
      <a:lt2>
        <a:srgbClr val="FFFFFF"/>
      </a:lt2>
      <a:accent1>
        <a:srgbClr val="009EE0"/>
      </a:accent1>
      <a:accent2>
        <a:srgbClr val="9DE0ED"/>
      </a:accent2>
      <a:accent3>
        <a:srgbClr val="606060"/>
      </a:accent3>
      <a:accent4>
        <a:srgbClr val="BFBFBF"/>
      </a:accent4>
      <a:accent5>
        <a:srgbClr val="E29815"/>
      </a:accent5>
      <a:accent6>
        <a:srgbClr val="FFCF89"/>
      </a:accent6>
      <a:hlink>
        <a:srgbClr val="5B5B5B"/>
      </a:hlink>
      <a:folHlink>
        <a:srgbClr val="BFBFBF"/>
      </a:folHlink>
    </a:clrScheme>
    <a:fontScheme name="Oliver Wyma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 rotWithShape="1">
          <a:gsLst>
            <a:gs pos="0">
              <a:schemeClr val="phClr">
                <a:tint val="100000"/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hade val="100000"/>
                <a:satMod val="220000"/>
              </a:schemeClr>
            </a:gs>
          </a:gsLst>
          <a:lin ang="162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accent3"/>
          </a:solidFill>
        </a:ln>
      </a:spPr>
      <a:bodyPr rtlCol="0" anchor="ctr"/>
      <a:lstStyle>
        <a:defPPr algn="ctr">
          <a:lnSpc>
            <a:spcPct val="100000"/>
          </a:lnSpc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defRPr dirty="0" err="1" smtClean="0"/>
        </a:defPPr>
      </a:lstStyle>
    </a:txDef>
  </a:objectDefaults>
  <a:extraClrSchemeLst/>
  <a:custClrLst>
    <a:custClr name="OW Emerald">
      <a:srgbClr val="41A441"/>
    </a:custClr>
    <a:custClr name="Light Emerald">
      <a:srgbClr val="BDDDA3"/>
    </a:custClr>
    <a:custClr name="OW Iolite">
      <a:srgbClr val="646EAC"/>
    </a:custClr>
    <a:custClr name="Light Iolite">
      <a:srgbClr val="C5CAE7"/>
    </a:custClr>
    <a:custClr name="OW Citrine">
      <a:srgbClr val="DD712C"/>
    </a:custClr>
    <a:custClr name="Light Citrine">
      <a:srgbClr val="FDCFAC"/>
    </a:custClr>
    <a:custClr name="OW Turquoise">
      <a:srgbClr val="079B84"/>
    </a:custClr>
    <a:custClr name="Light Turquoise">
      <a:srgbClr val="A8DAC9"/>
    </a:custClr>
    <a:custClr name="OW Ruby">
      <a:srgbClr val="CB225B"/>
    </a:custClr>
    <a:custClr name="Light Ruby">
      <a:srgbClr val="F8B8BC"/>
    </a:custClr>
  </a:custClrLst>
</a:theme>
</file>

<file path=ppt/theme/theme5.xml><?xml version="1.0" encoding="utf-8"?>
<a:theme xmlns:a="http://schemas.openxmlformats.org/drawingml/2006/main" name="2_blank">
  <a:themeElements>
    <a:clrScheme name="SOLVAY 2013 LAST">
      <a:dk1>
        <a:srgbClr val="000000"/>
      </a:dk1>
      <a:lt1>
        <a:srgbClr val="FFFFFF"/>
      </a:lt1>
      <a:dk2>
        <a:srgbClr val="002C77"/>
      </a:dk2>
      <a:lt2>
        <a:srgbClr val="FFFFFF"/>
      </a:lt2>
      <a:accent1>
        <a:srgbClr val="009EE0"/>
      </a:accent1>
      <a:accent2>
        <a:srgbClr val="9DE0ED"/>
      </a:accent2>
      <a:accent3>
        <a:srgbClr val="606060"/>
      </a:accent3>
      <a:accent4>
        <a:srgbClr val="BFBFBF"/>
      </a:accent4>
      <a:accent5>
        <a:srgbClr val="E29815"/>
      </a:accent5>
      <a:accent6>
        <a:srgbClr val="FFCF89"/>
      </a:accent6>
      <a:hlink>
        <a:srgbClr val="5B5B5B"/>
      </a:hlink>
      <a:folHlink>
        <a:srgbClr val="BFBFBF"/>
      </a:folHlink>
    </a:clrScheme>
    <a:fontScheme name="Oliver Wyma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 rotWithShape="1">
          <a:gsLst>
            <a:gs pos="0">
              <a:schemeClr val="phClr">
                <a:tint val="100000"/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hade val="100000"/>
                <a:satMod val="220000"/>
              </a:schemeClr>
            </a:gs>
          </a:gsLst>
          <a:lin ang="162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accent3"/>
          </a:solidFill>
        </a:ln>
      </a:spPr>
      <a:bodyPr rtlCol="0" anchor="ctr"/>
      <a:lstStyle>
        <a:defPPr algn="ctr">
          <a:lnSpc>
            <a:spcPct val="100000"/>
          </a:lnSpc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defRPr dirty="0" err="1" smtClean="0"/>
        </a:defPPr>
      </a:lstStyle>
    </a:txDef>
  </a:objectDefaults>
  <a:extraClrSchemeLst/>
  <a:custClrLst>
    <a:custClr name="OW Emerald">
      <a:srgbClr val="41A441"/>
    </a:custClr>
    <a:custClr name="Light Emerald">
      <a:srgbClr val="BDDDA3"/>
    </a:custClr>
    <a:custClr name="OW Iolite">
      <a:srgbClr val="646EAC"/>
    </a:custClr>
    <a:custClr name="Light Iolite">
      <a:srgbClr val="C5CAE7"/>
    </a:custClr>
    <a:custClr name="OW Citrine">
      <a:srgbClr val="DD712C"/>
    </a:custClr>
    <a:custClr name="Light Citrine">
      <a:srgbClr val="FDCFAC"/>
    </a:custClr>
    <a:custClr name="OW Turquoise">
      <a:srgbClr val="079B84"/>
    </a:custClr>
    <a:custClr name="Light Turquoise">
      <a:srgbClr val="A8DAC9"/>
    </a:custClr>
    <a:custClr name="OW Ruby">
      <a:srgbClr val="CB225B"/>
    </a:custClr>
    <a:custClr name="Light Ruby">
      <a:srgbClr val="F8B8BC"/>
    </a:custClr>
  </a:custClrLst>
</a:theme>
</file>

<file path=ppt/theme/theme6.xml><?xml version="1.0" encoding="utf-8"?>
<a:theme xmlns:a="http://schemas.openxmlformats.org/drawingml/2006/main" name="3_blank">
  <a:themeElements>
    <a:clrScheme name="SOLVAY 2013 LAST">
      <a:dk1>
        <a:srgbClr val="000000"/>
      </a:dk1>
      <a:lt1>
        <a:srgbClr val="FFFFFF"/>
      </a:lt1>
      <a:dk2>
        <a:srgbClr val="002C77"/>
      </a:dk2>
      <a:lt2>
        <a:srgbClr val="FFFFFF"/>
      </a:lt2>
      <a:accent1>
        <a:srgbClr val="009EE0"/>
      </a:accent1>
      <a:accent2>
        <a:srgbClr val="9DE0ED"/>
      </a:accent2>
      <a:accent3>
        <a:srgbClr val="606060"/>
      </a:accent3>
      <a:accent4>
        <a:srgbClr val="BFBFBF"/>
      </a:accent4>
      <a:accent5>
        <a:srgbClr val="E29815"/>
      </a:accent5>
      <a:accent6>
        <a:srgbClr val="FFCF89"/>
      </a:accent6>
      <a:hlink>
        <a:srgbClr val="5B5B5B"/>
      </a:hlink>
      <a:folHlink>
        <a:srgbClr val="BFBFBF"/>
      </a:folHlink>
    </a:clrScheme>
    <a:fontScheme name="Oliver Wyma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 rotWithShape="1">
          <a:gsLst>
            <a:gs pos="0">
              <a:schemeClr val="phClr">
                <a:tint val="100000"/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hade val="100000"/>
                <a:satMod val="220000"/>
              </a:schemeClr>
            </a:gs>
          </a:gsLst>
          <a:lin ang="162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accent3"/>
          </a:solidFill>
        </a:ln>
      </a:spPr>
      <a:bodyPr rtlCol="0" anchor="ctr"/>
      <a:lstStyle>
        <a:defPPr algn="ctr">
          <a:lnSpc>
            <a:spcPct val="100000"/>
          </a:lnSpc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defRPr dirty="0" err="1" smtClean="0"/>
        </a:defPPr>
      </a:lstStyle>
    </a:txDef>
  </a:objectDefaults>
  <a:extraClrSchemeLst/>
  <a:custClrLst>
    <a:custClr name="OW Emerald">
      <a:srgbClr val="41A441"/>
    </a:custClr>
    <a:custClr name="Light Emerald">
      <a:srgbClr val="BDDDA3"/>
    </a:custClr>
    <a:custClr name="OW Iolite">
      <a:srgbClr val="646EAC"/>
    </a:custClr>
    <a:custClr name="Light Iolite">
      <a:srgbClr val="C5CAE7"/>
    </a:custClr>
    <a:custClr name="OW Citrine">
      <a:srgbClr val="DD712C"/>
    </a:custClr>
    <a:custClr name="Light Citrine">
      <a:srgbClr val="FDCFAC"/>
    </a:custClr>
    <a:custClr name="OW Turquoise">
      <a:srgbClr val="079B84"/>
    </a:custClr>
    <a:custClr name="Light Turquoise">
      <a:srgbClr val="A8DAC9"/>
    </a:custClr>
    <a:custClr name="OW Ruby">
      <a:srgbClr val="CB225B"/>
    </a:custClr>
    <a:custClr name="Light Ruby">
      <a:srgbClr val="F8B8BC"/>
    </a:custClr>
  </a:custClrLst>
</a:theme>
</file>

<file path=ppt/theme/theme7.xml><?xml version="1.0" encoding="utf-8"?>
<a:theme xmlns:a="http://schemas.openxmlformats.org/drawingml/2006/main" name="4_blank">
  <a:themeElements>
    <a:clrScheme name="SOLVAY 2013 LAST">
      <a:dk1>
        <a:srgbClr val="000000"/>
      </a:dk1>
      <a:lt1>
        <a:srgbClr val="FFFFFF"/>
      </a:lt1>
      <a:dk2>
        <a:srgbClr val="002C77"/>
      </a:dk2>
      <a:lt2>
        <a:srgbClr val="FFFFFF"/>
      </a:lt2>
      <a:accent1>
        <a:srgbClr val="009EE0"/>
      </a:accent1>
      <a:accent2>
        <a:srgbClr val="9DE0ED"/>
      </a:accent2>
      <a:accent3>
        <a:srgbClr val="606060"/>
      </a:accent3>
      <a:accent4>
        <a:srgbClr val="BFBFBF"/>
      </a:accent4>
      <a:accent5>
        <a:srgbClr val="E29815"/>
      </a:accent5>
      <a:accent6>
        <a:srgbClr val="FFCF89"/>
      </a:accent6>
      <a:hlink>
        <a:srgbClr val="5B5B5B"/>
      </a:hlink>
      <a:folHlink>
        <a:srgbClr val="BFBFBF"/>
      </a:folHlink>
    </a:clrScheme>
    <a:fontScheme name="Oliver Wyma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liver Wyman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9525" cap="flat" cmpd="sng" algn="ctr">
          <a:solidFill>
            <a:schemeClr val="phClr">
              <a:satMod val="105000"/>
            </a:schemeClr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 rotWithShape="1">
          <a:gsLst>
            <a:gs pos="0">
              <a:schemeClr val="phClr">
                <a:tint val="100000"/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hade val="100000"/>
                <a:satMod val="220000"/>
              </a:schemeClr>
            </a:gs>
          </a:gsLst>
          <a:lin ang="162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accent3"/>
          </a:solidFill>
        </a:ln>
      </a:spPr>
      <a:bodyPr rtlCol="0" anchor="ctr"/>
      <a:lstStyle>
        <a:defPPr algn="ctr">
          <a:lnSpc>
            <a:spcPct val="100000"/>
          </a:lnSpc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00000"/>
          </a:lnSpc>
          <a:defRPr dirty="0" err="1" smtClean="0"/>
        </a:defPPr>
      </a:lstStyle>
    </a:txDef>
  </a:objectDefaults>
  <a:extraClrSchemeLst/>
  <a:custClrLst>
    <a:custClr name="OW Emerald">
      <a:srgbClr val="41A441"/>
    </a:custClr>
    <a:custClr name="Light Emerald">
      <a:srgbClr val="BDDDA3"/>
    </a:custClr>
    <a:custClr name="OW Iolite">
      <a:srgbClr val="646EAC"/>
    </a:custClr>
    <a:custClr name="Light Iolite">
      <a:srgbClr val="C5CAE7"/>
    </a:custClr>
    <a:custClr name="OW Citrine">
      <a:srgbClr val="DD712C"/>
    </a:custClr>
    <a:custClr name="Light Citrine">
      <a:srgbClr val="FDCFAC"/>
    </a:custClr>
    <a:custClr name="OW Turquoise">
      <a:srgbClr val="079B84"/>
    </a:custClr>
    <a:custClr name="Light Turquoise">
      <a:srgbClr val="A8DAC9"/>
    </a:custClr>
    <a:custClr name="OW Ruby">
      <a:srgbClr val="CB225B"/>
    </a:custClr>
    <a:custClr name="Light Ruby">
      <a:srgbClr val="F8B8BC"/>
    </a:custClr>
  </a:custClr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28480</TotalTime>
  <Words>484</Words>
  <Application>Microsoft Office PowerPoint</Application>
  <PresentationFormat>On-screen Show (4:3)</PresentationFormat>
  <Paragraphs>72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46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58" baseType="lpstr">
      <vt:lpstr>Arial</vt:lpstr>
      <vt:lpstr>MS PGothic</vt:lpstr>
      <vt:lpstr>blank</vt:lpstr>
      <vt:lpstr>2_fin de présentation</vt:lpstr>
      <vt:lpstr>1_SOLVAY_visual_blue</vt:lpstr>
      <vt:lpstr>1_blank</vt:lpstr>
      <vt:lpstr>2_blank</vt:lpstr>
      <vt:lpstr>3_blank</vt:lpstr>
      <vt:lpstr>4_blank</vt:lpstr>
      <vt:lpstr>blank</vt:lpstr>
      <vt:lpstr>blank</vt:lpstr>
      <vt:lpstr>blank</vt:lpstr>
      <vt:lpstr>blank</vt:lpstr>
      <vt:lpstr>blank</vt:lpstr>
      <vt:lpstr>blank</vt:lpstr>
      <vt:lpstr>blank</vt:lpstr>
      <vt:lpstr>blank</vt:lpstr>
      <vt:lpstr>2_fin de présentation</vt:lpstr>
      <vt:lpstr>1_blank</vt:lpstr>
      <vt:lpstr>1_blank</vt:lpstr>
      <vt:lpstr>1_blank</vt:lpstr>
      <vt:lpstr>1_blank</vt:lpstr>
      <vt:lpstr>1_blank</vt:lpstr>
      <vt:lpstr>1_blank</vt:lpstr>
      <vt:lpstr>1_blank</vt:lpstr>
      <vt:lpstr>1_blank</vt:lpstr>
      <vt:lpstr>2_blank</vt:lpstr>
      <vt:lpstr>2_blank</vt:lpstr>
      <vt:lpstr>2_blank</vt:lpstr>
      <vt:lpstr>2_blank</vt:lpstr>
      <vt:lpstr>2_blank</vt:lpstr>
      <vt:lpstr>2_blank</vt:lpstr>
      <vt:lpstr>2_blank</vt:lpstr>
      <vt:lpstr>3_blank</vt:lpstr>
      <vt:lpstr>3_blank</vt:lpstr>
      <vt:lpstr>3_blank</vt:lpstr>
      <vt:lpstr>3_blank</vt:lpstr>
      <vt:lpstr>3_blank</vt:lpstr>
      <vt:lpstr>3_blank</vt:lpstr>
      <vt:lpstr>3_blank</vt:lpstr>
      <vt:lpstr>4_blank</vt:lpstr>
      <vt:lpstr>4_blank</vt:lpstr>
      <vt:lpstr>4_blank</vt:lpstr>
      <vt:lpstr>4_blank</vt:lpstr>
      <vt:lpstr>4_blank</vt:lpstr>
      <vt:lpstr>4_blank</vt:lpstr>
      <vt:lpstr>4_blank</vt:lpstr>
      <vt:lpstr>4_blank</vt:lpstr>
      <vt:lpstr>think-cell Slide</vt:lpstr>
      <vt:lpstr>Graphical Work Order Scheduler   Scott Hagy IT Applications</vt:lpstr>
      <vt:lpstr>GWOS is part of the SOLWOM project</vt:lpstr>
      <vt:lpstr>What is GWOS?</vt:lpstr>
      <vt:lpstr>What is GWOS? cont’d</vt:lpstr>
      <vt:lpstr>Wrench Time</vt:lpstr>
      <vt:lpstr>SOLWOM Project Deployment</vt:lpstr>
      <vt:lpstr>Navigator Screen </vt:lpstr>
      <vt:lpstr>GWOS Screen  </vt:lpstr>
      <vt:lpstr>Thank you for your attention</vt:lpstr>
    </vt:vector>
  </TitlesOfParts>
  <LinksUpToDate>false</LinksUpToDate>
  <SharedDoc>false</SharedDoc>
  <HyperlinkBase> 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usxhsrh</cp:lastModifiedBy>
  <cp:revision>2112</cp:revision>
  <cp:lastPrinted>2013-04-04T13:47:42Z</cp:lastPrinted>
  <dcterms:created xsi:type="dcterms:W3CDTF">2013-01-15T15:43:23Z</dcterms:created>
  <dcterms:modified xsi:type="dcterms:W3CDTF">2013-06-18T12:32:50Z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TemplateVersion">
    <vt:lpwstr>5.0</vt:lpwstr>
  </property>
  <property fmtid="{D5CDD505-2E9C-101B-9397-08002B2CF9AE}" pid="4" name="MMCOA_FontSize">
    <vt:lpwstr>Medium</vt:lpwstr>
  </property>
  <property fmtid="{D5CDD505-2E9C-101B-9397-08002B2CF9AE}" pid="5" name="MMCOA_PresentationType">
    <vt:lpwstr>Classic</vt:lpwstr>
  </property>
  <property fmtid="{D5CDD505-2E9C-101B-9397-08002B2CF9AE}" pid="6" name="MMCOA_SlideStyle">
    <vt:lpwstr>Plain</vt:lpwstr>
  </property>
  <property fmtid="{D5CDD505-2E9C-101B-9397-08002B2CF9AE}" pid="7" name="MMCOA_PaletteName">
    <vt:lpwstr>Sapphire</vt:lpwstr>
  </property>
  <property fmtid="{D5CDD505-2E9C-101B-9397-08002B2CF9AE}" pid="8" name="MMCOA_PaletteNumber">
    <vt:lpwstr>0</vt:lpwstr>
  </property>
  <property fmtid="{D5CDD505-2E9C-101B-9397-08002B2CF9AE}" pid="9" name="MMCOA_Source">
    <vt:lpwstr>1</vt:lpwstr>
  </property>
</Properties>
</file>