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28"/>
  </p:notesMasterIdLst>
  <p:sldIdLst>
    <p:sldId id="348" r:id="rId3"/>
    <p:sldId id="259" r:id="rId4"/>
    <p:sldId id="349" r:id="rId5"/>
    <p:sldId id="260" r:id="rId6"/>
    <p:sldId id="261" r:id="rId7"/>
    <p:sldId id="262" r:id="rId8"/>
    <p:sldId id="263" r:id="rId9"/>
    <p:sldId id="264" r:id="rId10"/>
    <p:sldId id="265" r:id="rId11"/>
    <p:sldId id="266" r:id="rId12"/>
    <p:sldId id="267" r:id="rId13"/>
    <p:sldId id="268" r:id="rId14"/>
    <p:sldId id="269"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Lst>
  <p:sldSz cx="9144000" cy="5143500" type="screen16x9"/>
  <p:notesSz cx="6858000" cy="9144000"/>
  <p:embeddedFontLst>
    <p:embeddedFont>
      <p:font typeface="Open Sans" panose="020B0606030504020204" pitchFamily="34" charset="0"/>
      <p:regular r:id="rId29"/>
      <p:bold r:id="rId30"/>
      <p:italic r:id="rId31"/>
      <p:boldItalic r:id="rId32"/>
    </p:embeddedFont>
    <p:embeddedFont>
      <p:font typeface="Poppins Light" panose="00000400000000000000" pitchFamily="2" charset="0"/>
      <p:regular r:id="rId33"/>
      <p:bold r:id="rId34"/>
      <p:italic r:id="rId35"/>
      <p:boldItalic r:id="rId36"/>
    </p:embeddedFont>
    <p:embeddedFont>
      <p:font typeface="Roboto" panose="02000000000000000000" pitchFamily="2" charset="0"/>
      <p:regular r:id="rId37"/>
      <p:bold r:id="rId38"/>
      <p:italic r:id="rId39"/>
      <p:boldItalic r:id="rId40"/>
    </p:embeddedFont>
    <p:embeddedFont>
      <p:font typeface="Roboto Light" panose="02000000000000000000" pitchFamily="2" charset="0"/>
      <p:regular r:id="rId41"/>
      <p:bold r:id="rId42"/>
      <p:italic r:id="rId43"/>
      <p:boldItalic r:id="rId44"/>
    </p:embeddedFont>
    <p:embeddedFont>
      <p:font typeface="Roboto Medium" panose="02000000000000000000"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9DF763-15A7-47BC-BBCD-E4C2617936EA}">
  <a:tblStyle styleId="{9B9DF763-15A7-47BC-BBCD-E4C2617936E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87B800D-7DE5-4EFF-8AE6-86B4C742D59E}"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font" Target="fonts/font19.fntdata"/><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1.fntdata"/><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font" Target="fonts/font16.fntdata"/><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font" Target="fonts/font20.fntdata"/><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0" Type="http://schemas.openxmlformats.org/officeDocument/2006/relationships/slide" Target="slides/slide18.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2" name="Google Shape;56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
        <p:nvSpPr>
          <p:cNvPr id="563" name="Google Shape;563;p1: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3ad3e1cb1f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g33ad3e1cb1f_0_1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None/>
            </a:pPr>
            <a:endParaRPr sz="1000">
              <a:solidFill>
                <a:srgbClr val="26294D"/>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3c8e9fe09f_0_3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g33c8e9fe09f_0_3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r>
              <a:rPr lang="en" sz="1000">
                <a:solidFill>
                  <a:srgbClr val="26294D"/>
                </a:solidFill>
              </a:rPr>
              <a:t>Confirm the Scope = ECO</a:t>
            </a:r>
            <a:endParaRPr sz="1000">
              <a:solidFill>
                <a:srgbClr val="26294D"/>
              </a:solidFill>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33ad3e1cb1f_0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33ad3e1cb1f_0_2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1000"/>
              </a:spcBef>
              <a:spcAft>
                <a:spcPts val="0"/>
              </a:spcAft>
              <a:buClr>
                <a:srgbClr val="26294D"/>
              </a:buClr>
              <a:buSzPts val="1000"/>
              <a:buChar char="●"/>
            </a:pPr>
            <a:r>
              <a:rPr lang="en" sz="1000">
                <a:solidFill>
                  <a:srgbClr val="26294D"/>
                </a:solidFill>
              </a:rPr>
              <a:t>Final GCP Tables - confirm</a:t>
            </a:r>
            <a:endParaRPr sz="1000">
              <a:solidFill>
                <a:srgbClr val="26294D"/>
              </a:solidFill>
            </a:endParaRPr>
          </a:p>
          <a:p>
            <a:pPr marL="457200" lvl="0" indent="-292100" algn="l" rtl="0">
              <a:lnSpc>
                <a:spcPct val="100000"/>
              </a:lnSpc>
              <a:spcBef>
                <a:spcPts val="0"/>
              </a:spcBef>
              <a:spcAft>
                <a:spcPts val="0"/>
              </a:spcAft>
              <a:buClr>
                <a:srgbClr val="26294D"/>
              </a:buClr>
              <a:buSzPts val="1000"/>
              <a:buChar char="●"/>
            </a:pPr>
            <a:r>
              <a:rPr lang="en" sz="1000">
                <a:solidFill>
                  <a:srgbClr val="26294D"/>
                </a:solidFill>
              </a:rPr>
              <a:t>Explanation regarding what is pending (Ram)</a:t>
            </a:r>
            <a:endParaRPr sz="1000">
              <a:solidFill>
                <a:srgbClr val="26294D"/>
              </a:solidFill>
            </a:endParaRPr>
          </a:p>
          <a:p>
            <a:pPr marL="0" lvl="0" indent="0" algn="ctr" rtl="0">
              <a:spcBef>
                <a:spcPts val="0"/>
              </a:spcBef>
              <a:spcAft>
                <a:spcPts val="0"/>
              </a:spcAft>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l" rtl="0">
              <a:lnSpc>
                <a:spcPct val="100000"/>
              </a:lnSpc>
              <a:spcBef>
                <a:spcPts val="1000"/>
              </a:spcBef>
              <a:spcAft>
                <a:spcPts val="0"/>
              </a:spcAft>
              <a:buNone/>
            </a:pPr>
            <a:endParaRPr sz="1000">
              <a:solidFill>
                <a:srgbClr val="26294D"/>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33ad3e1cb1f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g33ad3e1cb1f_0_2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l" rtl="0">
              <a:lnSpc>
                <a:spcPct val="100000"/>
              </a:lnSpc>
              <a:spcBef>
                <a:spcPts val="1000"/>
              </a:spcBef>
              <a:spcAft>
                <a:spcPts val="0"/>
              </a:spcAft>
              <a:buNone/>
            </a:pPr>
            <a:endParaRPr sz="1000">
              <a:solidFill>
                <a:srgbClr val="26294D"/>
              </a:solidFill>
            </a:endParaRPr>
          </a:p>
          <a:p>
            <a:pPr marL="0" lvl="0" indent="0" algn="l" rtl="0">
              <a:lnSpc>
                <a:spcPct val="100000"/>
              </a:lnSpc>
              <a:spcBef>
                <a:spcPts val="1000"/>
              </a:spcBef>
              <a:spcAft>
                <a:spcPts val="0"/>
              </a:spcAft>
              <a:buNone/>
            </a:pPr>
            <a:endParaRPr sz="1000">
              <a:solidFill>
                <a:srgbClr val="26294D"/>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33b9199a8e1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33b9199a8e1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Historical data includes SCOHistorical data includes SCO</a:t>
            </a:r>
            <a:endParaRPr sz="1000">
              <a:solidFill>
                <a:srgbClr val="26294D"/>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3b9199a8e1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8" name="Google Shape;348;g33b9199a8e1_0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a:solidFill>
                  <a:schemeClr val="dk1"/>
                </a:solidFill>
                <a:latin typeface="Roboto"/>
                <a:ea typeface="Roboto"/>
                <a:cs typeface="Roboto"/>
                <a:sym typeface="Roboto"/>
              </a:rPr>
              <a:t>This KPI reflects how well a company meets customer expectations by assessing if orders are delivered exactly when expected (On-Time) and in the correct quantities (In-Full). </a:t>
            </a:r>
            <a:endParaRPr>
              <a:solidFill>
                <a:schemeClr val="dk1"/>
              </a:solidFill>
              <a:latin typeface="Roboto"/>
              <a:ea typeface="Roboto"/>
              <a:cs typeface="Roboto"/>
              <a:sym typeface="Roboto"/>
            </a:endParaRPr>
          </a:p>
          <a:p>
            <a:pPr marL="0" lvl="0" indent="0" algn="l" rtl="0">
              <a:lnSpc>
                <a:spcPct val="150000"/>
              </a:lnSpc>
              <a:spcBef>
                <a:spcPts val="0"/>
              </a:spcBef>
              <a:spcAft>
                <a:spcPts val="0"/>
              </a:spcAft>
              <a:buNone/>
            </a:pPr>
            <a:r>
              <a:rPr lang="en">
                <a:solidFill>
                  <a:schemeClr val="dk1"/>
                </a:solidFill>
                <a:latin typeface="Roboto"/>
                <a:ea typeface="Roboto"/>
                <a:cs typeface="Roboto"/>
                <a:sym typeface="Roboto"/>
              </a:rPr>
              <a:t>On Time (an order is considered to be delivered on time when it is delivered at the right time).</a:t>
            </a:r>
            <a:endParaRPr>
              <a:solidFill>
                <a:schemeClr val="dk1"/>
              </a:solidFill>
              <a:latin typeface="Roboto"/>
              <a:ea typeface="Roboto"/>
              <a:cs typeface="Roboto"/>
              <a:sym typeface="Roboto"/>
            </a:endParaRPr>
          </a:p>
          <a:p>
            <a:pPr marL="0" lvl="0" indent="0" algn="l" rtl="0">
              <a:lnSpc>
                <a:spcPct val="150000"/>
              </a:lnSpc>
              <a:spcBef>
                <a:spcPts val="0"/>
              </a:spcBef>
              <a:spcAft>
                <a:spcPts val="0"/>
              </a:spcAft>
              <a:buNone/>
            </a:pPr>
            <a:r>
              <a:rPr lang="en">
                <a:solidFill>
                  <a:schemeClr val="dk1"/>
                </a:solidFill>
                <a:latin typeface="Roboto"/>
                <a:ea typeface="Roboto"/>
                <a:cs typeface="Roboto"/>
                <a:sym typeface="Roboto"/>
              </a:rPr>
              <a:t>In Full (an order is considered in full when it is delivered with the right quantity)."</a:t>
            </a:r>
            <a:br>
              <a:rPr lang="en">
                <a:solidFill>
                  <a:schemeClr val="dk1"/>
                </a:solidFill>
                <a:latin typeface="Roboto"/>
                <a:ea typeface="Roboto"/>
                <a:cs typeface="Roboto"/>
                <a:sym typeface="Roboto"/>
              </a:rPr>
            </a:br>
            <a:endParaRPr>
              <a:solidFill>
                <a:schemeClr val="dk1"/>
              </a:solidFill>
              <a:latin typeface="Roboto"/>
              <a:ea typeface="Roboto"/>
              <a:cs typeface="Roboto"/>
              <a:sym typeface="Roboto"/>
            </a:endParaRPr>
          </a:p>
          <a:p>
            <a:pPr marL="0" lvl="0" indent="0" algn="l" rtl="0">
              <a:lnSpc>
                <a:spcPct val="150000"/>
              </a:lnSpc>
              <a:spcBef>
                <a:spcPts val="0"/>
              </a:spcBef>
              <a:spcAft>
                <a:spcPts val="0"/>
              </a:spcAft>
              <a:buNone/>
            </a:pPr>
            <a:r>
              <a:rPr lang="en">
                <a:solidFill>
                  <a:schemeClr val="dk1"/>
                </a:solidFill>
                <a:latin typeface="Roboto"/>
                <a:ea typeface="Roboto"/>
                <a:cs typeface="Roboto"/>
                <a:sym typeface="Roboto"/>
              </a:rPr>
              <a:t>Looking at “Global Supply Chain” dashboard in Tableau we were able to see the filters, conditions and calculations were applied there to be replicated into PowerBI</a:t>
            </a:r>
            <a:endParaRPr>
              <a:solidFill>
                <a:schemeClr val="dk1"/>
              </a:solidFill>
              <a:latin typeface="Roboto"/>
              <a:ea typeface="Roboto"/>
              <a:cs typeface="Roboto"/>
              <a:sym typeface="Roboto"/>
            </a:endParaRPr>
          </a:p>
          <a:p>
            <a:pPr marL="0" lvl="0" indent="0" algn="l" rtl="0">
              <a:lnSpc>
                <a:spcPct val="150000"/>
              </a:lnSpc>
              <a:spcBef>
                <a:spcPts val="0"/>
              </a:spcBef>
              <a:spcAft>
                <a:spcPts val="0"/>
              </a:spcAft>
              <a:buNone/>
            </a:pPr>
            <a:endParaRPr>
              <a:solidFill>
                <a:schemeClr val="dk1"/>
              </a:solidFill>
              <a:latin typeface="Roboto"/>
              <a:ea typeface="Roboto"/>
              <a:cs typeface="Roboto"/>
              <a:sym typeface="Roboto"/>
            </a:endParaRPr>
          </a:p>
          <a:p>
            <a:pPr marL="0" lvl="0" indent="0" algn="l" rtl="0">
              <a:lnSpc>
                <a:spcPct val="150000"/>
              </a:lnSpc>
              <a:spcBef>
                <a:spcPts val="0"/>
              </a:spcBef>
              <a:spcAft>
                <a:spcPts val="0"/>
              </a:spcAft>
              <a:buNone/>
            </a:pPr>
            <a:endParaRPr>
              <a:solidFill>
                <a:schemeClr val="dk1"/>
              </a:solidFill>
              <a:latin typeface="Roboto"/>
              <a:ea typeface="Roboto"/>
              <a:cs typeface="Roboto"/>
              <a:sym typeface="Roboto"/>
            </a:endParaRPr>
          </a:p>
          <a:p>
            <a:pPr marL="0" lvl="0" indent="0" algn="l" rtl="0">
              <a:lnSpc>
                <a:spcPct val="100000"/>
              </a:lnSpc>
              <a:spcBef>
                <a:spcPts val="1000"/>
              </a:spcBef>
              <a:spcAft>
                <a:spcPts val="0"/>
              </a:spcAft>
              <a:buNone/>
            </a:pPr>
            <a:endParaRPr sz="1000">
              <a:solidFill>
                <a:schemeClr val="dk1"/>
              </a:solidFill>
            </a:endParaRPr>
          </a:p>
          <a:p>
            <a:pPr marL="457200" lvl="0" indent="-292100" algn="l" rtl="0">
              <a:lnSpc>
                <a:spcPct val="100000"/>
              </a:lnSpc>
              <a:spcBef>
                <a:spcPts val="1000"/>
              </a:spcBef>
              <a:spcAft>
                <a:spcPts val="0"/>
              </a:spcAft>
              <a:buClr>
                <a:schemeClr val="dk1"/>
              </a:buClr>
              <a:buSzPts val="1000"/>
              <a:buChar char="●"/>
            </a:pPr>
            <a:endParaRPr sz="100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33c8e9fe09f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2" name="Google Shape;362;g33c8e9fe09f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1000"/>
              </a:spcBef>
              <a:spcAft>
                <a:spcPts val="0"/>
              </a:spcAft>
              <a:buNone/>
            </a:pPr>
            <a:r>
              <a:rPr lang="en" sz="2100">
                <a:solidFill>
                  <a:srgbClr val="1F1F1F"/>
                </a:solidFill>
                <a:highlight>
                  <a:srgbClr val="F8F9FA"/>
                </a:highlight>
              </a:rPr>
              <a:t>the dashboard will be duplicated for Syensqo</a:t>
            </a:r>
            <a:endParaRPr sz="2100">
              <a:solidFill>
                <a:srgbClr val="1F1F1F"/>
              </a:solidFill>
              <a:highlight>
                <a:srgbClr val="F8F9FA"/>
              </a:highlight>
            </a:endParaRPr>
          </a:p>
          <a:p>
            <a:pPr marL="457200" lvl="0" indent="0" algn="l" rtl="0">
              <a:lnSpc>
                <a:spcPct val="100000"/>
              </a:lnSpc>
              <a:spcBef>
                <a:spcPts val="1000"/>
              </a:spcBef>
              <a:spcAft>
                <a:spcPts val="0"/>
              </a:spcAft>
              <a:buNone/>
            </a:pPr>
            <a:r>
              <a:rPr lang="en" sz="2100">
                <a:solidFill>
                  <a:srgbClr val="1F1F1F"/>
                </a:solidFill>
                <a:highlight>
                  <a:srgbClr val="F8F9FA"/>
                </a:highlight>
              </a:rPr>
              <a:t>and in Tableau Syensqo the source will be GCP Syensqo</a:t>
            </a:r>
            <a:endParaRPr sz="2100">
              <a:solidFill>
                <a:srgbClr val="1F1F1F"/>
              </a:solidFill>
              <a:highlight>
                <a:srgbClr val="F8F9FA"/>
              </a:highlight>
            </a:endParaRPr>
          </a:p>
          <a:p>
            <a:pPr marL="457200" lvl="0" indent="0" algn="l" rtl="0">
              <a:lnSpc>
                <a:spcPct val="100000"/>
              </a:lnSpc>
              <a:spcBef>
                <a:spcPts val="1000"/>
              </a:spcBef>
              <a:spcAft>
                <a:spcPts val="0"/>
              </a:spcAft>
              <a:buNone/>
            </a:pPr>
            <a:r>
              <a:rPr lang="en" sz="2100">
                <a:solidFill>
                  <a:srgbClr val="1F1F1F"/>
                </a:solidFill>
                <a:highlight>
                  <a:srgbClr val="F8F9FA"/>
                </a:highlight>
              </a:rPr>
              <a:t>currently the scope of the KPIs is ECo and SCO - they are not yet separated</a:t>
            </a:r>
            <a:endParaRPr sz="2100">
              <a:solidFill>
                <a:srgbClr val="1F1F1F"/>
              </a:solidFill>
              <a:highlight>
                <a:srgbClr val="F8F9FA"/>
              </a:highlight>
            </a:endParaRPr>
          </a:p>
          <a:p>
            <a:pPr marL="457200" lvl="0" indent="0" algn="l" rtl="0">
              <a:lnSpc>
                <a:spcPct val="100000"/>
              </a:lnSpc>
              <a:spcBef>
                <a:spcPts val="1000"/>
              </a:spcBef>
              <a:spcAft>
                <a:spcPts val="0"/>
              </a:spcAft>
              <a:buNone/>
            </a:pPr>
            <a:endParaRPr sz="1000">
              <a:solidFill>
                <a:srgbClr val="26294D"/>
              </a:solidFill>
            </a:endParaRPr>
          </a:p>
          <a:p>
            <a:pPr marL="457200" lvl="0" indent="0" algn="l" rtl="0">
              <a:lnSpc>
                <a:spcPct val="100000"/>
              </a:lnSpc>
              <a:spcBef>
                <a:spcPts val="1000"/>
              </a:spcBef>
              <a:spcAft>
                <a:spcPts val="0"/>
              </a:spcAft>
              <a:buNone/>
            </a:pPr>
            <a:r>
              <a:rPr lang="en" sz="1000">
                <a:solidFill>
                  <a:srgbClr val="26294D"/>
                </a:solidFill>
              </a:rPr>
              <a:t>The KPI Forecast Accuracy (FA) evaluates the ability to get a visibility on customers' demand in terms of quantity.</a:t>
            </a:r>
            <a:endParaRPr sz="1000">
              <a:solidFill>
                <a:srgbClr val="26294D"/>
              </a:solidFill>
            </a:endParaRPr>
          </a:p>
          <a:p>
            <a:pPr marL="457200" lvl="0" indent="0" algn="l" rtl="0">
              <a:lnSpc>
                <a:spcPct val="100000"/>
              </a:lnSpc>
              <a:spcBef>
                <a:spcPts val="1000"/>
              </a:spcBef>
              <a:spcAft>
                <a:spcPts val="0"/>
              </a:spcAft>
              <a:buNone/>
            </a:pPr>
            <a:endParaRPr sz="1000">
              <a:solidFill>
                <a:srgbClr val="26294D"/>
              </a:solidFill>
            </a:endParaRPr>
          </a:p>
          <a:p>
            <a:pPr marL="457200" lvl="0" indent="0" algn="l" rtl="0">
              <a:lnSpc>
                <a:spcPct val="100000"/>
              </a:lnSpc>
              <a:spcBef>
                <a:spcPts val="1000"/>
              </a:spcBef>
              <a:spcAft>
                <a:spcPts val="0"/>
              </a:spcAft>
              <a:buNone/>
            </a:pPr>
            <a:endParaRPr sz="1000">
              <a:solidFill>
                <a:srgbClr val="26294D"/>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33c8e9fe09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g33c8e9fe09f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chemeClr val="dk1"/>
                </a:solidFill>
              </a:rPr>
              <a:t>OEE (%) = Production (ton/period) / MDC (ton/period)</a:t>
            </a:r>
            <a:endParaRPr sz="1000">
              <a:solidFill>
                <a:schemeClr val="dk1"/>
              </a:solidFill>
            </a:endParaRPr>
          </a:p>
          <a:p>
            <a:pPr marL="0" lvl="0" indent="0" algn="l" rtl="0">
              <a:spcBef>
                <a:spcPts val="0"/>
              </a:spcBef>
              <a:spcAft>
                <a:spcPts val="0"/>
              </a:spcAft>
              <a:buClr>
                <a:schemeClr val="dk1"/>
              </a:buClr>
              <a:buSzPts val="1100"/>
              <a:buFont typeface="Arial"/>
              <a:buNone/>
            </a:pPr>
            <a:r>
              <a:rPr lang="en" sz="1000">
                <a:solidFill>
                  <a:schemeClr val="dk1"/>
                </a:solidFill>
              </a:rPr>
              <a:t>Where Production is the observed produced quantity of the desired product within a defined period</a:t>
            </a:r>
            <a:endParaRPr sz="1000">
              <a:solidFill>
                <a:schemeClr val="dk1"/>
              </a:solidFill>
            </a:endParaRPr>
          </a:p>
          <a:p>
            <a:pPr marL="0" lvl="0" indent="0" algn="l" rtl="0">
              <a:spcBef>
                <a:spcPts val="0"/>
              </a:spcBef>
              <a:spcAft>
                <a:spcPts val="0"/>
              </a:spcAft>
              <a:buClr>
                <a:schemeClr val="dk1"/>
              </a:buClr>
              <a:buSzPts val="1100"/>
              <a:buFont typeface="Arial"/>
              <a:buNone/>
            </a:pPr>
            <a:r>
              <a:rPr lang="en" sz="1000">
                <a:solidFill>
                  <a:schemeClr val="dk1"/>
                </a:solidFill>
              </a:rPr>
              <a:t>Where MDC - Maximum Demonstrated Capacity shows the maximum sustainable production ever achieved from historic data applied to the defined period</a:t>
            </a:r>
            <a:endParaRPr sz="1000">
              <a:solidFill>
                <a:srgbClr val="26294D"/>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33c8e9fe09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1" name="Google Shape;391;g33c8e9fe09f_0_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1000"/>
              </a:spcBef>
              <a:spcAft>
                <a:spcPts val="0"/>
              </a:spcAft>
              <a:buNone/>
            </a:pPr>
            <a:endParaRPr sz="1000">
              <a:solidFill>
                <a:srgbClr val="26294D"/>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3c8e9fe09f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g33c8e9fe09f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None/>
            </a:pPr>
            <a:r>
              <a:rPr lang="en" sz="1000">
                <a:solidFill>
                  <a:srgbClr val="26294D"/>
                </a:solidFill>
              </a:rPr>
              <a:t>1 - The attributes we used for the creation of the final table:</a:t>
            </a:r>
            <a:endParaRPr sz="1000">
              <a:solidFill>
                <a:srgbClr val="26294D"/>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3c8e9fe09f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g33c8e9fe09f_0_2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33c8e9fe09f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g33c8e9fe09f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1000"/>
              </a:spcBef>
              <a:spcAft>
                <a:spcPts val="0"/>
              </a:spcAft>
              <a:buClr>
                <a:srgbClr val="26294D"/>
              </a:buClr>
              <a:buSzPts val="1000"/>
              <a:buChar char="●"/>
            </a:pPr>
            <a:endParaRPr sz="1000">
              <a:solidFill>
                <a:srgbClr val="26294D"/>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3c8e9fe09f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1" name="Google Shape;431;g33c8e9fe09f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None/>
            </a:pPr>
            <a:r>
              <a:rPr lang="en" sz="1000">
                <a:solidFill>
                  <a:srgbClr val="26294D"/>
                </a:solidFill>
              </a:rPr>
              <a:t>We wanted to replicate the CRM Dashboard on Qlik Sense</a:t>
            </a:r>
            <a:endParaRPr sz="1000">
              <a:solidFill>
                <a:srgbClr val="26294D"/>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33c8e9fe09f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5" name="Google Shape;445;g33c8e9fe09f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1000"/>
              </a:spcBef>
              <a:spcAft>
                <a:spcPts val="0"/>
              </a:spcAft>
              <a:buClr>
                <a:srgbClr val="26294D"/>
              </a:buClr>
              <a:buSzPts val="1000"/>
              <a:buChar char="●"/>
            </a:pPr>
            <a:endParaRPr sz="1000">
              <a:solidFill>
                <a:srgbClr val="26294D"/>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33c8e9fe09f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5" name="Google Shape;465;g33c8e9fe09f_0_1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1000"/>
              </a:spcBef>
              <a:spcAft>
                <a:spcPts val="0"/>
              </a:spcAft>
              <a:buClr>
                <a:srgbClr val="26294D"/>
              </a:buClr>
              <a:buSzPts val="1000"/>
              <a:buChar char="●"/>
            </a:pPr>
            <a:endParaRPr sz="1000">
              <a:solidFill>
                <a:srgbClr val="26294D"/>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3c8e9fe09f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4" name="Google Shape;474;g33c8e9fe09f_0_2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1000"/>
              </a:spcBef>
              <a:spcAft>
                <a:spcPts val="0"/>
              </a:spcAft>
              <a:buClr>
                <a:srgbClr val="26294D"/>
              </a:buClr>
              <a:buSzPts val="1000"/>
              <a:buChar char="●"/>
            </a:pPr>
            <a:endParaRPr sz="1000">
              <a:solidFill>
                <a:srgbClr val="26294D"/>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33ec928d918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3" name="Google Shape;483;g33ec928d918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a:extLst>
            <a:ext uri="{FF2B5EF4-FFF2-40B4-BE49-F238E27FC236}">
              <a16:creationId xmlns:a16="http://schemas.microsoft.com/office/drawing/2014/main" id="{515D85B4-B3F5-F1E9-3920-3270CDD1322C}"/>
            </a:ext>
          </a:extLst>
        </p:cNvPr>
        <p:cNvGrpSpPr/>
        <p:nvPr/>
      </p:nvGrpSpPr>
      <p:grpSpPr>
        <a:xfrm>
          <a:off x="0" y="0"/>
          <a:ext cx="0" cy="0"/>
          <a:chOff x="0" y="0"/>
          <a:chExt cx="0" cy="0"/>
        </a:xfrm>
      </p:grpSpPr>
      <p:sp>
        <p:nvSpPr>
          <p:cNvPr id="173" name="Google Shape;173;g33c8e9fe09f_0_243:notes">
            <a:extLst>
              <a:ext uri="{FF2B5EF4-FFF2-40B4-BE49-F238E27FC236}">
                <a16:creationId xmlns:a16="http://schemas.microsoft.com/office/drawing/2014/main" id="{FA53F0AC-9DC5-667A-E797-3DE526BA165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g33c8e9fe09f_0_243:notes">
            <a:extLst>
              <a:ext uri="{FF2B5EF4-FFF2-40B4-BE49-F238E27FC236}">
                <a16:creationId xmlns:a16="http://schemas.microsoft.com/office/drawing/2014/main" id="{E22583CB-19E7-722F-F3AB-B3E9EB3305A6}"/>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extLst>
      <p:ext uri="{BB962C8B-B14F-4D97-AF65-F5344CB8AC3E}">
        <p14:creationId xmlns:p14="http://schemas.microsoft.com/office/powerpoint/2010/main" val="376838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3c8e9fe09f_0_2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33c8e9fe09f_0_2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700">
                <a:solidFill>
                  <a:srgbClr val="434343"/>
                </a:solidFill>
                <a:latin typeface="Roboto Light"/>
                <a:ea typeface="Roboto Light"/>
                <a:cs typeface="Roboto Light"/>
                <a:sym typeface="Roboto Light"/>
              </a:rPr>
              <a:t>Auth Scope = ECO</a:t>
            </a:r>
            <a:endParaRPr i="1">
              <a:solidFill>
                <a:srgbClr val="434343"/>
              </a:solidFill>
              <a:latin typeface="Roboto Light"/>
              <a:ea typeface="Roboto Light"/>
              <a:cs typeface="Roboto Light"/>
              <a:sym typeface="Roboto Light"/>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3ad3e1cb1f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g33ad3e1cb1f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r>
              <a:rPr lang="en" sz="1000">
                <a:solidFill>
                  <a:srgbClr val="26294D"/>
                </a:solidFill>
              </a:rPr>
              <a:t>For GHG it is important to show the evolution for a couple of years for sites. ECO vs SCO is related to company and not sites. In a couple of cases (Cincinnatti, Chicago, Livorno, ...) the emissions were reported in a company that is now SCO but they concern activities that are now in ECO. This is why it is important to also extract SCO data to include all GHG related to the site to be able to compare present data with past data</a:t>
            </a:r>
            <a:endParaRPr sz="1000">
              <a:solidFill>
                <a:srgbClr val="26294D"/>
              </a:solidFill>
            </a:endParaRPr>
          </a:p>
          <a:p>
            <a:pPr marL="0" lvl="0" indent="0" algn="l" rtl="0">
              <a:lnSpc>
                <a:spcPct val="100000"/>
              </a:lnSpc>
              <a:spcBef>
                <a:spcPts val="1000"/>
              </a:spcBef>
              <a:spcAft>
                <a:spcPts val="0"/>
              </a:spcAft>
              <a:buClr>
                <a:schemeClr val="dk1"/>
              </a:buClr>
              <a:buSzPts val="1100"/>
              <a:buFont typeface="Arial"/>
              <a:buNone/>
            </a:pPr>
            <a:r>
              <a:rPr lang="en" sz="1000">
                <a:solidFill>
                  <a:srgbClr val="26294D"/>
                </a:solidFill>
              </a:rPr>
              <a:t>Eco - for CO2 emissions</a:t>
            </a:r>
            <a:endParaRPr sz="1000">
              <a:solidFill>
                <a:srgbClr val="26294D"/>
              </a:solidFill>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3ad3e1cb1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g33ad3e1cb1f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3ad3e1cb1f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33ad3e1cb1f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3ad3e1cb1f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g33ad3e1cb1f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3ad3e1cb1f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1" name="Google Shape;251;g33ad3e1cb1f_0_1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Clr>
                <a:schemeClr val="dk1"/>
              </a:buClr>
              <a:buSzPts val="1100"/>
              <a:buFont typeface="Arial"/>
              <a:buNone/>
            </a:pPr>
            <a:endParaRPr sz="1000">
              <a:solidFill>
                <a:srgbClr val="26294D"/>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55"/>
        <p:cNvGrpSpPr/>
        <p:nvPr/>
      </p:nvGrpSpPr>
      <p:grpSpPr>
        <a:xfrm>
          <a:off x="0" y="0"/>
          <a:ext cx="0" cy="0"/>
          <a:chOff x="0" y="0"/>
          <a:chExt cx="0" cy="0"/>
        </a:xfrm>
      </p:grpSpPr>
      <p:sp>
        <p:nvSpPr>
          <p:cNvPr id="56" name="Google Shape;56;p14"/>
          <p:cNvSpPr/>
          <p:nvPr/>
        </p:nvSpPr>
        <p:spPr>
          <a:xfrm>
            <a:off x="9141618" y="1715344"/>
            <a:ext cx="2381" cy="1330166"/>
          </a:xfrm>
          <a:custGeom>
            <a:avLst/>
            <a:gdLst/>
            <a:ahLst/>
            <a:cxnLst/>
            <a:rect l="l" t="t" r="r" b="b"/>
            <a:pathLst>
              <a:path w="2381" h="1330166" extrusionOk="0">
                <a:moveTo>
                  <a:pt x="0" y="1324213"/>
                </a:moveTo>
                <a:lnTo>
                  <a:pt x="2381" y="1330166"/>
                </a:lnTo>
                <a:lnTo>
                  <a:pt x="2381" y="5477"/>
                </a:lnTo>
                <a:lnTo>
                  <a:pt x="0" y="0"/>
                </a:lnTo>
                <a:lnTo>
                  <a:pt x="0" y="1324213"/>
                </a:lnTo>
                <a:close/>
              </a:path>
            </a:pathLst>
          </a:custGeom>
          <a:solidFill>
            <a:srgbClr val="7DACE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4"/>
          <p:cNvSpPr/>
          <p:nvPr/>
        </p:nvSpPr>
        <p:spPr>
          <a:xfrm>
            <a:off x="2381" y="811231"/>
            <a:ext cx="9139237" cy="2514886"/>
          </a:xfrm>
          <a:custGeom>
            <a:avLst/>
            <a:gdLst/>
            <a:ahLst/>
            <a:cxnLst/>
            <a:rect l="l" t="t" r="r" b="b"/>
            <a:pathLst>
              <a:path w="9139237" h="2514886" extrusionOk="0">
                <a:moveTo>
                  <a:pt x="970788" y="464296"/>
                </a:moveTo>
                <a:lnTo>
                  <a:pt x="970788" y="464344"/>
                </a:lnTo>
                <a:cubicBezTo>
                  <a:pt x="516207" y="464344"/>
                  <a:pt x="235696" y="730377"/>
                  <a:pt x="235696" y="1243013"/>
                </a:cubicBezTo>
                <a:cubicBezTo>
                  <a:pt x="235696" y="1803987"/>
                  <a:pt x="540258" y="2050637"/>
                  <a:pt x="994934" y="2050637"/>
                </a:cubicBezTo>
                <a:cubicBezTo>
                  <a:pt x="1449610" y="2050637"/>
                  <a:pt x="1720406" y="1760458"/>
                  <a:pt x="1720406" y="1257491"/>
                </a:cubicBezTo>
                <a:cubicBezTo>
                  <a:pt x="1720406" y="725472"/>
                  <a:pt x="1435084" y="464296"/>
                  <a:pt x="970788" y="464296"/>
                </a:cubicBezTo>
                <a:close/>
                <a:moveTo>
                  <a:pt x="8436530" y="449818"/>
                </a:moveTo>
                <a:cubicBezTo>
                  <a:pt x="8373713" y="633603"/>
                  <a:pt x="8276938" y="880253"/>
                  <a:pt x="8156019" y="1175242"/>
                </a:cubicBezTo>
                <a:lnTo>
                  <a:pt x="7991570" y="1576626"/>
                </a:lnTo>
                <a:lnTo>
                  <a:pt x="7991617" y="1576626"/>
                </a:lnTo>
                <a:lnTo>
                  <a:pt x="8876680" y="1576626"/>
                </a:lnTo>
                <a:lnTo>
                  <a:pt x="8712183" y="1175242"/>
                </a:lnTo>
                <a:cubicBezTo>
                  <a:pt x="8596121" y="885063"/>
                  <a:pt x="8499443" y="633603"/>
                  <a:pt x="8436530" y="449818"/>
                </a:cubicBezTo>
                <a:close/>
                <a:moveTo>
                  <a:pt x="4562904" y="48339"/>
                </a:moveTo>
                <a:lnTo>
                  <a:pt x="5152978" y="48339"/>
                </a:lnTo>
                <a:lnTo>
                  <a:pt x="5651087" y="1291304"/>
                </a:lnTo>
                <a:cubicBezTo>
                  <a:pt x="5772007" y="1591151"/>
                  <a:pt x="5863971" y="1842658"/>
                  <a:pt x="5921931" y="2031254"/>
                </a:cubicBezTo>
                <a:cubicBezTo>
                  <a:pt x="5984844" y="1842611"/>
                  <a:pt x="6076664" y="1581483"/>
                  <a:pt x="6192727" y="1291304"/>
                </a:cubicBezTo>
                <a:lnTo>
                  <a:pt x="6690837" y="48339"/>
                </a:lnTo>
                <a:lnTo>
                  <a:pt x="6690884" y="48339"/>
                </a:lnTo>
                <a:lnTo>
                  <a:pt x="7271290" y="48339"/>
                </a:lnTo>
                <a:lnTo>
                  <a:pt x="6366939" y="2195655"/>
                </a:lnTo>
                <a:cubicBezTo>
                  <a:pt x="6255687" y="2466451"/>
                  <a:pt x="6110669" y="2514838"/>
                  <a:pt x="5917168" y="2514838"/>
                </a:cubicBezTo>
                <a:cubicBezTo>
                  <a:pt x="5723668" y="2514838"/>
                  <a:pt x="5578602" y="2466499"/>
                  <a:pt x="5467350" y="2195655"/>
                </a:cubicBezTo>
                <a:close/>
                <a:moveTo>
                  <a:pt x="2798873" y="48339"/>
                </a:moveTo>
                <a:lnTo>
                  <a:pt x="3350180" y="48339"/>
                </a:lnTo>
                <a:lnTo>
                  <a:pt x="3350180" y="2002298"/>
                </a:lnTo>
                <a:lnTo>
                  <a:pt x="4728495" y="2002298"/>
                </a:lnTo>
                <a:lnTo>
                  <a:pt x="4728495" y="2466499"/>
                </a:lnTo>
                <a:lnTo>
                  <a:pt x="3417950" y="2466499"/>
                </a:lnTo>
                <a:cubicBezTo>
                  <a:pt x="3021329" y="2466499"/>
                  <a:pt x="2798873" y="2258568"/>
                  <a:pt x="2798873" y="1900666"/>
                </a:cubicBezTo>
                <a:close/>
                <a:moveTo>
                  <a:pt x="8436530" y="0"/>
                </a:moveTo>
                <a:cubicBezTo>
                  <a:pt x="8630030" y="0"/>
                  <a:pt x="8770238" y="48339"/>
                  <a:pt x="8886348" y="319230"/>
                </a:cubicBezTo>
                <a:lnTo>
                  <a:pt x="9139237" y="904113"/>
                </a:lnTo>
                <a:lnTo>
                  <a:pt x="9139237" y="2228374"/>
                </a:lnTo>
                <a:lnTo>
                  <a:pt x="9060370" y="2031254"/>
                </a:lnTo>
                <a:lnTo>
                  <a:pt x="7807737" y="2031254"/>
                </a:lnTo>
                <a:lnTo>
                  <a:pt x="7633715" y="2466499"/>
                </a:lnTo>
                <a:lnTo>
                  <a:pt x="7058215" y="2466499"/>
                </a:lnTo>
                <a:lnTo>
                  <a:pt x="7986760" y="319230"/>
                </a:lnTo>
                <a:cubicBezTo>
                  <a:pt x="8107679" y="43529"/>
                  <a:pt x="8243029" y="0"/>
                  <a:pt x="8436530" y="0"/>
                </a:cubicBezTo>
                <a:close/>
                <a:moveTo>
                  <a:pt x="990076" y="0"/>
                </a:moveTo>
                <a:cubicBezTo>
                  <a:pt x="1788081" y="0"/>
                  <a:pt x="2286191" y="440198"/>
                  <a:pt x="2286191" y="1247823"/>
                </a:cubicBezTo>
                <a:cubicBezTo>
                  <a:pt x="2286191" y="2055448"/>
                  <a:pt x="1797749" y="2514886"/>
                  <a:pt x="965930" y="2514886"/>
                </a:cubicBezTo>
                <a:cubicBezTo>
                  <a:pt x="558594" y="2514886"/>
                  <a:pt x="226171" y="2402538"/>
                  <a:pt x="0" y="2177891"/>
                </a:cubicBezTo>
                <a:lnTo>
                  <a:pt x="0" y="360140"/>
                </a:lnTo>
                <a:cubicBezTo>
                  <a:pt x="233410" y="124777"/>
                  <a:pt x="577501" y="0"/>
                  <a:pt x="990076"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4"/>
          <p:cNvSpPr/>
          <p:nvPr/>
        </p:nvSpPr>
        <p:spPr>
          <a:xfrm>
            <a:off x="476249" y="1727679"/>
            <a:ext cx="4095654" cy="681895"/>
          </a:xfrm>
          <a:custGeom>
            <a:avLst/>
            <a:gdLst/>
            <a:ahLst/>
            <a:cxnLst/>
            <a:rect l="l" t="t" r="r" b="b"/>
            <a:pathLst>
              <a:path w="4095654" h="681895" extrusionOk="0">
                <a:moveTo>
                  <a:pt x="1043750" y="125921"/>
                </a:moveTo>
                <a:cubicBezTo>
                  <a:pt x="917877" y="125921"/>
                  <a:pt x="844439" y="198072"/>
                  <a:pt x="844439" y="337042"/>
                </a:cubicBezTo>
                <a:cubicBezTo>
                  <a:pt x="844439" y="489156"/>
                  <a:pt x="925735" y="556022"/>
                  <a:pt x="1050274" y="556022"/>
                </a:cubicBezTo>
                <a:cubicBezTo>
                  <a:pt x="1174814" y="556022"/>
                  <a:pt x="1246965" y="477345"/>
                  <a:pt x="1246965" y="340995"/>
                </a:cubicBezTo>
                <a:cubicBezTo>
                  <a:pt x="1246965" y="196739"/>
                  <a:pt x="1169622" y="125921"/>
                  <a:pt x="1043750" y="125921"/>
                </a:cubicBezTo>
                <a:close/>
                <a:moveTo>
                  <a:pt x="3067859" y="122015"/>
                </a:moveTo>
                <a:cubicBezTo>
                  <a:pt x="3050809" y="171831"/>
                  <a:pt x="3024568" y="238696"/>
                  <a:pt x="2991802" y="318706"/>
                </a:cubicBezTo>
                <a:lnTo>
                  <a:pt x="2947225" y="427529"/>
                </a:lnTo>
                <a:lnTo>
                  <a:pt x="3187159" y="427529"/>
                </a:lnTo>
                <a:lnTo>
                  <a:pt x="3142582" y="318706"/>
                </a:lnTo>
                <a:cubicBezTo>
                  <a:pt x="3111150" y="240030"/>
                  <a:pt x="3084908" y="171831"/>
                  <a:pt x="3067859" y="122015"/>
                </a:cubicBezTo>
                <a:close/>
                <a:moveTo>
                  <a:pt x="3339179" y="13192"/>
                </a:moveTo>
                <a:lnTo>
                  <a:pt x="3509629" y="13192"/>
                </a:lnTo>
                <a:lnTo>
                  <a:pt x="3665648" y="272843"/>
                </a:lnTo>
                <a:cubicBezTo>
                  <a:pt x="3690556" y="313468"/>
                  <a:pt x="3706320" y="341042"/>
                  <a:pt x="3720703" y="372475"/>
                </a:cubicBezTo>
                <a:cubicBezTo>
                  <a:pt x="3733800" y="340995"/>
                  <a:pt x="3749564" y="314801"/>
                  <a:pt x="3774471" y="272843"/>
                </a:cubicBezTo>
                <a:lnTo>
                  <a:pt x="3931777" y="13192"/>
                </a:lnTo>
                <a:lnTo>
                  <a:pt x="4095654" y="13192"/>
                </a:lnTo>
                <a:lnTo>
                  <a:pt x="3821620" y="455057"/>
                </a:lnTo>
                <a:cubicBezTo>
                  <a:pt x="3790140" y="506206"/>
                  <a:pt x="3792759" y="519303"/>
                  <a:pt x="3792759" y="582263"/>
                </a:cubicBezTo>
                <a:lnTo>
                  <a:pt x="3792855" y="582263"/>
                </a:lnTo>
                <a:lnTo>
                  <a:pt x="3792855" y="668798"/>
                </a:lnTo>
                <a:lnTo>
                  <a:pt x="3642074" y="668798"/>
                </a:lnTo>
                <a:lnTo>
                  <a:pt x="3642074" y="582263"/>
                </a:lnTo>
                <a:cubicBezTo>
                  <a:pt x="3642074" y="519350"/>
                  <a:pt x="3644693" y="506206"/>
                  <a:pt x="3613213" y="455057"/>
                </a:cubicBezTo>
                <a:close/>
                <a:moveTo>
                  <a:pt x="2017633" y="13192"/>
                </a:moveTo>
                <a:lnTo>
                  <a:pt x="2177605" y="13192"/>
                </a:lnTo>
                <a:lnTo>
                  <a:pt x="2312670" y="350186"/>
                </a:lnTo>
                <a:cubicBezTo>
                  <a:pt x="2345436" y="431482"/>
                  <a:pt x="2370391" y="499681"/>
                  <a:pt x="2386108" y="550783"/>
                </a:cubicBezTo>
                <a:cubicBezTo>
                  <a:pt x="2403157" y="499634"/>
                  <a:pt x="2428065" y="428863"/>
                  <a:pt x="2459545" y="350186"/>
                </a:cubicBezTo>
                <a:lnTo>
                  <a:pt x="2594610" y="13192"/>
                </a:lnTo>
                <a:lnTo>
                  <a:pt x="2751963" y="13192"/>
                </a:lnTo>
                <a:lnTo>
                  <a:pt x="2506789" y="595360"/>
                </a:lnTo>
                <a:lnTo>
                  <a:pt x="2506742" y="595360"/>
                </a:lnTo>
                <a:cubicBezTo>
                  <a:pt x="2476595" y="668798"/>
                  <a:pt x="2437257" y="681895"/>
                  <a:pt x="2384822" y="681895"/>
                </a:cubicBezTo>
                <a:cubicBezTo>
                  <a:pt x="2332386" y="681895"/>
                  <a:pt x="2293001" y="668798"/>
                  <a:pt x="2262854" y="595360"/>
                </a:cubicBezTo>
                <a:close/>
                <a:moveTo>
                  <a:pt x="1539383" y="13192"/>
                </a:moveTo>
                <a:lnTo>
                  <a:pt x="1688878" y="13192"/>
                </a:lnTo>
                <a:lnTo>
                  <a:pt x="1688878" y="542925"/>
                </a:lnTo>
                <a:lnTo>
                  <a:pt x="2062544" y="542925"/>
                </a:lnTo>
                <a:lnTo>
                  <a:pt x="2062544" y="668798"/>
                </a:lnTo>
                <a:lnTo>
                  <a:pt x="1707213" y="668798"/>
                </a:lnTo>
                <a:cubicBezTo>
                  <a:pt x="1599676" y="668798"/>
                  <a:pt x="1539383" y="612410"/>
                  <a:pt x="1539383" y="515398"/>
                </a:cubicBezTo>
                <a:close/>
                <a:moveTo>
                  <a:pt x="3067859" y="95"/>
                </a:moveTo>
                <a:cubicBezTo>
                  <a:pt x="3120341" y="95"/>
                  <a:pt x="3158346" y="13192"/>
                  <a:pt x="3189826" y="86630"/>
                </a:cubicBezTo>
                <a:lnTo>
                  <a:pt x="3441572" y="668798"/>
                </a:lnTo>
                <a:lnTo>
                  <a:pt x="3284219" y="668798"/>
                </a:lnTo>
                <a:lnTo>
                  <a:pt x="3237023" y="550783"/>
                </a:lnTo>
                <a:lnTo>
                  <a:pt x="2897409" y="550783"/>
                </a:lnTo>
                <a:lnTo>
                  <a:pt x="2850212" y="668798"/>
                </a:lnTo>
                <a:lnTo>
                  <a:pt x="2694193" y="668798"/>
                </a:lnTo>
                <a:lnTo>
                  <a:pt x="2945939" y="86630"/>
                </a:lnTo>
                <a:cubicBezTo>
                  <a:pt x="2978705" y="11906"/>
                  <a:pt x="3015376" y="95"/>
                  <a:pt x="3067859" y="95"/>
                </a:cubicBezTo>
                <a:close/>
                <a:moveTo>
                  <a:pt x="1048941" y="48"/>
                </a:moveTo>
                <a:cubicBezTo>
                  <a:pt x="1261348" y="48"/>
                  <a:pt x="1400366" y="122015"/>
                  <a:pt x="1400366" y="338328"/>
                </a:cubicBezTo>
                <a:lnTo>
                  <a:pt x="1400366" y="338376"/>
                </a:lnTo>
                <a:cubicBezTo>
                  <a:pt x="1400366" y="557356"/>
                  <a:pt x="1267920" y="681895"/>
                  <a:pt x="1042416" y="681895"/>
                </a:cubicBezTo>
                <a:cubicBezTo>
                  <a:pt x="828675" y="681895"/>
                  <a:pt x="690991" y="567833"/>
                  <a:pt x="690991" y="339662"/>
                </a:cubicBezTo>
                <a:cubicBezTo>
                  <a:pt x="690991" y="111490"/>
                  <a:pt x="836533" y="48"/>
                  <a:pt x="1048941" y="48"/>
                </a:cubicBezTo>
                <a:close/>
                <a:moveTo>
                  <a:pt x="288465" y="0"/>
                </a:moveTo>
                <a:cubicBezTo>
                  <a:pt x="364522" y="0"/>
                  <a:pt x="457629" y="7858"/>
                  <a:pt x="542830" y="27527"/>
                </a:cubicBezTo>
                <a:lnTo>
                  <a:pt x="542830" y="154734"/>
                </a:lnTo>
                <a:cubicBezTo>
                  <a:pt x="444484" y="132445"/>
                  <a:pt x="364522" y="123254"/>
                  <a:pt x="288465" y="123254"/>
                </a:cubicBezTo>
                <a:cubicBezTo>
                  <a:pt x="191452" y="123254"/>
                  <a:pt x="153400" y="139017"/>
                  <a:pt x="153400" y="184880"/>
                </a:cubicBezTo>
                <a:cubicBezTo>
                  <a:pt x="153400" y="224219"/>
                  <a:pt x="179642" y="247841"/>
                  <a:pt x="321231" y="274034"/>
                </a:cubicBezTo>
                <a:cubicBezTo>
                  <a:pt x="542830" y="314658"/>
                  <a:pt x="590026" y="378905"/>
                  <a:pt x="590026" y="477250"/>
                </a:cubicBezTo>
                <a:cubicBezTo>
                  <a:pt x="590026" y="591360"/>
                  <a:pt x="502206" y="681800"/>
                  <a:pt x="287131" y="681800"/>
                </a:cubicBezTo>
                <a:lnTo>
                  <a:pt x="287131" y="681847"/>
                </a:lnTo>
                <a:cubicBezTo>
                  <a:pt x="171783" y="681847"/>
                  <a:pt x="97012" y="672703"/>
                  <a:pt x="14430" y="655606"/>
                </a:cubicBezTo>
                <a:lnTo>
                  <a:pt x="14430" y="528399"/>
                </a:lnTo>
                <a:cubicBezTo>
                  <a:pt x="85249" y="545449"/>
                  <a:pt x="153400" y="558594"/>
                  <a:pt x="287131" y="558594"/>
                </a:cubicBezTo>
                <a:cubicBezTo>
                  <a:pt x="402527" y="558594"/>
                  <a:pt x="436626" y="533686"/>
                  <a:pt x="436626" y="487775"/>
                </a:cubicBezTo>
                <a:cubicBezTo>
                  <a:pt x="436626" y="444484"/>
                  <a:pt x="405146" y="422196"/>
                  <a:pt x="280607" y="401241"/>
                </a:cubicBezTo>
                <a:cubicBezTo>
                  <a:pt x="59007" y="363236"/>
                  <a:pt x="0" y="300276"/>
                  <a:pt x="0" y="194072"/>
                </a:cubicBezTo>
                <a:cubicBezTo>
                  <a:pt x="0" y="65580"/>
                  <a:pt x="103584" y="0"/>
                  <a:pt x="288465"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4"/>
          <p:cNvSpPr txBox="1">
            <a:spLocks noGrp="1"/>
          </p:cNvSpPr>
          <p:nvPr>
            <p:ph type="ctrTitle"/>
          </p:nvPr>
        </p:nvSpPr>
        <p:spPr>
          <a:xfrm>
            <a:off x="468312" y="3129700"/>
            <a:ext cx="6780900" cy="9570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lt1"/>
              </a:buClr>
              <a:buSzPts val="2500"/>
              <a:buFont typeface="Roboto Medium"/>
              <a:buNone/>
              <a:defRPr sz="25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subTitle" idx="1"/>
          </p:nvPr>
        </p:nvSpPr>
        <p:spPr>
          <a:xfrm>
            <a:off x="468312" y="4184485"/>
            <a:ext cx="6780900" cy="2655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600"/>
              <a:buNone/>
              <a:defRPr sz="1600">
                <a:solidFill>
                  <a:schemeClr val="lt1"/>
                </a:solidFill>
              </a:defRPr>
            </a:lvl1pPr>
            <a:lvl2pPr lvl="1" algn="ctr">
              <a:lnSpc>
                <a:spcPct val="100000"/>
              </a:lnSpc>
              <a:spcBef>
                <a:spcPts val="600"/>
              </a:spcBef>
              <a:spcAft>
                <a:spcPts val="0"/>
              </a:spcAft>
              <a:buClr>
                <a:schemeClr val="lt1"/>
              </a:buClr>
              <a:buSzPts val="2000"/>
              <a:buNone/>
              <a:defRPr sz="2000">
                <a:solidFill>
                  <a:schemeClr val="lt1"/>
                </a:solidFill>
              </a:defRPr>
            </a:lvl2pPr>
            <a:lvl3pPr lvl="2" algn="ctr">
              <a:lnSpc>
                <a:spcPct val="100000"/>
              </a:lnSpc>
              <a:spcBef>
                <a:spcPts val="600"/>
              </a:spcBef>
              <a:spcAft>
                <a:spcPts val="0"/>
              </a:spcAft>
              <a:buClr>
                <a:schemeClr val="lt1"/>
              </a:buClr>
              <a:buSzPts val="1800"/>
              <a:buNone/>
              <a:defRPr sz="1800">
                <a:solidFill>
                  <a:schemeClr val="lt1"/>
                </a:solidFill>
              </a:defRPr>
            </a:lvl3pPr>
            <a:lvl4pPr lvl="3" algn="ctr">
              <a:lnSpc>
                <a:spcPct val="100000"/>
              </a:lnSpc>
              <a:spcBef>
                <a:spcPts val="600"/>
              </a:spcBef>
              <a:spcAft>
                <a:spcPts val="0"/>
              </a:spcAft>
              <a:buClr>
                <a:schemeClr val="lt1"/>
              </a:buClr>
              <a:buSzPts val="1600"/>
              <a:buNone/>
              <a:defRPr sz="1600">
                <a:solidFill>
                  <a:schemeClr val="lt1"/>
                </a:solidFill>
              </a:defRPr>
            </a:lvl4pPr>
            <a:lvl5pPr lvl="4" algn="ctr">
              <a:lnSpc>
                <a:spcPct val="100000"/>
              </a:lnSpc>
              <a:spcBef>
                <a:spcPts val="600"/>
              </a:spcBef>
              <a:spcAft>
                <a:spcPts val="0"/>
              </a:spcAft>
              <a:buClr>
                <a:schemeClr val="lt1"/>
              </a:buClr>
              <a:buSzPts val="1600"/>
              <a:buNone/>
              <a:defRPr sz="1600">
                <a:solidFill>
                  <a:schemeClr val="lt1"/>
                </a:solidFill>
              </a:defRPr>
            </a:lvl5pPr>
            <a:lvl6pPr lvl="5" algn="ctr">
              <a:lnSpc>
                <a:spcPct val="90000"/>
              </a:lnSpc>
              <a:spcBef>
                <a:spcPts val="500"/>
              </a:spcBef>
              <a:spcAft>
                <a:spcPts val="0"/>
              </a:spcAft>
              <a:buClr>
                <a:schemeClr val="lt1"/>
              </a:buClr>
              <a:buSzPts val="1600"/>
              <a:buNone/>
              <a:defRPr sz="1600">
                <a:solidFill>
                  <a:schemeClr val="lt1"/>
                </a:solidFill>
              </a:defRPr>
            </a:lvl6pPr>
            <a:lvl7pPr lvl="6" algn="ctr">
              <a:lnSpc>
                <a:spcPct val="90000"/>
              </a:lnSpc>
              <a:spcBef>
                <a:spcPts val="500"/>
              </a:spcBef>
              <a:spcAft>
                <a:spcPts val="0"/>
              </a:spcAft>
              <a:buClr>
                <a:schemeClr val="lt1"/>
              </a:buClr>
              <a:buSzPts val="1600"/>
              <a:buNone/>
              <a:defRPr sz="1600">
                <a:solidFill>
                  <a:schemeClr val="lt1"/>
                </a:solidFill>
              </a:defRPr>
            </a:lvl7pPr>
            <a:lvl8pPr lvl="7" algn="ctr">
              <a:lnSpc>
                <a:spcPct val="90000"/>
              </a:lnSpc>
              <a:spcBef>
                <a:spcPts val="500"/>
              </a:spcBef>
              <a:spcAft>
                <a:spcPts val="0"/>
              </a:spcAft>
              <a:buClr>
                <a:schemeClr val="lt1"/>
              </a:buClr>
              <a:buSzPts val="1600"/>
              <a:buNone/>
              <a:defRPr sz="1600">
                <a:solidFill>
                  <a:schemeClr val="lt1"/>
                </a:solidFill>
              </a:defRPr>
            </a:lvl8pPr>
            <a:lvl9pPr lvl="8" algn="ctr">
              <a:lnSpc>
                <a:spcPct val="90000"/>
              </a:lnSpc>
              <a:spcBef>
                <a:spcPts val="50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Summary ">
  <p:cSld name="Summary ">
    <p:bg>
      <p:bgPr>
        <a:solidFill>
          <a:schemeClr val="accent1"/>
        </a:solidFill>
        <a:effectLst/>
      </p:bgPr>
    </p:bg>
    <p:spTree>
      <p:nvGrpSpPr>
        <p:cNvPr id="1" name="Shape 61"/>
        <p:cNvGrpSpPr/>
        <p:nvPr/>
      </p:nvGrpSpPr>
      <p:grpSpPr>
        <a:xfrm>
          <a:off x="0" y="0"/>
          <a:ext cx="0" cy="0"/>
          <a:chOff x="0" y="0"/>
          <a:chExt cx="0" cy="0"/>
        </a:xfrm>
      </p:grpSpPr>
      <p:sp>
        <p:nvSpPr>
          <p:cNvPr id="62" name="Google Shape;62;p15"/>
          <p:cNvSpPr>
            <a:spLocks noGrp="1"/>
          </p:cNvSpPr>
          <p:nvPr>
            <p:ph type="pic" idx="2"/>
          </p:nvPr>
        </p:nvSpPr>
        <p:spPr>
          <a:xfrm>
            <a:off x="0" y="1"/>
            <a:ext cx="9144000" cy="5143500"/>
          </a:xfrm>
          <a:prstGeom prst="rect">
            <a:avLst/>
          </a:prstGeom>
          <a:solidFill>
            <a:schemeClr val="accent3"/>
          </a:solidFill>
          <a:ln>
            <a:noFill/>
          </a:ln>
        </p:spPr>
      </p:sp>
      <p:sp>
        <p:nvSpPr>
          <p:cNvPr id="63" name="Google Shape;63;p15"/>
          <p:cNvSpPr/>
          <p:nvPr/>
        </p:nvSpPr>
        <p:spPr>
          <a:xfrm>
            <a:off x="0" y="838075"/>
            <a:ext cx="5982300" cy="3314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Light"/>
              <a:ea typeface="Roboto Light"/>
              <a:cs typeface="Roboto Light"/>
              <a:sym typeface="Roboto Light"/>
            </a:endParaRPr>
          </a:p>
        </p:txBody>
      </p:sp>
      <p:sp>
        <p:nvSpPr>
          <p:cNvPr id="64" name="Google Shape;64;p15"/>
          <p:cNvSpPr txBox="1">
            <a:spLocks noGrp="1"/>
          </p:cNvSpPr>
          <p:nvPr>
            <p:ph type="sldNum" idx="12"/>
          </p:nvPr>
        </p:nvSpPr>
        <p:spPr>
          <a:xfrm>
            <a:off x="468314" y="4728125"/>
            <a:ext cx="412800" cy="1488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Roboto Light"/>
                <a:ea typeface="Roboto Light"/>
                <a:cs typeface="Roboto Light"/>
                <a:sym typeface="Roboto Light"/>
              </a:defRPr>
            </a:lvl9pPr>
          </a:lstStyle>
          <a:p>
            <a:pPr marL="0" lvl="0" indent="0" algn="l" rtl="0">
              <a:spcBef>
                <a:spcPts val="0"/>
              </a:spcBef>
              <a:spcAft>
                <a:spcPts val="0"/>
              </a:spcAft>
              <a:buNone/>
            </a:pPr>
            <a:fld id="{00000000-1234-1234-1234-123412341234}" type="slidenum">
              <a:rPr lang="en"/>
              <a:t>‹#›</a:t>
            </a:fld>
            <a:endParaRPr/>
          </a:p>
        </p:txBody>
      </p:sp>
      <p:grpSp>
        <p:nvGrpSpPr>
          <p:cNvPr id="65" name="Google Shape;65;p15"/>
          <p:cNvGrpSpPr/>
          <p:nvPr/>
        </p:nvGrpSpPr>
        <p:grpSpPr>
          <a:xfrm>
            <a:off x="0" y="-142745"/>
            <a:ext cx="3633257" cy="65100"/>
            <a:chOff x="0" y="-244475"/>
            <a:chExt cx="3633257" cy="65100"/>
          </a:xfrm>
        </p:grpSpPr>
        <p:sp>
          <p:nvSpPr>
            <p:cNvPr id="66" name="Google Shape;66;p15"/>
            <p:cNvSpPr/>
            <p:nvPr/>
          </p:nvSpPr>
          <p:spPr>
            <a:xfrm>
              <a:off x="0" y="-244475"/>
              <a:ext cx="272100" cy="65100"/>
            </a:xfrm>
            <a:prstGeom prst="rect">
              <a:avLst/>
            </a:prstGeom>
            <a:solidFill>
              <a:srgbClr val="5495F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 name="Google Shape;67;p15"/>
            <p:cNvSpPr/>
            <p:nvPr/>
          </p:nvSpPr>
          <p:spPr>
            <a:xfrm>
              <a:off x="305560" y="-244475"/>
              <a:ext cx="272100" cy="65100"/>
            </a:xfrm>
            <a:prstGeom prst="rect">
              <a:avLst/>
            </a:prstGeom>
            <a:solidFill>
              <a:srgbClr val="7DACE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 name="Google Shape;68;p15"/>
            <p:cNvSpPr/>
            <p:nvPr/>
          </p:nvSpPr>
          <p:spPr>
            <a:xfrm>
              <a:off x="611119" y="-244475"/>
              <a:ext cx="272100" cy="65100"/>
            </a:xfrm>
            <a:prstGeom prst="rect">
              <a:avLst/>
            </a:prstGeom>
            <a:solidFill>
              <a:srgbClr val="A6CCE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9" name="Google Shape;69;p15"/>
            <p:cNvSpPr/>
            <p:nvPr/>
          </p:nvSpPr>
          <p:spPr>
            <a:xfrm>
              <a:off x="916679" y="-244475"/>
              <a:ext cx="272100" cy="65100"/>
            </a:xfrm>
            <a:prstGeom prst="rect">
              <a:avLst/>
            </a:prstGeom>
            <a:solidFill>
              <a:srgbClr val="FF6D6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0" name="Google Shape;70;p15"/>
            <p:cNvSpPr/>
            <p:nvPr/>
          </p:nvSpPr>
          <p:spPr>
            <a:xfrm>
              <a:off x="1222239" y="-244475"/>
              <a:ext cx="272100" cy="65100"/>
            </a:xfrm>
            <a:prstGeom prst="rect">
              <a:avLst/>
            </a:prstGeom>
            <a:solidFill>
              <a:srgbClr val="F3908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1" name="Google Shape;71;p15"/>
            <p:cNvSpPr/>
            <p:nvPr/>
          </p:nvSpPr>
          <p:spPr>
            <a:xfrm>
              <a:off x="1527798" y="-244475"/>
              <a:ext cx="272100" cy="65100"/>
            </a:xfrm>
            <a:prstGeom prst="rect">
              <a:avLst/>
            </a:prstGeom>
            <a:solidFill>
              <a:srgbClr val="E6B2A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2" name="Google Shape;72;p15"/>
            <p:cNvSpPr/>
            <p:nvPr/>
          </p:nvSpPr>
          <p:spPr>
            <a:xfrm>
              <a:off x="1833358" y="-244475"/>
              <a:ext cx="272100" cy="65100"/>
            </a:xfrm>
            <a:prstGeom prst="rect">
              <a:avLst/>
            </a:prstGeom>
            <a:solidFill>
              <a:srgbClr val="4F235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 name="Google Shape;73;p15"/>
            <p:cNvSpPr/>
            <p:nvPr/>
          </p:nvSpPr>
          <p:spPr>
            <a:xfrm>
              <a:off x="2138918" y="-244475"/>
              <a:ext cx="272100" cy="65100"/>
            </a:xfrm>
            <a:prstGeom prst="rect">
              <a:avLst/>
            </a:prstGeom>
            <a:solidFill>
              <a:srgbClr val="60396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4" name="Google Shape;74;p15"/>
            <p:cNvSpPr/>
            <p:nvPr/>
          </p:nvSpPr>
          <p:spPr>
            <a:xfrm>
              <a:off x="2444478" y="-244475"/>
              <a:ext cx="272100" cy="65100"/>
            </a:xfrm>
            <a:prstGeom prst="rect">
              <a:avLst/>
            </a:prstGeom>
            <a:solidFill>
              <a:srgbClr val="724F7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5" name="Google Shape;75;p15"/>
            <p:cNvSpPr/>
            <p:nvPr/>
          </p:nvSpPr>
          <p:spPr>
            <a:xfrm>
              <a:off x="2750037" y="-244475"/>
              <a:ext cx="272100" cy="65100"/>
            </a:xfrm>
            <a:prstGeom prst="rect">
              <a:avLst/>
            </a:prstGeom>
            <a:solidFill>
              <a:srgbClr val="37986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6" name="Google Shape;76;p15"/>
            <p:cNvSpPr/>
            <p:nvPr/>
          </p:nvSpPr>
          <p:spPr>
            <a:xfrm>
              <a:off x="3055597" y="-244475"/>
              <a:ext cx="272100" cy="65100"/>
            </a:xfrm>
            <a:prstGeom prst="rect">
              <a:avLst/>
            </a:prstGeom>
            <a:solidFill>
              <a:srgbClr val="68AE8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7" name="Google Shape;77;p15"/>
            <p:cNvSpPr/>
            <p:nvPr/>
          </p:nvSpPr>
          <p:spPr>
            <a:xfrm>
              <a:off x="3361157" y="-244475"/>
              <a:ext cx="272100" cy="65100"/>
            </a:xfrm>
            <a:prstGeom prst="rect">
              <a:avLst/>
            </a:prstGeom>
            <a:solidFill>
              <a:srgbClr val="7DB6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78" name="Google Shape;78;p15"/>
          <p:cNvSpPr txBox="1">
            <a:spLocks noGrp="1"/>
          </p:cNvSpPr>
          <p:nvPr>
            <p:ph type="title"/>
          </p:nvPr>
        </p:nvSpPr>
        <p:spPr>
          <a:xfrm>
            <a:off x="468314" y="1413354"/>
            <a:ext cx="2023800" cy="6954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000"/>
              <a:buFont typeface="Roboto Medium"/>
              <a:buNone/>
              <a:defRPr sz="2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9" name="Google Shape;79;p15"/>
          <p:cNvPicPr preferRelativeResize="0"/>
          <p:nvPr/>
        </p:nvPicPr>
        <p:blipFill rotWithShape="1">
          <a:blip r:embed="rId2">
            <a:alphaModFix/>
          </a:blip>
          <a:srcRect/>
          <a:stretch/>
        </p:blipFill>
        <p:spPr>
          <a:xfrm>
            <a:off x="7779464" y="4728124"/>
            <a:ext cx="896225" cy="148675"/>
          </a:xfrm>
          <a:prstGeom prst="rect">
            <a:avLst/>
          </a:prstGeom>
          <a:noFill/>
          <a:ln>
            <a:noFill/>
          </a:ln>
        </p:spPr>
      </p:pic>
      <p:sp>
        <p:nvSpPr>
          <p:cNvPr id="80" name="Google Shape;80;p15"/>
          <p:cNvSpPr txBox="1">
            <a:spLocks noGrp="1"/>
          </p:cNvSpPr>
          <p:nvPr>
            <p:ph type="body" idx="1"/>
          </p:nvPr>
        </p:nvSpPr>
        <p:spPr>
          <a:xfrm>
            <a:off x="2778732" y="1413353"/>
            <a:ext cx="690300" cy="3324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600"/>
              </a:spcBef>
              <a:spcAft>
                <a:spcPts val="0"/>
              </a:spcAft>
              <a:buClr>
                <a:schemeClr val="lt1"/>
              </a:buClr>
              <a:buSzPts val="3200"/>
              <a:buFont typeface="Arial"/>
              <a:buNone/>
              <a:defRPr sz="3200">
                <a:solidFill>
                  <a:schemeClr val="lt1"/>
                </a:solidFill>
                <a:latin typeface="Roboto"/>
                <a:ea typeface="Roboto"/>
                <a:cs typeface="Roboto"/>
                <a:sym typeface="Roboto"/>
              </a:defRPr>
            </a:lvl1pPr>
            <a:lvl2pPr marL="914400" lvl="1" indent="-228600" algn="l">
              <a:lnSpc>
                <a:spcPct val="100000"/>
              </a:lnSpc>
              <a:spcBef>
                <a:spcPts val="600"/>
              </a:spcBef>
              <a:spcAft>
                <a:spcPts val="0"/>
              </a:spcAft>
              <a:buClr>
                <a:schemeClr val="lt1"/>
              </a:buClr>
              <a:buSzPts val="1400"/>
              <a:buNone/>
              <a:defRPr/>
            </a:lvl2pPr>
            <a:lvl3pPr marL="1371600" lvl="2" indent="-228600" algn="l">
              <a:lnSpc>
                <a:spcPct val="100000"/>
              </a:lnSpc>
              <a:spcBef>
                <a:spcPts val="600"/>
              </a:spcBef>
              <a:spcAft>
                <a:spcPts val="0"/>
              </a:spcAft>
              <a:buClr>
                <a:schemeClr val="lt1"/>
              </a:buClr>
              <a:buSzPts val="1400"/>
              <a:buNone/>
              <a:defRPr/>
            </a:lvl3pPr>
            <a:lvl4pPr marL="1828800" lvl="3" indent="-228600" algn="l">
              <a:lnSpc>
                <a:spcPct val="100000"/>
              </a:lnSpc>
              <a:spcBef>
                <a:spcPts val="600"/>
              </a:spcBef>
              <a:spcAft>
                <a:spcPts val="0"/>
              </a:spcAft>
              <a:buClr>
                <a:schemeClr val="lt1"/>
              </a:buClr>
              <a:buSzPts val="1400"/>
              <a:buNone/>
              <a:defRPr/>
            </a:lvl4pPr>
            <a:lvl5pPr marL="2286000" lvl="4" indent="-228600" algn="l">
              <a:lnSpc>
                <a:spcPct val="100000"/>
              </a:lnSpc>
              <a:spcBef>
                <a:spcPts val="600"/>
              </a:spcBef>
              <a:spcAft>
                <a:spcPts val="0"/>
              </a:spcAft>
              <a:buClr>
                <a:schemeClr val="lt1"/>
              </a:buClr>
              <a:buSzPts val="14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1" name="Google Shape;81;p15"/>
          <p:cNvSpPr txBox="1">
            <a:spLocks noGrp="1"/>
          </p:cNvSpPr>
          <p:nvPr>
            <p:ph type="body" idx="3"/>
          </p:nvPr>
        </p:nvSpPr>
        <p:spPr>
          <a:xfrm>
            <a:off x="3633278" y="1410000"/>
            <a:ext cx="1887300" cy="179400"/>
          </a:xfrm>
          <a:prstGeom prst="rect">
            <a:avLst/>
          </a:prstGeom>
          <a:noFill/>
          <a:ln>
            <a:noFill/>
          </a:ln>
        </p:spPr>
        <p:txBody>
          <a:bodyPr spcFirstLastPara="1" wrap="square" lIns="0" tIns="0" rIns="0" bIns="0" anchor="t" anchorCtr="0">
            <a:noAutofit/>
          </a:bodyPr>
          <a:lstStyle>
            <a:lvl1pPr marL="457200" lvl="0" indent="-228600" algn="r">
              <a:lnSpc>
                <a:spcPct val="100000"/>
              </a:lnSpc>
              <a:spcBef>
                <a:spcPts val="600"/>
              </a:spcBef>
              <a:spcAft>
                <a:spcPts val="0"/>
              </a:spcAft>
              <a:buClr>
                <a:schemeClr val="lt1"/>
              </a:buClr>
              <a:buSzPts val="1200"/>
              <a:buFont typeface="Arial"/>
              <a:buNone/>
              <a:defRPr sz="1200">
                <a:solidFill>
                  <a:schemeClr val="lt1"/>
                </a:solidFill>
                <a:latin typeface="Roboto Medium"/>
                <a:ea typeface="Roboto Medium"/>
                <a:cs typeface="Roboto Medium"/>
                <a:sym typeface="Roboto Medium"/>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2" name="Google Shape;82;p15"/>
          <p:cNvSpPr txBox="1">
            <a:spLocks noGrp="1"/>
          </p:cNvSpPr>
          <p:nvPr>
            <p:ph type="body" idx="4"/>
          </p:nvPr>
        </p:nvSpPr>
        <p:spPr>
          <a:xfrm>
            <a:off x="3633278" y="1589249"/>
            <a:ext cx="1887300" cy="156600"/>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600"/>
              </a:spcBef>
              <a:spcAft>
                <a:spcPts val="0"/>
              </a:spcAft>
              <a:buClr>
                <a:schemeClr val="lt1"/>
              </a:buClr>
              <a:buSzPts val="900"/>
              <a:buFont typeface="Arial"/>
              <a:buNone/>
              <a:defRPr sz="900">
                <a:solidFill>
                  <a:schemeClr val="lt1"/>
                </a:solidFill>
                <a:latin typeface="Roboto Light"/>
                <a:ea typeface="Roboto Light"/>
                <a:cs typeface="Roboto Light"/>
                <a:sym typeface="Roboto Light"/>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3" name="Google Shape;83;p15"/>
          <p:cNvSpPr txBox="1">
            <a:spLocks noGrp="1"/>
          </p:cNvSpPr>
          <p:nvPr>
            <p:ph type="body" idx="5"/>
          </p:nvPr>
        </p:nvSpPr>
        <p:spPr>
          <a:xfrm>
            <a:off x="2778732" y="1909458"/>
            <a:ext cx="690300" cy="3324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600"/>
              </a:spcBef>
              <a:spcAft>
                <a:spcPts val="0"/>
              </a:spcAft>
              <a:buClr>
                <a:schemeClr val="lt1"/>
              </a:buClr>
              <a:buSzPts val="3200"/>
              <a:buFont typeface="Arial"/>
              <a:buNone/>
              <a:defRPr sz="3200">
                <a:solidFill>
                  <a:schemeClr val="lt1"/>
                </a:solidFill>
                <a:latin typeface="Roboto"/>
                <a:ea typeface="Roboto"/>
                <a:cs typeface="Roboto"/>
                <a:sym typeface="Roboto"/>
              </a:defRPr>
            </a:lvl1pPr>
            <a:lvl2pPr marL="914400" lvl="1" indent="-228600" algn="l">
              <a:lnSpc>
                <a:spcPct val="100000"/>
              </a:lnSpc>
              <a:spcBef>
                <a:spcPts val="600"/>
              </a:spcBef>
              <a:spcAft>
                <a:spcPts val="0"/>
              </a:spcAft>
              <a:buClr>
                <a:schemeClr val="lt1"/>
              </a:buClr>
              <a:buSzPts val="1400"/>
              <a:buNone/>
              <a:defRPr/>
            </a:lvl2pPr>
            <a:lvl3pPr marL="1371600" lvl="2" indent="-228600" algn="l">
              <a:lnSpc>
                <a:spcPct val="100000"/>
              </a:lnSpc>
              <a:spcBef>
                <a:spcPts val="600"/>
              </a:spcBef>
              <a:spcAft>
                <a:spcPts val="0"/>
              </a:spcAft>
              <a:buClr>
                <a:schemeClr val="lt1"/>
              </a:buClr>
              <a:buSzPts val="1400"/>
              <a:buNone/>
              <a:defRPr/>
            </a:lvl3pPr>
            <a:lvl4pPr marL="1828800" lvl="3" indent="-228600" algn="l">
              <a:lnSpc>
                <a:spcPct val="100000"/>
              </a:lnSpc>
              <a:spcBef>
                <a:spcPts val="600"/>
              </a:spcBef>
              <a:spcAft>
                <a:spcPts val="0"/>
              </a:spcAft>
              <a:buClr>
                <a:schemeClr val="lt1"/>
              </a:buClr>
              <a:buSzPts val="1400"/>
              <a:buNone/>
              <a:defRPr/>
            </a:lvl4pPr>
            <a:lvl5pPr marL="2286000" lvl="4" indent="-228600" algn="l">
              <a:lnSpc>
                <a:spcPct val="100000"/>
              </a:lnSpc>
              <a:spcBef>
                <a:spcPts val="600"/>
              </a:spcBef>
              <a:spcAft>
                <a:spcPts val="0"/>
              </a:spcAft>
              <a:buClr>
                <a:schemeClr val="lt1"/>
              </a:buClr>
              <a:buSzPts val="14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4" name="Google Shape;84;p15"/>
          <p:cNvSpPr txBox="1">
            <a:spLocks noGrp="1"/>
          </p:cNvSpPr>
          <p:nvPr>
            <p:ph type="body" idx="6"/>
          </p:nvPr>
        </p:nvSpPr>
        <p:spPr>
          <a:xfrm>
            <a:off x="3633278" y="1908766"/>
            <a:ext cx="1887300" cy="179400"/>
          </a:xfrm>
          <a:prstGeom prst="rect">
            <a:avLst/>
          </a:prstGeom>
          <a:noFill/>
          <a:ln>
            <a:noFill/>
          </a:ln>
        </p:spPr>
        <p:txBody>
          <a:bodyPr spcFirstLastPara="1" wrap="square" lIns="0" tIns="0" rIns="0" bIns="0" anchor="t" anchorCtr="0">
            <a:noAutofit/>
          </a:bodyPr>
          <a:lstStyle>
            <a:lvl1pPr marL="457200" lvl="0" indent="-228600" algn="r">
              <a:lnSpc>
                <a:spcPct val="100000"/>
              </a:lnSpc>
              <a:spcBef>
                <a:spcPts val="600"/>
              </a:spcBef>
              <a:spcAft>
                <a:spcPts val="0"/>
              </a:spcAft>
              <a:buClr>
                <a:schemeClr val="lt1"/>
              </a:buClr>
              <a:buSzPts val="1200"/>
              <a:buFont typeface="Arial"/>
              <a:buNone/>
              <a:defRPr sz="1200">
                <a:solidFill>
                  <a:schemeClr val="lt1"/>
                </a:solidFill>
                <a:latin typeface="Roboto Medium"/>
                <a:ea typeface="Roboto Medium"/>
                <a:cs typeface="Roboto Medium"/>
                <a:sym typeface="Roboto Medium"/>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5" name="Google Shape;85;p15"/>
          <p:cNvSpPr txBox="1">
            <a:spLocks noGrp="1"/>
          </p:cNvSpPr>
          <p:nvPr>
            <p:ph type="body" idx="7"/>
          </p:nvPr>
        </p:nvSpPr>
        <p:spPr>
          <a:xfrm>
            <a:off x="3633278" y="2088015"/>
            <a:ext cx="1887300" cy="156600"/>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600"/>
              </a:spcBef>
              <a:spcAft>
                <a:spcPts val="0"/>
              </a:spcAft>
              <a:buClr>
                <a:schemeClr val="lt1"/>
              </a:buClr>
              <a:buSzPts val="900"/>
              <a:buFont typeface="Arial"/>
              <a:buNone/>
              <a:defRPr sz="900">
                <a:solidFill>
                  <a:schemeClr val="lt1"/>
                </a:solidFill>
                <a:latin typeface="Roboto Light"/>
                <a:ea typeface="Roboto Light"/>
                <a:cs typeface="Roboto Light"/>
                <a:sym typeface="Roboto Light"/>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6" name="Google Shape;86;p15"/>
          <p:cNvSpPr txBox="1">
            <a:spLocks noGrp="1"/>
          </p:cNvSpPr>
          <p:nvPr>
            <p:ph type="body" idx="8"/>
          </p:nvPr>
        </p:nvSpPr>
        <p:spPr>
          <a:xfrm>
            <a:off x="2778732" y="2405563"/>
            <a:ext cx="690300" cy="3324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600"/>
              </a:spcBef>
              <a:spcAft>
                <a:spcPts val="0"/>
              </a:spcAft>
              <a:buClr>
                <a:schemeClr val="lt1"/>
              </a:buClr>
              <a:buSzPts val="3200"/>
              <a:buFont typeface="Arial"/>
              <a:buNone/>
              <a:defRPr sz="3200">
                <a:solidFill>
                  <a:schemeClr val="lt1"/>
                </a:solidFill>
                <a:latin typeface="Roboto"/>
                <a:ea typeface="Roboto"/>
                <a:cs typeface="Roboto"/>
                <a:sym typeface="Roboto"/>
              </a:defRPr>
            </a:lvl1pPr>
            <a:lvl2pPr marL="914400" lvl="1" indent="-228600" algn="l">
              <a:lnSpc>
                <a:spcPct val="100000"/>
              </a:lnSpc>
              <a:spcBef>
                <a:spcPts val="600"/>
              </a:spcBef>
              <a:spcAft>
                <a:spcPts val="0"/>
              </a:spcAft>
              <a:buClr>
                <a:schemeClr val="lt1"/>
              </a:buClr>
              <a:buSzPts val="1400"/>
              <a:buNone/>
              <a:defRPr/>
            </a:lvl2pPr>
            <a:lvl3pPr marL="1371600" lvl="2" indent="-228600" algn="l">
              <a:lnSpc>
                <a:spcPct val="100000"/>
              </a:lnSpc>
              <a:spcBef>
                <a:spcPts val="600"/>
              </a:spcBef>
              <a:spcAft>
                <a:spcPts val="0"/>
              </a:spcAft>
              <a:buClr>
                <a:schemeClr val="lt1"/>
              </a:buClr>
              <a:buSzPts val="1400"/>
              <a:buNone/>
              <a:defRPr/>
            </a:lvl3pPr>
            <a:lvl4pPr marL="1828800" lvl="3" indent="-228600" algn="l">
              <a:lnSpc>
                <a:spcPct val="100000"/>
              </a:lnSpc>
              <a:spcBef>
                <a:spcPts val="600"/>
              </a:spcBef>
              <a:spcAft>
                <a:spcPts val="0"/>
              </a:spcAft>
              <a:buClr>
                <a:schemeClr val="lt1"/>
              </a:buClr>
              <a:buSzPts val="1400"/>
              <a:buNone/>
              <a:defRPr/>
            </a:lvl4pPr>
            <a:lvl5pPr marL="2286000" lvl="4" indent="-228600" algn="l">
              <a:lnSpc>
                <a:spcPct val="100000"/>
              </a:lnSpc>
              <a:spcBef>
                <a:spcPts val="600"/>
              </a:spcBef>
              <a:spcAft>
                <a:spcPts val="0"/>
              </a:spcAft>
              <a:buClr>
                <a:schemeClr val="lt1"/>
              </a:buClr>
              <a:buSzPts val="14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7" name="Google Shape;87;p15"/>
          <p:cNvSpPr txBox="1">
            <a:spLocks noGrp="1"/>
          </p:cNvSpPr>
          <p:nvPr>
            <p:ph type="body" idx="9"/>
          </p:nvPr>
        </p:nvSpPr>
        <p:spPr>
          <a:xfrm>
            <a:off x="3633278" y="2405563"/>
            <a:ext cx="1887300" cy="179400"/>
          </a:xfrm>
          <a:prstGeom prst="rect">
            <a:avLst/>
          </a:prstGeom>
          <a:noFill/>
          <a:ln>
            <a:noFill/>
          </a:ln>
        </p:spPr>
        <p:txBody>
          <a:bodyPr spcFirstLastPara="1" wrap="square" lIns="0" tIns="0" rIns="0" bIns="0" anchor="t" anchorCtr="0">
            <a:noAutofit/>
          </a:bodyPr>
          <a:lstStyle>
            <a:lvl1pPr marL="457200" lvl="0" indent="-228600" algn="r">
              <a:lnSpc>
                <a:spcPct val="100000"/>
              </a:lnSpc>
              <a:spcBef>
                <a:spcPts val="600"/>
              </a:spcBef>
              <a:spcAft>
                <a:spcPts val="0"/>
              </a:spcAft>
              <a:buClr>
                <a:schemeClr val="lt1"/>
              </a:buClr>
              <a:buSzPts val="1200"/>
              <a:buFont typeface="Arial"/>
              <a:buNone/>
              <a:defRPr sz="1200">
                <a:solidFill>
                  <a:schemeClr val="lt1"/>
                </a:solidFill>
                <a:latin typeface="Roboto Medium"/>
                <a:ea typeface="Roboto Medium"/>
                <a:cs typeface="Roboto Medium"/>
                <a:sym typeface="Roboto Medium"/>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8" name="Google Shape;88;p15"/>
          <p:cNvSpPr txBox="1">
            <a:spLocks noGrp="1"/>
          </p:cNvSpPr>
          <p:nvPr>
            <p:ph type="body" idx="13"/>
          </p:nvPr>
        </p:nvSpPr>
        <p:spPr>
          <a:xfrm>
            <a:off x="3633278" y="2584812"/>
            <a:ext cx="1887300" cy="156600"/>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600"/>
              </a:spcBef>
              <a:spcAft>
                <a:spcPts val="0"/>
              </a:spcAft>
              <a:buClr>
                <a:schemeClr val="lt1"/>
              </a:buClr>
              <a:buSzPts val="900"/>
              <a:buFont typeface="Arial"/>
              <a:buNone/>
              <a:defRPr sz="900">
                <a:solidFill>
                  <a:schemeClr val="lt1"/>
                </a:solidFill>
                <a:latin typeface="Roboto Light"/>
                <a:ea typeface="Roboto Light"/>
                <a:cs typeface="Roboto Light"/>
                <a:sym typeface="Roboto Light"/>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9" name="Google Shape;89;p15"/>
          <p:cNvSpPr txBox="1">
            <a:spLocks noGrp="1"/>
          </p:cNvSpPr>
          <p:nvPr>
            <p:ph type="body" idx="14"/>
          </p:nvPr>
        </p:nvSpPr>
        <p:spPr>
          <a:xfrm>
            <a:off x="2778732" y="2901668"/>
            <a:ext cx="690300" cy="3324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600"/>
              </a:spcBef>
              <a:spcAft>
                <a:spcPts val="0"/>
              </a:spcAft>
              <a:buClr>
                <a:schemeClr val="lt1"/>
              </a:buClr>
              <a:buSzPts val="3200"/>
              <a:buFont typeface="Arial"/>
              <a:buNone/>
              <a:defRPr sz="3200">
                <a:solidFill>
                  <a:schemeClr val="lt1"/>
                </a:solidFill>
                <a:latin typeface="Roboto"/>
                <a:ea typeface="Roboto"/>
                <a:cs typeface="Roboto"/>
                <a:sym typeface="Roboto"/>
              </a:defRPr>
            </a:lvl1pPr>
            <a:lvl2pPr marL="914400" lvl="1" indent="-228600" algn="l">
              <a:lnSpc>
                <a:spcPct val="100000"/>
              </a:lnSpc>
              <a:spcBef>
                <a:spcPts val="600"/>
              </a:spcBef>
              <a:spcAft>
                <a:spcPts val="0"/>
              </a:spcAft>
              <a:buClr>
                <a:schemeClr val="lt1"/>
              </a:buClr>
              <a:buSzPts val="1400"/>
              <a:buNone/>
              <a:defRPr/>
            </a:lvl2pPr>
            <a:lvl3pPr marL="1371600" lvl="2" indent="-228600" algn="l">
              <a:lnSpc>
                <a:spcPct val="100000"/>
              </a:lnSpc>
              <a:spcBef>
                <a:spcPts val="600"/>
              </a:spcBef>
              <a:spcAft>
                <a:spcPts val="0"/>
              </a:spcAft>
              <a:buClr>
                <a:schemeClr val="lt1"/>
              </a:buClr>
              <a:buSzPts val="1400"/>
              <a:buNone/>
              <a:defRPr/>
            </a:lvl3pPr>
            <a:lvl4pPr marL="1828800" lvl="3" indent="-228600" algn="l">
              <a:lnSpc>
                <a:spcPct val="100000"/>
              </a:lnSpc>
              <a:spcBef>
                <a:spcPts val="600"/>
              </a:spcBef>
              <a:spcAft>
                <a:spcPts val="0"/>
              </a:spcAft>
              <a:buClr>
                <a:schemeClr val="lt1"/>
              </a:buClr>
              <a:buSzPts val="1400"/>
              <a:buNone/>
              <a:defRPr/>
            </a:lvl4pPr>
            <a:lvl5pPr marL="2286000" lvl="4" indent="-228600" algn="l">
              <a:lnSpc>
                <a:spcPct val="100000"/>
              </a:lnSpc>
              <a:spcBef>
                <a:spcPts val="600"/>
              </a:spcBef>
              <a:spcAft>
                <a:spcPts val="0"/>
              </a:spcAft>
              <a:buClr>
                <a:schemeClr val="lt1"/>
              </a:buClr>
              <a:buSzPts val="14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0" name="Google Shape;90;p15"/>
          <p:cNvSpPr txBox="1">
            <a:spLocks noGrp="1"/>
          </p:cNvSpPr>
          <p:nvPr>
            <p:ph type="body" idx="15"/>
          </p:nvPr>
        </p:nvSpPr>
        <p:spPr>
          <a:xfrm>
            <a:off x="3633278" y="2901453"/>
            <a:ext cx="1887300" cy="179400"/>
          </a:xfrm>
          <a:prstGeom prst="rect">
            <a:avLst/>
          </a:prstGeom>
          <a:noFill/>
          <a:ln>
            <a:noFill/>
          </a:ln>
        </p:spPr>
        <p:txBody>
          <a:bodyPr spcFirstLastPara="1" wrap="square" lIns="0" tIns="0" rIns="0" bIns="0" anchor="t" anchorCtr="0">
            <a:noAutofit/>
          </a:bodyPr>
          <a:lstStyle>
            <a:lvl1pPr marL="457200" lvl="0" indent="-228600" algn="r">
              <a:lnSpc>
                <a:spcPct val="100000"/>
              </a:lnSpc>
              <a:spcBef>
                <a:spcPts val="600"/>
              </a:spcBef>
              <a:spcAft>
                <a:spcPts val="0"/>
              </a:spcAft>
              <a:buClr>
                <a:schemeClr val="lt1"/>
              </a:buClr>
              <a:buSzPts val="1200"/>
              <a:buFont typeface="Arial"/>
              <a:buNone/>
              <a:defRPr sz="1200">
                <a:solidFill>
                  <a:schemeClr val="lt1"/>
                </a:solidFill>
                <a:latin typeface="Roboto Medium"/>
                <a:ea typeface="Roboto Medium"/>
                <a:cs typeface="Roboto Medium"/>
                <a:sym typeface="Roboto Medium"/>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1" name="Google Shape;91;p15"/>
          <p:cNvSpPr txBox="1">
            <a:spLocks noGrp="1"/>
          </p:cNvSpPr>
          <p:nvPr>
            <p:ph type="body" idx="16"/>
          </p:nvPr>
        </p:nvSpPr>
        <p:spPr>
          <a:xfrm>
            <a:off x="3633278" y="3080702"/>
            <a:ext cx="1887300" cy="156600"/>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600"/>
              </a:spcBef>
              <a:spcAft>
                <a:spcPts val="0"/>
              </a:spcAft>
              <a:buClr>
                <a:schemeClr val="lt1"/>
              </a:buClr>
              <a:buSzPts val="900"/>
              <a:buFont typeface="Arial"/>
              <a:buNone/>
              <a:defRPr sz="900">
                <a:solidFill>
                  <a:schemeClr val="lt1"/>
                </a:solidFill>
                <a:latin typeface="Roboto Light"/>
                <a:ea typeface="Roboto Light"/>
                <a:cs typeface="Roboto Light"/>
                <a:sym typeface="Roboto Light"/>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2" name="Google Shape;92;p15"/>
          <p:cNvSpPr txBox="1">
            <a:spLocks noGrp="1"/>
          </p:cNvSpPr>
          <p:nvPr>
            <p:ph type="body" idx="17"/>
          </p:nvPr>
        </p:nvSpPr>
        <p:spPr>
          <a:xfrm>
            <a:off x="2778732" y="3397774"/>
            <a:ext cx="690300" cy="3324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600"/>
              </a:spcBef>
              <a:spcAft>
                <a:spcPts val="0"/>
              </a:spcAft>
              <a:buClr>
                <a:schemeClr val="lt1"/>
              </a:buClr>
              <a:buSzPts val="3200"/>
              <a:buFont typeface="Arial"/>
              <a:buNone/>
              <a:defRPr sz="3200">
                <a:solidFill>
                  <a:schemeClr val="lt1"/>
                </a:solidFill>
                <a:latin typeface="Roboto"/>
                <a:ea typeface="Roboto"/>
                <a:cs typeface="Roboto"/>
                <a:sym typeface="Roboto"/>
              </a:defRPr>
            </a:lvl1pPr>
            <a:lvl2pPr marL="914400" lvl="1" indent="-228600" algn="l">
              <a:lnSpc>
                <a:spcPct val="100000"/>
              </a:lnSpc>
              <a:spcBef>
                <a:spcPts val="600"/>
              </a:spcBef>
              <a:spcAft>
                <a:spcPts val="0"/>
              </a:spcAft>
              <a:buClr>
                <a:schemeClr val="lt1"/>
              </a:buClr>
              <a:buSzPts val="1400"/>
              <a:buNone/>
              <a:defRPr/>
            </a:lvl2pPr>
            <a:lvl3pPr marL="1371600" lvl="2" indent="-228600" algn="l">
              <a:lnSpc>
                <a:spcPct val="100000"/>
              </a:lnSpc>
              <a:spcBef>
                <a:spcPts val="600"/>
              </a:spcBef>
              <a:spcAft>
                <a:spcPts val="0"/>
              </a:spcAft>
              <a:buClr>
                <a:schemeClr val="lt1"/>
              </a:buClr>
              <a:buSzPts val="1400"/>
              <a:buNone/>
              <a:defRPr/>
            </a:lvl3pPr>
            <a:lvl4pPr marL="1828800" lvl="3" indent="-228600" algn="l">
              <a:lnSpc>
                <a:spcPct val="100000"/>
              </a:lnSpc>
              <a:spcBef>
                <a:spcPts val="600"/>
              </a:spcBef>
              <a:spcAft>
                <a:spcPts val="0"/>
              </a:spcAft>
              <a:buClr>
                <a:schemeClr val="lt1"/>
              </a:buClr>
              <a:buSzPts val="1400"/>
              <a:buNone/>
              <a:defRPr/>
            </a:lvl4pPr>
            <a:lvl5pPr marL="2286000" lvl="4" indent="-228600" algn="l">
              <a:lnSpc>
                <a:spcPct val="100000"/>
              </a:lnSpc>
              <a:spcBef>
                <a:spcPts val="600"/>
              </a:spcBef>
              <a:spcAft>
                <a:spcPts val="0"/>
              </a:spcAft>
              <a:buClr>
                <a:schemeClr val="lt1"/>
              </a:buClr>
              <a:buSzPts val="14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3" name="Google Shape;93;p15"/>
          <p:cNvSpPr txBox="1">
            <a:spLocks noGrp="1"/>
          </p:cNvSpPr>
          <p:nvPr>
            <p:ph type="body" idx="18"/>
          </p:nvPr>
        </p:nvSpPr>
        <p:spPr>
          <a:xfrm>
            <a:off x="3633278" y="3397774"/>
            <a:ext cx="1887300" cy="179400"/>
          </a:xfrm>
          <a:prstGeom prst="rect">
            <a:avLst/>
          </a:prstGeom>
          <a:noFill/>
          <a:ln>
            <a:noFill/>
          </a:ln>
        </p:spPr>
        <p:txBody>
          <a:bodyPr spcFirstLastPara="1" wrap="square" lIns="0" tIns="0" rIns="0" bIns="0" anchor="t" anchorCtr="0">
            <a:noAutofit/>
          </a:bodyPr>
          <a:lstStyle>
            <a:lvl1pPr marL="457200" lvl="0" indent="-228600" algn="r">
              <a:lnSpc>
                <a:spcPct val="100000"/>
              </a:lnSpc>
              <a:spcBef>
                <a:spcPts val="600"/>
              </a:spcBef>
              <a:spcAft>
                <a:spcPts val="0"/>
              </a:spcAft>
              <a:buClr>
                <a:schemeClr val="lt1"/>
              </a:buClr>
              <a:buSzPts val="1200"/>
              <a:buFont typeface="Arial"/>
              <a:buNone/>
              <a:defRPr sz="1200">
                <a:solidFill>
                  <a:schemeClr val="lt1"/>
                </a:solidFill>
                <a:latin typeface="Roboto Medium"/>
                <a:ea typeface="Roboto Medium"/>
                <a:cs typeface="Roboto Medium"/>
                <a:sym typeface="Roboto Medium"/>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4" name="Google Shape;94;p15"/>
          <p:cNvSpPr txBox="1">
            <a:spLocks noGrp="1"/>
          </p:cNvSpPr>
          <p:nvPr>
            <p:ph type="body" idx="19"/>
          </p:nvPr>
        </p:nvSpPr>
        <p:spPr>
          <a:xfrm>
            <a:off x="3633278" y="3577023"/>
            <a:ext cx="1887300" cy="156600"/>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600"/>
              </a:spcBef>
              <a:spcAft>
                <a:spcPts val="0"/>
              </a:spcAft>
              <a:buClr>
                <a:schemeClr val="lt1"/>
              </a:buClr>
              <a:buSzPts val="900"/>
              <a:buFont typeface="Arial"/>
              <a:buNone/>
              <a:defRPr sz="900">
                <a:solidFill>
                  <a:schemeClr val="lt1"/>
                </a:solidFill>
                <a:latin typeface="Roboto Light"/>
                <a:ea typeface="Roboto Light"/>
                <a:cs typeface="Roboto Light"/>
                <a:sym typeface="Roboto Light"/>
              </a:defRPr>
            </a:lvl1pPr>
            <a:lvl2pPr marL="914400" lvl="1" indent="-228600" algn="l">
              <a:lnSpc>
                <a:spcPct val="100000"/>
              </a:lnSpc>
              <a:spcBef>
                <a:spcPts val="600"/>
              </a:spcBef>
              <a:spcAft>
                <a:spcPts val="0"/>
              </a:spcAft>
              <a:buClr>
                <a:schemeClr val="lt1"/>
              </a:buClr>
              <a:buSzPts val="1100"/>
              <a:buNone/>
              <a:defRPr sz="1100">
                <a:solidFill>
                  <a:schemeClr val="lt1"/>
                </a:solidFill>
              </a:defRPr>
            </a:lvl2pPr>
            <a:lvl3pPr marL="1371600" lvl="2" indent="-228600" algn="l">
              <a:lnSpc>
                <a:spcPct val="100000"/>
              </a:lnSpc>
              <a:spcBef>
                <a:spcPts val="600"/>
              </a:spcBef>
              <a:spcAft>
                <a:spcPts val="0"/>
              </a:spcAft>
              <a:buClr>
                <a:schemeClr val="lt1"/>
              </a:buClr>
              <a:buSzPts val="1100"/>
              <a:buNone/>
              <a:defRPr sz="1100">
                <a:solidFill>
                  <a:schemeClr val="lt1"/>
                </a:solidFill>
              </a:defRPr>
            </a:lvl3pPr>
            <a:lvl4pPr marL="1828800" lvl="3" indent="-228600" algn="l">
              <a:lnSpc>
                <a:spcPct val="100000"/>
              </a:lnSpc>
              <a:spcBef>
                <a:spcPts val="600"/>
              </a:spcBef>
              <a:spcAft>
                <a:spcPts val="0"/>
              </a:spcAft>
              <a:buClr>
                <a:schemeClr val="lt1"/>
              </a:buClr>
              <a:buSzPts val="1100"/>
              <a:buNone/>
              <a:defRPr sz="1100">
                <a:solidFill>
                  <a:schemeClr val="lt1"/>
                </a:solidFill>
              </a:defRPr>
            </a:lvl4pPr>
            <a:lvl5pPr marL="2286000" lvl="4" indent="-228600" algn="l">
              <a:lnSpc>
                <a:spcPct val="100000"/>
              </a:lnSpc>
              <a:spcBef>
                <a:spcPts val="600"/>
              </a:spcBef>
              <a:spcAft>
                <a:spcPts val="0"/>
              </a:spcAft>
              <a:buClr>
                <a:schemeClr val="lt1"/>
              </a:buClr>
              <a:buSzPts val="1100"/>
              <a:buNone/>
              <a:defRPr sz="11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5" name="Google Shape;95;p15"/>
          <p:cNvSpPr txBox="1"/>
          <p:nvPr/>
        </p:nvSpPr>
        <p:spPr>
          <a:xfrm>
            <a:off x="6633659" y="4876799"/>
            <a:ext cx="2194500" cy="220200"/>
          </a:xfrm>
          <a:prstGeom prst="rect">
            <a:avLst/>
          </a:prstGeom>
          <a:no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000000"/>
              </a:buClr>
              <a:buSzPts val="1300"/>
              <a:buFont typeface="Arial"/>
              <a:buNone/>
            </a:pPr>
            <a:r>
              <a:rPr lang="en" sz="850" b="0" i="0" u="none" strike="noStrike" cap="none">
                <a:solidFill>
                  <a:schemeClr val="lt1"/>
                </a:solidFill>
                <a:latin typeface="Roboto"/>
                <a:ea typeface="Roboto"/>
                <a:cs typeface="Roboto"/>
                <a:sym typeface="Roboto"/>
              </a:rPr>
              <a:t>Operational Performance Dashboard | </a:t>
            </a:r>
            <a:fld id="{00000000-1234-1234-1234-123412341234}" type="slidenum">
              <a:rPr lang="en" sz="850" b="1" i="0" u="none" strike="noStrike" cap="none">
                <a:solidFill>
                  <a:schemeClr val="lt1"/>
                </a:solidFill>
                <a:latin typeface="Roboto"/>
                <a:ea typeface="Roboto"/>
                <a:cs typeface="Roboto"/>
                <a:sym typeface="Roboto"/>
              </a:rPr>
              <a:t>‹#›</a:t>
            </a:fld>
            <a:r>
              <a:rPr lang="en" sz="850" b="0" i="0" u="none" strike="noStrike" cap="none">
                <a:solidFill>
                  <a:schemeClr val="lt1"/>
                </a:solidFill>
                <a:latin typeface="Roboto"/>
                <a:ea typeface="Roboto"/>
                <a:cs typeface="Roboto"/>
                <a:sym typeface="Roboto"/>
              </a:rPr>
              <a:t> </a:t>
            </a:r>
            <a:endParaRPr sz="850" b="0" i="0" u="none" strike="noStrike" cap="none">
              <a:solidFill>
                <a:schemeClr val="lt1"/>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96"/>
        <p:cNvGrpSpPr/>
        <p:nvPr/>
      </p:nvGrpSpPr>
      <p:grpSpPr>
        <a:xfrm>
          <a:off x="0" y="0"/>
          <a:ext cx="0" cy="0"/>
          <a:chOff x="0" y="0"/>
          <a:chExt cx="0" cy="0"/>
        </a:xfrm>
      </p:grpSpPr>
      <p:sp>
        <p:nvSpPr>
          <p:cNvPr id="97" name="Google Shape;97;p16"/>
          <p:cNvSpPr txBox="1">
            <a:spLocks noGrp="1"/>
          </p:cNvSpPr>
          <p:nvPr>
            <p:ph type="body" idx="1"/>
          </p:nvPr>
        </p:nvSpPr>
        <p:spPr>
          <a:xfrm>
            <a:off x="468313" y="1680589"/>
            <a:ext cx="8207400" cy="29439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1"/>
              </a:buClr>
              <a:buSzPts val="1400"/>
              <a:buNone/>
              <a:defRPr/>
            </a:lvl1pPr>
            <a:lvl2pPr marL="914400" lvl="1" indent="-317500" algn="l">
              <a:lnSpc>
                <a:spcPct val="100000"/>
              </a:lnSpc>
              <a:spcBef>
                <a:spcPts val="600"/>
              </a:spcBef>
              <a:spcAft>
                <a:spcPts val="0"/>
              </a:spcAft>
              <a:buClr>
                <a:schemeClr val="dk1"/>
              </a:buClr>
              <a:buSzPts val="1400"/>
              <a:buChar char="•"/>
              <a:defRPr/>
            </a:lvl2pPr>
            <a:lvl3pPr marL="1371600" lvl="2" indent="-317500" algn="l">
              <a:lnSpc>
                <a:spcPct val="100000"/>
              </a:lnSpc>
              <a:spcBef>
                <a:spcPts val="600"/>
              </a:spcBef>
              <a:spcAft>
                <a:spcPts val="0"/>
              </a:spcAft>
              <a:buClr>
                <a:schemeClr val="dk1"/>
              </a:buClr>
              <a:buSzPts val="1400"/>
              <a:buChar char="•"/>
              <a:defRPr/>
            </a:lvl3pPr>
            <a:lvl4pPr marL="1828800" lvl="3" indent="-317500" algn="l">
              <a:lnSpc>
                <a:spcPct val="100000"/>
              </a:lnSpc>
              <a:spcBef>
                <a:spcPts val="600"/>
              </a:spcBef>
              <a:spcAft>
                <a:spcPts val="0"/>
              </a:spcAft>
              <a:buClr>
                <a:schemeClr val="dk1"/>
              </a:buClr>
              <a:buSzPts val="1400"/>
              <a:buChar char="•"/>
              <a:defRPr/>
            </a:lvl4pPr>
            <a:lvl5pPr marL="2286000" lvl="4" indent="-317500" algn="l">
              <a:lnSpc>
                <a:spcPct val="100000"/>
              </a:lnSpc>
              <a:spcBef>
                <a:spcPts val="600"/>
              </a:spcBef>
              <a:spcAft>
                <a:spcPts val="0"/>
              </a:spcAft>
              <a:buClr>
                <a:schemeClr val="dk1"/>
              </a:buClr>
              <a:buSzPts val="1400"/>
              <a:buChar char="•"/>
              <a:defRPr/>
            </a:lvl5pPr>
            <a:lvl6pPr marL="2743200" lvl="5" indent="-317500" algn="l">
              <a:lnSpc>
                <a:spcPct val="90000"/>
              </a:lnSpc>
              <a:spcBef>
                <a:spcPts val="500"/>
              </a:spcBef>
              <a:spcAft>
                <a:spcPts val="0"/>
              </a:spcAft>
              <a:buClr>
                <a:schemeClr val="dk1"/>
              </a:buClr>
              <a:buSzPts val="1400"/>
              <a:buChar char="•"/>
              <a:defRPr sz="1400"/>
            </a:lvl6pPr>
            <a:lvl7pPr marL="3200400" lvl="6" indent="-317500" algn="l">
              <a:lnSpc>
                <a:spcPct val="90000"/>
              </a:lnSpc>
              <a:spcBef>
                <a:spcPts val="500"/>
              </a:spcBef>
              <a:spcAft>
                <a:spcPts val="0"/>
              </a:spcAft>
              <a:buClr>
                <a:schemeClr val="dk1"/>
              </a:buClr>
              <a:buSzPts val="1400"/>
              <a:buChar char="•"/>
              <a:defRPr sz="1400"/>
            </a:lvl7pPr>
            <a:lvl8pPr marL="3657600" lvl="7" indent="-317500" algn="l">
              <a:lnSpc>
                <a:spcPct val="90000"/>
              </a:lnSpc>
              <a:spcBef>
                <a:spcPts val="500"/>
              </a:spcBef>
              <a:spcAft>
                <a:spcPts val="0"/>
              </a:spcAft>
              <a:buClr>
                <a:schemeClr val="dk1"/>
              </a:buClr>
              <a:buSzPts val="1400"/>
              <a:buChar char="•"/>
              <a:defRPr sz="1400"/>
            </a:lvl8pPr>
            <a:lvl9pPr marL="4114800" lvl="8" indent="-317500" algn="l">
              <a:lnSpc>
                <a:spcPct val="90000"/>
              </a:lnSpc>
              <a:spcBef>
                <a:spcPts val="500"/>
              </a:spcBef>
              <a:spcAft>
                <a:spcPts val="0"/>
              </a:spcAft>
              <a:buClr>
                <a:schemeClr val="dk1"/>
              </a:buClr>
              <a:buSzPts val="1400"/>
              <a:buChar char="•"/>
              <a:defRPr sz="1400"/>
            </a:lvl9pPr>
          </a:lstStyle>
          <a:p>
            <a:endParaRPr/>
          </a:p>
        </p:txBody>
      </p:sp>
      <p:sp>
        <p:nvSpPr>
          <p:cNvPr id="98" name="Google Shape;98;p16"/>
          <p:cNvSpPr txBox="1">
            <a:spLocks noGrp="1"/>
          </p:cNvSpPr>
          <p:nvPr>
            <p:ph type="subTitle" idx="2"/>
          </p:nvPr>
        </p:nvSpPr>
        <p:spPr>
          <a:xfrm>
            <a:off x="468312" y="807113"/>
            <a:ext cx="6070200" cy="4416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dk1"/>
              </a:buClr>
              <a:buSzPts val="1600"/>
              <a:buNone/>
              <a:defRPr sz="1600"/>
            </a:lvl1pPr>
            <a:lvl2pPr lvl="1" algn="ctr">
              <a:lnSpc>
                <a:spcPct val="100000"/>
              </a:lnSpc>
              <a:spcBef>
                <a:spcPts val="600"/>
              </a:spcBef>
              <a:spcAft>
                <a:spcPts val="0"/>
              </a:spcAft>
              <a:buClr>
                <a:schemeClr val="dk1"/>
              </a:buClr>
              <a:buSzPts val="2000"/>
              <a:buNone/>
              <a:defRPr sz="2000"/>
            </a:lvl2pPr>
            <a:lvl3pPr lvl="2" algn="ctr">
              <a:lnSpc>
                <a:spcPct val="100000"/>
              </a:lnSpc>
              <a:spcBef>
                <a:spcPts val="600"/>
              </a:spcBef>
              <a:spcAft>
                <a:spcPts val="0"/>
              </a:spcAft>
              <a:buClr>
                <a:schemeClr val="dk1"/>
              </a:buClr>
              <a:buSzPts val="1800"/>
              <a:buNone/>
              <a:defRPr sz="1800"/>
            </a:lvl3pPr>
            <a:lvl4pPr lvl="3" algn="ctr">
              <a:lnSpc>
                <a:spcPct val="100000"/>
              </a:lnSpc>
              <a:spcBef>
                <a:spcPts val="600"/>
              </a:spcBef>
              <a:spcAft>
                <a:spcPts val="0"/>
              </a:spcAft>
              <a:buClr>
                <a:schemeClr val="dk1"/>
              </a:buClr>
              <a:buSzPts val="1600"/>
              <a:buNone/>
              <a:defRPr sz="1600"/>
            </a:lvl4pPr>
            <a:lvl5pPr lvl="4" algn="ctr">
              <a:lnSpc>
                <a:spcPct val="10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9" name="Google Shape;99;p16"/>
          <p:cNvSpPr txBox="1">
            <a:spLocks noGrp="1"/>
          </p:cNvSpPr>
          <p:nvPr>
            <p:ph type="title"/>
          </p:nvPr>
        </p:nvSpPr>
        <p:spPr>
          <a:xfrm>
            <a:off x="468314" y="366713"/>
            <a:ext cx="8207400" cy="2880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accent1"/>
              </a:buClr>
              <a:buSzPts val="1600"/>
              <a:buFont typeface="Roboto Medium"/>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8-content">
  <p:cSld name="8-content">
    <p:bg>
      <p:bgPr>
        <a:solidFill>
          <a:schemeClr val="lt1"/>
        </a:solidFill>
        <a:effectLst/>
      </p:bgPr>
    </p:bg>
    <p:spTree>
      <p:nvGrpSpPr>
        <p:cNvPr id="1" name="Shape 100"/>
        <p:cNvGrpSpPr/>
        <p:nvPr/>
      </p:nvGrpSpPr>
      <p:grpSpPr>
        <a:xfrm>
          <a:off x="0" y="0"/>
          <a:ext cx="0" cy="0"/>
          <a:chOff x="0" y="0"/>
          <a:chExt cx="0" cy="0"/>
        </a:xfrm>
      </p:grpSpPr>
      <p:sp>
        <p:nvSpPr>
          <p:cNvPr id="101" name="Google Shape;101;p17"/>
          <p:cNvSpPr txBox="1">
            <a:spLocks noGrp="1"/>
          </p:cNvSpPr>
          <p:nvPr>
            <p:ph type="sldNum" idx="12"/>
          </p:nvPr>
        </p:nvSpPr>
        <p:spPr>
          <a:xfrm>
            <a:off x="235459" y="4618301"/>
            <a:ext cx="548700" cy="393600"/>
          </a:xfrm>
          <a:prstGeom prst="rect">
            <a:avLst/>
          </a:prstGeom>
          <a:noFill/>
          <a:ln>
            <a:noFill/>
          </a:ln>
        </p:spPr>
        <p:txBody>
          <a:bodyPr spcFirstLastPara="1" wrap="square" lIns="91425" tIns="91425" rIns="91425" bIns="91425" anchor="t" anchorCtr="0">
            <a:normAutofit/>
          </a:bodyPr>
          <a:lstStyle>
            <a:lvl1pPr marL="0" marR="0" lvl="0"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300" b="0" i="0" u="none" strike="noStrike" cap="none">
                <a:solidFill>
                  <a:schemeClr val="accent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
              <a:t>‹#›</a:t>
            </a:fld>
            <a:endParaRPr/>
          </a:p>
        </p:txBody>
      </p:sp>
      <p:sp>
        <p:nvSpPr>
          <p:cNvPr id="102" name="Google Shape;102;p17"/>
          <p:cNvSpPr txBox="1">
            <a:spLocks noGrp="1"/>
          </p:cNvSpPr>
          <p:nvPr>
            <p:ph type="ctrTitle"/>
          </p:nvPr>
        </p:nvSpPr>
        <p:spPr>
          <a:xfrm>
            <a:off x="509800" y="361375"/>
            <a:ext cx="7983900" cy="598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5495FC"/>
              </a:buClr>
              <a:buSzPts val="1600"/>
              <a:buFont typeface="Roboto Medium"/>
              <a:buNone/>
              <a:defRPr sz="2600" b="0" i="0">
                <a:solidFill>
                  <a:srgbClr val="5495FC"/>
                </a:solidFill>
                <a:latin typeface="Roboto Light"/>
                <a:ea typeface="Roboto Light"/>
                <a:cs typeface="Roboto Light"/>
                <a:sym typeface="Roboto Light"/>
              </a:defRPr>
            </a:lvl1pPr>
            <a:lvl2pPr lvl="1"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2pPr>
            <a:lvl3pPr lvl="2"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3pPr>
            <a:lvl4pPr lvl="3"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4pPr>
            <a:lvl5pPr lvl="4"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5pPr>
            <a:lvl6pPr lvl="5"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6pPr>
            <a:lvl7pPr lvl="6"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7pPr>
            <a:lvl8pPr lvl="7"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8pPr>
            <a:lvl9pPr lvl="8" algn="l">
              <a:lnSpc>
                <a:spcPct val="100000"/>
              </a:lnSpc>
              <a:spcBef>
                <a:spcPts val="0"/>
              </a:spcBef>
              <a:spcAft>
                <a:spcPts val="0"/>
              </a:spcAft>
              <a:buClr>
                <a:srgbClr val="5495FC"/>
              </a:buClr>
              <a:buSzPts val="2000"/>
              <a:buFont typeface="Roboto Medium"/>
              <a:buNone/>
              <a:defRPr sz="2000">
                <a:solidFill>
                  <a:srgbClr val="5495FC"/>
                </a:solidFill>
                <a:latin typeface="Roboto Medium"/>
                <a:ea typeface="Roboto Medium"/>
                <a:cs typeface="Roboto Medium"/>
                <a:sym typeface="Roboto Medium"/>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 You">
  <p:cSld name="Thank You">
    <p:bg>
      <p:bgPr>
        <a:solidFill>
          <a:schemeClr val="accent3"/>
        </a:solidFill>
        <a:effectLst/>
      </p:bgPr>
    </p:bg>
    <p:spTree>
      <p:nvGrpSpPr>
        <p:cNvPr id="1" name="Shape 103"/>
        <p:cNvGrpSpPr/>
        <p:nvPr/>
      </p:nvGrpSpPr>
      <p:grpSpPr>
        <a:xfrm>
          <a:off x="0" y="0"/>
          <a:ext cx="0" cy="0"/>
          <a:chOff x="0" y="0"/>
          <a:chExt cx="0" cy="0"/>
        </a:xfrm>
      </p:grpSpPr>
      <p:sp>
        <p:nvSpPr>
          <p:cNvPr id="104" name="Google Shape;104;p18"/>
          <p:cNvSpPr>
            <a:spLocks noGrp="1"/>
          </p:cNvSpPr>
          <p:nvPr>
            <p:ph type="pic" idx="2"/>
          </p:nvPr>
        </p:nvSpPr>
        <p:spPr>
          <a:xfrm>
            <a:off x="0" y="1"/>
            <a:ext cx="9144000" cy="5143500"/>
          </a:xfrm>
          <a:prstGeom prst="rect">
            <a:avLst/>
          </a:prstGeom>
          <a:noFill/>
          <a:ln>
            <a:noFill/>
          </a:ln>
        </p:spPr>
      </p:sp>
      <p:pic>
        <p:nvPicPr>
          <p:cNvPr id="105" name="Google Shape;105;p18"/>
          <p:cNvPicPr preferRelativeResize="0"/>
          <p:nvPr/>
        </p:nvPicPr>
        <p:blipFill rotWithShape="1">
          <a:blip r:embed="rId2">
            <a:alphaModFix/>
          </a:blip>
          <a:srcRect/>
          <a:stretch/>
        </p:blipFill>
        <p:spPr>
          <a:xfrm>
            <a:off x="7779464" y="4728124"/>
            <a:ext cx="896225" cy="148675"/>
          </a:xfrm>
          <a:prstGeom prst="rect">
            <a:avLst/>
          </a:prstGeom>
          <a:noFill/>
          <a:ln>
            <a:noFill/>
          </a:ln>
        </p:spPr>
      </p:pic>
      <p:sp>
        <p:nvSpPr>
          <p:cNvPr id="106" name="Google Shape;106;p18"/>
          <p:cNvSpPr txBox="1">
            <a:spLocks noGrp="1"/>
          </p:cNvSpPr>
          <p:nvPr>
            <p:ph type="ctrTitle"/>
          </p:nvPr>
        </p:nvSpPr>
        <p:spPr>
          <a:xfrm>
            <a:off x="1806000" y="2272350"/>
            <a:ext cx="5532000" cy="598800"/>
          </a:xfrm>
          <a:prstGeom prst="rect">
            <a:avLst/>
          </a:prstGeom>
          <a:noFill/>
          <a:ln>
            <a:noFill/>
          </a:ln>
        </p:spPr>
        <p:txBody>
          <a:bodyPr spcFirstLastPara="1" wrap="square" lIns="91425" tIns="91425" rIns="91425" bIns="91425" anchor="ctr" anchorCtr="0">
            <a:normAutofit/>
          </a:bodyPr>
          <a:lstStyle>
            <a:lvl1pPr lvl="0" algn="ctr">
              <a:lnSpc>
                <a:spcPct val="90000"/>
              </a:lnSpc>
              <a:spcBef>
                <a:spcPts val="0"/>
              </a:spcBef>
              <a:spcAft>
                <a:spcPts val="0"/>
              </a:spcAft>
              <a:buClr>
                <a:schemeClr val="lt1"/>
              </a:buClr>
              <a:buSzPts val="1700"/>
              <a:buFont typeface="Roboto Medium"/>
              <a:buNone/>
              <a:defRPr sz="2500">
                <a:solidFill>
                  <a:schemeClr val="lt1"/>
                </a:solidFill>
                <a:latin typeface="Roboto Medium"/>
                <a:ea typeface="Roboto Medium"/>
                <a:cs typeface="Roboto Medium"/>
                <a:sym typeface="Roboto Medium"/>
              </a:defRPr>
            </a:lvl1pPr>
            <a:lvl2pPr lvl="1"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2pPr>
            <a:lvl3pPr lvl="2"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3pPr>
            <a:lvl4pPr lvl="3"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4pPr>
            <a:lvl5pPr lvl="4"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5pPr>
            <a:lvl6pPr lvl="5"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6pPr>
            <a:lvl7pPr lvl="6"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7pPr>
            <a:lvl8pPr lvl="7"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8pPr>
            <a:lvl9pPr lvl="8" algn="ctr">
              <a:lnSpc>
                <a:spcPct val="100000"/>
              </a:lnSpc>
              <a:spcBef>
                <a:spcPts val="0"/>
              </a:spcBef>
              <a:spcAft>
                <a:spcPts val="0"/>
              </a:spcAft>
              <a:buClr>
                <a:schemeClr val="lt1"/>
              </a:buClr>
              <a:buSzPts val="2100"/>
              <a:buFont typeface="Roboto Medium"/>
              <a:buNone/>
              <a:defRPr sz="2100">
                <a:solidFill>
                  <a:schemeClr val="lt1"/>
                </a:solidFill>
                <a:latin typeface="Roboto Medium"/>
                <a:ea typeface="Roboto Medium"/>
                <a:cs typeface="Roboto Medium"/>
                <a:sym typeface="Roboto Medium"/>
              </a:defRPr>
            </a:lvl9pPr>
          </a:lstStyle>
          <a:p>
            <a:endParaRPr/>
          </a:p>
        </p:txBody>
      </p:sp>
      <p:sp>
        <p:nvSpPr>
          <p:cNvPr id="107" name="Google Shape;107;p18"/>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212121"/>
                </a:solidFill>
                <a:latin typeface="Arial"/>
                <a:ea typeface="Arial"/>
                <a:cs typeface="Arial"/>
                <a:sym typeface="Arial"/>
              </a:rPr>
              <a:t> Notice : Images need to be sent to back manually. Logos need to be placed on top of the images.</a:t>
            </a:r>
            <a:endParaRPr sz="1400" b="0" i="0" u="none" strike="noStrike" cap="none">
              <a:solidFill>
                <a:srgbClr val="000000"/>
              </a:solidFill>
              <a:latin typeface="Poppins Light"/>
              <a:ea typeface="Poppins Light"/>
              <a:cs typeface="Poppins Light"/>
              <a:sym typeface="Poppins Ligh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08"/>
        <p:cNvGrpSpPr/>
        <p:nvPr/>
      </p:nvGrpSpPr>
      <p:grpSpPr>
        <a:xfrm>
          <a:off x="0" y="0"/>
          <a:ext cx="0" cy="0"/>
          <a:chOff x="0" y="0"/>
          <a:chExt cx="0" cy="0"/>
        </a:xfrm>
      </p:grpSpPr>
      <p:sp>
        <p:nvSpPr>
          <p:cNvPr id="109" name="Google Shape;109;p19"/>
          <p:cNvSpPr txBox="1">
            <a:spLocks noGrp="1"/>
          </p:cNvSpPr>
          <p:nvPr>
            <p:ph type="subTitle" idx="1"/>
          </p:nvPr>
        </p:nvSpPr>
        <p:spPr>
          <a:xfrm>
            <a:off x="468312" y="807113"/>
            <a:ext cx="6070200" cy="4416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dk1"/>
              </a:buClr>
              <a:buSzPts val="1600"/>
              <a:buNone/>
              <a:defRPr sz="1600"/>
            </a:lvl1pPr>
            <a:lvl2pPr lvl="1" algn="ctr">
              <a:lnSpc>
                <a:spcPct val="100000"/>
              </a:lnSpc>
              <a:spcBef>
                <a:spcPts val="600"/>
              </a:spcBef>
              <a:spcAft>
                <a:spcPts val="0"/>
              </a:spcAft>
              <a:buClr>
                <a:schemeClr val="dk1"/>
              </a:buClr>
              <a:buSzPts val="2000"/>
              <a:buNone/>
              <a:defRPr sz="2000"/>
            </a:lvl2pPr>
            <a:lvl3pPr lvl="2" algn="ctr">
              <a:lnSpc>
                <a:spcPct val="100000"/>
              </a:lnSpc>
              <a:spcBef>
                <a:spcPts val="600"/>
              </a:spcBef>
              <a:spcAft>
                <a:spcPts val="0"/>
              </a:spcAft>
              <a:buClr>
                <a:schemeClr val="dk1"/>
              </a:buClr>
              <a:buSzPts val="1800"/>
              <a:buNone/>
              <a:defRPr sz="1800"/>
            </a:lvl3pPr>
            <a:lvl4pPr lvl="3" algn="ctr">
              <a:lnSpc>
                <a:spcPct val="100000"/>
              </a:lnSpc>
              <a:spcBef>
                <a:spcPts val="600"/>
              </a:spcBef>
              <a:spcAft>
                <a:spcPts val="0"/>
              </a:spcAft>
              <a:buClr>
                <a:schemeClr val="dk1"/>
              </a:buClr>
              <a:buSzPts val="1600"/>
              <a:buNone/>
              <a:defRPr sz="1600"/>
            </a:lvl4pPr>
            <a:lvl5pPr lvl="4" algn="ctr">
              <a:lnSpc>
                <a:spcPct val="10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10" name="Google Shape;110;p19"/>
          <p:cNvSpPr txBox="1">
            <a:spLocks noGrp="1"/>
          </p:cNvSpPr>
          <p:nvPr>
            <p:ph type="title"/>
          </p:nvPr>
        </p:nvSpPr>
        <p:spPr>
          <a:xfrm>
            <a:off x="468314" y="366713"/>
            <a:ext cx="8207400" cy="2880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accent1"/>
              </a:buClr>
              <a:buSzPts val="1600"/>
              <a:buFont typeface="Roboto Medium"/>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68314" y="366713"/>
            <a:ext cx="8207400" cy="288000"/>
          </a:xfrm>
          <a:prstGeom prst="rect">
            <a:avLst/>
          </a:prstGeom>
          <a:noFill/>
          <a:ln>
            <a:noFill/>
          </a:ln>
        </p:spPr>
        <p:txBody>
          <a:bodyPr spcFirstLastPara="1" wrap="square" lIns="0" tIns="0" rIns="0" bIns="0" anchor="t" anchorCtr="0">
            <a:noAutofit/>
          </a:bodyPr>
          <a:lstStyle>
            <a:lvl1pPr marR="0" lvl="0" algn="l">
              <a:lnSpc>
                <a:spcPct val="90000"/>
              </a:lnSpc>
              <a:spcBef>
                <a:spcPts val="0"/>
              </a:spcBef>
              <a:spcAft>
                <a:spcPts val="0"/>
              </a:spcAft>
              <a:buClr>
                <a:schemeClr val="accent1"/>
              </a:buClr>
              <a:buSzPts val="1600"/>
              <a:buFont typeface="Roboto Medium"/>
              <a:buNone/>
              <a:defRPr sz="1600" b="0" i="0" u="none" strike="noStrike" cap="none">
                <a:solidFill>
                  <a:schemeClr val="accent1"/>
                </a:solidFill>
                <a:latin typeface="Roboto Medium"/>
                <a:ea typeface="Roboto Medium"/>
                <a:cs typeface="Roboto Medium"/>
                <a:sym typeface="Roboto Medium"/>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468313" y="906717"/>
            <a:ext cx="8207400" cy="3565200"/>
          </a:xfrm>
          <a:prstGeom prst="rect">
            <a:avLst/>
          </a:prstGeom>
          <a:noFill/>
          <a:ln>
            <a:noFill/>
          </a:ln>
        </p:spPr>
        <p:txBody>
          <a:bodyPr spcFirstLastPara="1" wrap="square" lIns="0" tIns="0" rIns="0" bIns="0" anchor="t" anchorCtr="0">
            <a:noAutofit/>
          </a:bodyPr>
          <a:lstStyle>
            <a:lvl1pPr marL="457200" marR="0" lvl="0" indent="-228600" algn="l">
              <a:lnSpc>
                <a:spcPct val="100000"/>
              </a:lnSpc>
              <a:spcBef>
                <a:spcPts val="600"/>
              </a:spcBef>
              <a:spcAft>
                <a:spcPts val="0"/>
              </a:spcAft>
              <a:buClr>
                <a:schemeClr val="dk1"/>
              </a:buClr>
              <a:buSzPts val="1400"/>
              <a:buFont typeface="Arial"/>
              <a:buNone/>
              <a:defRPr sz="1400" b="0" i="0" u="none" strike="noStrike" cap="none">
                <a:solidFill>
                  <a:schemeClr val="dk1"/>
                </a:solidFill>
                <a:latin typeface="Roboto Light"/>
                <a:ea typeface="Roboto Light"/>
                <a:cs typeface="Roboto Light"/>
                <a:sym typeface="Roboto Light"/>
              </a:defRPr>
            </a:lvl1pPr>
            <a:lvl2pPr marL="914400" marR="0" lvl="1"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2pPr>
            <a:lvl3pPr marL="1371600" marR="0" lvl="2"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3pPr>
            <a:lvl4pPr marL="1828800" marR="0" lvl="3"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4pPr>
            <a:lvl5pPr marL="2286000" marR="0" lvl="4" indent="-317500" algn="l">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chemeClr val="dk1"/>
                </a:solidFill>
                <a:latin typeface="Roboto Light"/>
                <a:ea typeface="Roboto Light"/>
                <a:cs typeface="Roboto Light"/>
                <a:sym typeface="Roboto Light"/>
              </a:defRPr>
            </a:lvl9pPr>
          </a:lstStyle>
          <a:p>
            <a:endParaRPr/>
          </a:p>
        </p:txBody>
      </p:sp>
      <p:pic>
        <p:nvPicPr>
          <p:cNvPr id="53" name="Google Shape;53;p13"/>
          <p:cNvPicPr preferRelativeResize="0"/>
          <p:nvPr/>
        </p:nvPicPr>
        <p:blipFill rotWithShape="1">
          <a:blip r:embed="rId8">
            <a:alphaModFix/>
          </a:blip>
          <a:srcRect/>
          <a:stretch/>
        </p:blipFill>
        <p:spPr>
          <a:xfrm>
            <a:off x="7779464" y="4728124"/>
            <a:ext cx="896225" cy="1486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95">
          <p15:clr>
            <a:srgbClr val="A4A3A4"/>
          </p15:clr>
        </p15:guide>
        <p15:guide id="2" pos="5465">
          <p15:clr>
            <a:srgbClr val="A4A3A4"/>
          </p15:clr>
        </p15:guide>
        <p15:guide id="3">
          <p15:clr>
            <a:srgbClr val="F26B43"/>
          </p15:clr>
        </p15:guide>
        <p15:guide id="4" pos="5760">
          <p15:clr>
            <a:srgbClr val="F26B43"/>
          </p15:clr>
        </p15:guide>
        <p15:guide id="5" orient="horz" pos="3072">
          <p15:clr>
            <a:srgbClr val="A4A3A4"/>
          </p15:clr>
        </p15:guide>
        <p15:guide id="6" orient="horz" pos="327">
          <p15:clr>
            <a:srgbClr val="A4A3A4"/>
          </p15:clr>
        </p15:guide>
        <p15:guide id="7" orient="horz" pos="2913">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spreadsheets/d/1QQVxPU4uXJJfJEF9MFVsL8-BF9YqOkVztbCe_zv1j1M/edit?gid=2112655680#gid=2112655680"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hyperlink" Target="https://script.google.com/u/0/home/projects/1pX0WF4vIIe5rAgRU8eg2LrRhAopNsaNVQGGoLEx6pqsCTumLM6qxF8lk/edit?pli=1"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docs.google.com/spreadsheets/d/1hkM6fKnIB4lqeLfzGDupwig7XcRda9X0mfYQ8VxkD1E/edit?gid=468061803#gid=468061803"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1.xml"/><Relationship Id="rId3" Type="http://schemas.openxmlformats.org/officeDocument/2006/relationships/slide" Target="slide3.xml"/><Relationship Id="rId7" Type="http://schemas.openxmlformats.org/officeDocument/2006/relationships/slide" Target="slide12.xml"/><Relationship Id="rId12" Type="http://schemas.openxmlformats.org/officeDocument/2006/relationships/slide" Target="slide17.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slide" Target="slide10.xml"/><Relationship Id="rId11" Type="http://schemas.openxmlformats.org/officeDocument/2006/relationships/slide" Target="slide16.xml"/><Relationship Id="rId5" Type="http://schemas.openxmlformats.org/officeDocument/2006/relationships/slide" Target="slide5.xml"/><Relationship Id="rId10"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4.xml"/><Relationship Id="rId14" Type="http://schemas.openxmlformats.org/officeDocument/2006/relationships/slide" Target="slide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wiki.solvay.com/display/IIDF/Operational+Dashboard+Functional+Documentation" TargetMode="External"/><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spreadsheets/d/1P62rrFsJX-kVj_CfC5QRH2FcWiMCkobVrQYfV3AS_AA/edit?gid=0#gid=0"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1"/>
          <p:cNvSpPr txBox="1">
            <a:spLocks noGrp="1"/>
          </p:cNvSpPr>
          <p:nvPr>
            <p:ph type="ctrTitle"/>
          </p:nvPr>
        </p:nvSpPr>
        <p:spPr>
          <a:xfrm>
            <a:off x="468312" y="3129700"/>
            <a:ext cx="6780900" cy="957000"/>
          </a:xfrm>
          <a:prstGeom prst="rect">
            <a:avLst/>
          </a:prstGeom>
          <a:noFill/>
          <a:ln>
            <a:noFill/>
          </a:ln>
        </p:spPr>
        <p:txBody>
          <a:bodyPr spcFirstLastPara="1" wrap="square" lIns="0" tIns="0" rIns="0" bIns="0" anchor="b" anchorCtr="0">
            <a:noAutofit/>
          </a:bodyPr>
          <a:lstStyle/>
          <a:p>
            <a:r>
              <a:rPr lang="en-US">
                <a:latin typeface="Open Sans"/>
                <a:ea typeface="Open Sans"/>
                <a:cs typeface="Open Sans"/>
                <a:sym typeface="Open Sans"/>
              </a:rPr>
              <a:t>Weekly Status Update</a:t>
            </a:r>
            <a:endParaRPr/>
          </a:p>
        </p:txBody>
      </p:sp>
      <p:sp>
        <p:nvSpPr>
          <p:cNvPr id="566" name="Google Shape;566;p1"/>
          <p:cNvSpPr txBox="1">
            <a:spLocks noGrp="1"/>
          </p:cNvSpPr>
          <p:nvPr>
            <p:ph type="subTitle" idx="1"/>
          </p:nvPr>
        </p:nvSpPr>
        <p:spPr>
          <a:xfrm>
            <a:off x="468312" y="4184485"/>
            <a:ext cx="6780900" cy="265500"/>
          </a:xfrm>
          <a:prstGeom prst="rect">
            <a:avLst/>
          </a:prstGeom>
          <a:noFill/>
          <a:ln>
            <a:noFill/>
          </a:ln>
        </p:spPr>
        <p:txBody>
          <a:bodyPr spcFirstLastPara="1" wrap="square" lIns="0" tIns="0" rIns="0" bIns="0" anchor="t" anchorCtr="0">
            <a:noAutofit/>
          </a:bodyPr>
          <a:lstStyle/>
          <a:p>
            <a:pPr marL="457189" indent="-228594"/>
            <a:r>
              <a:rPr lang="en-US">
                <a:latin typeface="Open Sans"/>
                <a:ea typeface="Open Sans"/>
                <a:cs typeface="Open Sans"/>
                <a:sym typeface="Open Sans"/>
              </a:rPr>
              <a:t>25.06.2024</a:t>
            </a:r>
            <a:endParaRPr>
              <a:latin typeface="Open Sans"/>
              <a:ea typeface="Open Sans"/>
              <a:cs typeface="Open Sans"/>
              <a:sym typeface="Open Sans"/>
            </a:endParaRPr>
          </a:p>
          <a:p>
            <a:pPr marL="457189" indent="-228594"/>
            <a:endParaRPr>
              <a:latin typeface="Open Sans"/>
              <a:ea typeface="Open Sans"/>
              <a:cs typeface="Open Sans"/>
              <a:sym typeface="Open Sans"/>
            </a:endParaRPr>
          </a:p>
        </p:txBody>
      </p:sp>
      <p:pic>
        <p:nvPicPr>
          <p:cNvPr id="567" name="Google Shape;567;p1"/>
          <p:cNvPicPr preferRelativeResize="0"/>
          <p:nvPr/>
        </p:nvPicPr>
        <p:blipFill rotWithShape="1">
          <a:blip r:embed="rId3">
            <a:alphaModFix/>
          </a:blip>
          <a:srcRect l="31270" t="19317" r="25629" b="19317"/>
          <a:stretch/>
        </p:blipFill>
        <p:spPr>
          <a:xfrm rot="-5400000">
            <a:off x="1993938" y="-2005663"/>
            <a:ext cx="5144400" cy="9155726"/>
          </a:xfrm>
          <a:prstGeom prst="rect">
            <a:avLst/>
          </a:prstGeom>
          <a:noFill/>
          <a:ln>
            <a:noFill/>
          </a:ln>
        </p:spPr>
      </p:pic>
      <p:sp>
        <p:nvSpPr>
          <p:cNvPr id="568" name="Google Shape;568;p1"/>
          <p:cNvSpPr/>
          <p:nvPr/>
        </p:nvSpPr>
        <p:spPr>
          <a:xfrm>
            <a:off x="1506000" y="964350"/>
            <a:ext cx="6411712" cy="3455700"/>
          </a:xfrm>
          <a:prstGeom prst="rect">
            <a:avLst/>
          </a:prstGeom>
          <a:gradFill>
            <a:gsLst>
              <a:gs pos="0">
                <a:srgbClr val="FFFFFF">
                  <a:alpha val="81176"/>
                </a:srgbClr>
              </a:gs>
              <a:gs pos="100000">
                <a:srgbClr val="FFFFFF">
                  <a:alpha val="73333"/>
                </a:srgbClr>
              </a:gs>
            </a:gsLst>
            <a:lin ang="4199895" scaled="0"/>
          </a:gradFill>
          <a:ln>
            <a:noFill/>
          </a:ln>
        </p:spPr>
        <p:txBody>
          <a:bodyPr spcFirstLastPara="1" wrap="square" lIns="91425" tIns="91425" rIns="91425" bIns="91425" anchor="ctr" anchorCtr="0">
            <a:noAutofit/>
          </a:bodyPr>
          <a:lstStyle/>
          <a:p>
            <a:pPr algn="ctr" defTabSz="914378">
              <a:buSzPts val="1400"/>
            </a:pPr>
            <a:endParaRPr>
              <a:latin typeface="Open Sans"/>
              <a:ea typeface="Open Sans"/>
              <a:cs typeface="Open Sans"/>
              <a:sym typeface="Open Sans"/>
            </a:endParaRPr>
          </a:p>
        </p:txBody>
      </p:sp>
      <p:pic>
        <p:nvPicPr>
          <p:cNvPr id="569" name="Google Shape;569;p1" descr="A blue text on a black background&#10;&#10;Description automatically generated"/>
          <p:cNvPicPr preferRelativeResize="0"/>
          <p:nvPr/>
        </p:nvPicPr>
        <p:blipFill rotWithShape="1">
          <a:blip r:embed="rId4">
            <a:alphaModFix/>
          </a:blip>
          <a:srcRect/>
          <a:stretch/>
        </p:blipFill>
        <p:spPr>
          <a:xfrm>
            <a:off x="1442248" y="964351"/>
            <a:ext cx="3067502" cy="1035661"/>
          </a:xfrm>
          <a:prstGeom prst="rect">
            <a:avLst/>
          </a:prstGeom>
          <a:noFill/>
          <a:ln>
            <a:noFill/>
          </a:ln>
        </p:spPr>
      </p:pic>
      <p:sp>
        <p:nvSpPr>
          <p:cNvPr id="570" name="Google Shape;570;p1"/>
          <p:cNvSpPr txBox="1"/>
          <p:nvPr/>
        </p:nvSpPr>
        <p:spPr>
          <a:xfrm>
            <a:off x="1724508" y="2962950"/>
            <a:ext cx="5442900" cy="604200"/>
          </a:xfrm>
          <a:prstGeom prst="rect">
            <a:avLst/>
          </a:prstGeom>
          <a:noFill/>
          <a:ln>
            <a:noFill/>
          </a:ln>
        </p:spPr>
        <p:txBody>
          <a:bodyPr spcFirstLastPara="1" wrap="square" lIns="0" tIns="91425" rIns="91425" bIns="91425" anchor="ctr" anchorCtr="0">
            <a:noAutofit/>
          </a:bodyPr>
          <a:lstStyle/>
          <a:p>
            <a:pPr defTabSz="914378">
              <a:buSzPts val="3600"/>
            </a:pPr>
            <a:r>
              <a:rPr lang="en-US" sz="3600" b="1" dirty="0">
                <a:latin typeface="Roboto"/>
                <a:ea typeface="Roboto"/>
                <a:cs typeface="Roboto"/>
                <a:sym typeface="Roboto"/>
              </a:rPr>
              <a:t>Functional KT</a:t>
            </a:r>
            <a:endParaRPr dirty="0"/>
          </a:p>
        </p:txBody>
      </p:sp>
      <p:sp>
        <p:nvSpPr>
          <p:cNvPr id="571" name="Google Shape;571;p1"/>
          <p:cNvSpPr txBox="1"/>
          <p:nvPr/>
        </p:nvSpPr>
        <p:spPr>
          <a:xfrm>
            <a:off x="1724508" y="3631050"/>
            <a:ext cx="5442900" cy="604200"/>
          </a:xfrm>
          <a:prstGeom prst="rect">
            <a:avLst/>
          </a:prstGeom>
          <a:noFill/>
          <a:ln>
            <a:noFill/>
          </a:ln>
        </p:spPr>
        <p:txBody>
          <a:bodyPr spcFirstLastPara="1" wrap="square" lIns="0" tIns="91425" rIns="91425" bIns="91425" anchor="ctr" anchorCtr="0">
            <a:noAutofit/>
          </a:bodyPr>
          <a:lstStyle/>
          <a:p>
            <a:pPr defTabSz="914378">
              <a:buSzPts val="1600"/>
            </a:pPr>
            <a:r>
              <a:rPr lang="en-US" sz="1600" dirty="0">
                <a:latin typeface="Roboto"/>
                <a:ea typeface="Roboto"/>
                <a:cs typeface="Roboto"/>
                <a:sym typeface="Roboto"/>
              </a:rPr>
              <a:t>13.03.2025</a:t>
            </a:r>
            <a:endParaRPr dirty="0"/>
          </a:p>
        </p:txBody>
      </p:sp>
      <p:sp>
        <p:nvSpPr>
          <p:cNvPr id="572" name="Google Shape;572;p1"/>
          <p:cNvSpPr txBox="1"/>
          <p:nvPr/>
        </p:nvSpPr>
        <p:spPr>
          <a:xfrm>
            <a:off x="1724509" y="1908440"/>
            <a:ext cx="5910944" cy="957000"/>
          </a:xfrm>
          <a:prstGeom prst="rect">
            <a:avLst/>
          </a:prstGeom>
          <a:noFill/>
          <a:ln>
            <a:noFill/>
          </a:ln>
        </p:spPr>
        <p:txBody>
          <a:bodyPr spcFirstLastPara="1" wrap="square" lIns="0" tIns="0" rIns="0" bIns="0" anchor="b" anchorCtr="0">
            <a:noAutofit/>
          </a:bodyPr>
          <a:lstStyle/>
          <a:p>
            <a:pPr defTabSz="914378">
              <a:lnSpc>
                <a:spcPct val="90000"/>
              </a:lnSpc>
              <a:buClr>
                <a:srgbClr val="FFFFFF"/>
              </a:buClr>
              <a:buSzPts val="2500"/>
            </a:pPr>
            <a:r>
              <a:rPr lang="en-US" sz="2400" dirty="0">
                <a:latin typeface="Roboto Medium"/>
                <a:ea typeface="Roboto Medium"/>
                <a:cs typeface="Roboto Medium"/>
                <a:sym typeface="Roboto Medium"/>
              </a:rPr>
              <a:t>Operational Dashboard – 12435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1"/>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dirty="0">
                <a:solidFill>
                  <a:schemeClr val="accent1"/>
                </a:solidFill>
                <a:latin typeface="Roboto"/>
                <a:ea typeface="Roboto"/>
                <a:cs typeface="Roboto"/>
                <a:sym typeface="Roboto"/>
              </a:rPr>
              <a:t>01 </a:t>
            </a:r>
            <a:r>
              <a:rPr lang="en" sz="2400" dirty="0">
                <a:solidFill>
                  <a:schemeClr val="accent1"/>
                </a:solidFill>
              </a:rPr>
              <a:t>| Costs - Fixed &amp; Variable Costs</a:t>
            </a:r>
            <a:endParaRPr sz="1800" dirty="0">
              <a:solidFill>
                <a:srgbClr val="9E9E9E"/>
              </a:solidFill>
            </a:endParaRPr>
          </a:p>
        </p:txBody>
      </p:sp>
      <p:sp>
        <p:nvSpPr>
          <p:cNvPr id="264" name="Google Shape;264;p31"/>
          <p:cNvSpPr txBox="1"/>
          <p:nvPr/>
        </p:nvSpPr>
        <p:spPr>
          <a:xfrm>
            <a:off x="0" y="652250"/>
            <a:ext cx="8889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65" name="Google Shape;265;p31"/>
          <p:cNvSpPr txBox="1">
            <a:spLocks noGrp="1"/>
          </p:cNvSpPr>
          <p:nvPr>
            <p:ph type="subTitle" idx="4294967295"/>
          </p:nvPr>
        </p:nvSpPr>
        <p:spPr>
          <a:xfrm>
            <a:off x="468300" y="807125"/>
            <a:ext cx="8087400" cy="3576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600"/>
              </a:spcBef>
              <a:spcAft>
                <a:spcPts val="0"/>
              </a:spcAft>
              <a:buSzPts val="1600"/>
              <a:buNone/>
            </a:pPr>
            <a:r>
              <a:rPr lang="en" sz="1300">
                <a:latin typeface="Roboto"/>
                <a:ea typeface="Roboto"/>
                <a:cs typeface="Roboto"/>
                <a:sym typeface="Roboto"/>
              </a:rPr>
              <a:t>Fixed Costs:</a:t>
            </a:r>
            <a:endParaRPr sz="1300">
              <a:latin typeface="Roboto"/>
              <a:ea typeface="Roboto"/>
              <a:cs typeface="Roboto"/>
              <a:sym typeface="Roboto"/>
            </a:endParaRPr>
          </a:p>
        </p:txBody>
      </p:sp>
      <p:sp>
        <p:nvSpPr>
          <p:cNvPr id="266" name="Google Shape;266;p31"/>
          <p:cNvSpPr/>
          <p:nvPr/>
        </p:nvSpPr>
        <p:spPr>
          <a:xfrm>
            <a:off x="404650" y="1128725"/>
            <a:ext cx="8287500" cy="4773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2"/>
                </a:solidFill>
                <a:latin typeface="Roboto"/>
                <a:ea typeface="Roboto"/>
                <a:cs typeface="Roboto"/>
                <a:sym typeface="Roboto"/>
              </a:rPr>
              <a:t>Fixed Costs measures the company's </a:t>
            </a:r>
            <a:r>
              <a:rPr lang="en" sz="1100" b="1">
                <a:solidFill>
                  <a:schemeClr val="lt2"/>
                </a:solidFill>
                <a:latin typeface="Roboto"/>
                <a:ea typeface="Roboto"/>
                <a:cs typeface="Roboto"/>
                <a:sym typeface="Roboto"/>
              </a:rPr>
              <a:t>fixed expenses</a:t>
            </a:r>
            <a:r>
              <a:rPr lang="en" sz="1100">
                <a:solidFill>
                  <a:schemeClr val="lt2"/>
                </a:solidFill>
                <a:latin typeface="Roboto"/>
                <a:ea typeface="Roboto"/>
                <a:cs typeface="Roboto"/>
                <a:sym typeface="Roboto"/>
              </a:rPr>
              <a:t>, which remain constant regardless of production volume or sales levels.</a:t>
            </a:r>
            <a:endParaRPr sz="1100">
              <a:solidFill>
                <a:schemeClr val="lt2"/>
              </a:solidFill>
              <a:latin typeface="Roboto"/>
              <a:ea typeface="Roboto"/>
              <a:cs typeface="Roboto"/>
              <a:sym typeface="Roboto"/>
            </a:endParaRPr>
          </a:p>
        </p:txBody>
      </p:sp>
      <p:sp>
        <p:nvSpPr>
          <p:cNvPr id="267" name="Google Shape;267;p31"/>
          <p:cNvSpPr txBox="1">
            <a:spLocks noGrp="1"/>
          </p:cNvSpPr>
          <p:nvPr>
            <p:ph type="subTitle" idx="4294967295"/>
          </p:nvPr>
        </p:nvSpPr>
        <p:spPr>
          <a:xfrm>
            <a:off x="480750" y="2228725"/>
            <a:ext cx="8087400" cy="3576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600"/>
              </a:spcBef>
              <a:spcAft>
                <a:spcPts val="0"/>
              </a:spcAft>
              <a:buSzPts val="1600"/>
              <a:buNone/>
            </a:pPr>
            <a:r>
              <a:rPr lang="en" sz="1300">
                <a:latin typeface="Roboto"/>
                <a:ea typeface="Roboto"/>
                <a:cs typeface="Roboto"/>
                <a:sym typeface="Roboto"/>
              </a:rPr>
              <a:t>Variable Costs:</a:t>
            </a:r>
            <a:endParaRPr sz="1300">
              <a:latin typeface="Roboto"/>
              <a:ea typeface="Roboto"/>
              <a:cs typeface="Roboto"/>
              <a:sym typeface="Roboto"/>
            </a:endParaRPr>
          </a:p>
        </p:txBody>
      </p:sp>
      <p:sp>
        <p:nvSpPr>
          <p:cNvPr id="268" name="Google Shape;268;p31"/>
          <p:cNvSpPr/>
          <p:nvPr/>
        </p:nvSpPr>
        <p:spPr>
          <a:xfrm>
            <a:off x="417100" y="2550325"/>
            <a:ext cx="8287500" cy="12507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2"/>
                </a:solidFill>
                <a:latin typeface="Roboto"/>
                <a:ea typeface="Roboto"/>
                <a:cs typeface="Roboto"/>
                <a:sym typeface="Roboto"/>
              </a:rPr>
              <a:t>Variable Costs are </a:t>
            </a:r>
            <a:r>
              <a:rPr lang="en" sz="1100" b="1">
                <a:solidFill>
                  <a:schemeClr val="lt2"/>
                </a:solidFill>
                <a:latin typeface="Roboto"/>
                <a:ea typeface="Roboto"/>
                <a:cs typeface="Roboto"/>
                <a:sym typeface="Roboto"/>
              </a:rPr>
              <a:t>expenses that fluctuate</a:t>
            </a:r>
            <a:r>
              <a:rPr lang="en" sz="1100">
                <a:solidFill>
                  <a:schemeClr val="lt2"/>
                </a:solidFill>
                <a:latin typeface="Roboto"/>
                <a:ea typeface="Roboto"/>
                <a:cs typeface="Roboto"/>
                <a:sym typeface="Roboto"/>
              </a:rPr>
              <a:t> </a:t>
            </a:r>
            <a:r>
              <a:rPr lang="en" sz="1100" b="1">
                <a:solidFill>
                  <a:schemeClr val="lt2"/>
                </a:solidFill>
                <a:latin typeface="Roboto"/>
                <a:ea typeface="Roboto"/>
                <a:cs typeface="Roboto"/>
                <a:sym typeface="Roboto"/>
              </a:rPr>
              <a:t>directly with the level of production or sales</a:t>
            </a:r>
            <a:r>
              <a:rPr lang="en" sz="1100">
                <a:solidFill>
                  <a:schemeClr val="lt2"/>
                </a:solidFill>
                <a:latin typeface="Roboto"/>
                <a:ea typeface="Roboto"/>
                <a:cs typeface="Roboto"/>
                <a:sym typeface="Roboto"/>
              </a:rPr>
              <a:t>. Unlike fixed costs, variable costs increase or decrease depending on the volume of goods or services produced. This cost category is essential for understanding the expenses directly associated with generating revenue and plays a crucial role in pricing, budgeting, and profit margin analysis.</a:t>
            </a:r>
            <a:endParaRPr sz="1100">
              <a:solidFill>
                <a:schemeClr val="lt2"/>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2"/>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Costs - Fixed &amp; Variable Costs</a:t>
            </a:r>
            <a:endParaRPr sz="1800">
              <a:solidFill>
                <a:srgbClr val="9E9E9E"/>
              </a:solidFill>
            </a:endParaRPr>
          </a:p>
        </p:txBody>
      </p:sp>
      <p:sp>
        <p:nvSpPr>
          <p:cNvPr id="274" name="Google Shape;274;p32"/>
          <p:cNvSpPr txBox="1"/>
          <p:nvPr/>
        </p:nvSpPr>
        <p:spPr>
          <a:xfrm>
            <a:off x="6612925" y="1933375"/>
            <a:ext cx="2232300" cy="5388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V_FACT_fixedCosts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V_FACT_VariableCosts </a:t>
            </a:r>
            <a:endParaRPr sz="900">
              <a:solidFill>
                <a:schemeClr val="dk1"/>
              </a:solidFill>
              <a:latin typeface="Roboto Light"/>
              <a:ea typeface="Roboto Light"/>
              <a:cs typeface="Roboto Light"/>
              <a:sym typeface="Roboto Light"/>
            </a:endParaRPr>
          </a:p>
        </p:txBody>
      </p:sp>
      <p:sp>
        <p:nvSpPr>
          <p:cNvPr id="275" name="Google Shape;275;p32"/>
          <p:cNvSpPr txBox="1"/>
          <p:nvPr/>
        </p:nvSpPr>
        <p:spPr>
          <a:xfrm>
            <a:off x="484250" y="1768525"/>
            <a:ext cx="15345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u="sng">
                <a:solidFill>
                  <a:schemeClr val="hlink"/>
                </a:solidFill>
                <a:latin typeface="Roboto"/>
                <a:ea typeface="Roboto"/>
                <a:cs typeface="Roboto"/>
                <a:sym typeface="Roboto"/>
                <a:hlinkClick r:id="rId3"/>
              </a:rPr>
              <a:t>GCP (BigQuery) Finance Data upload - Google Sheets</a:t>
            </a:r>
            <a:endParaRPr sz="900">
              <a:latin typeface="Roboto"/>
              <a:ea typeface="Roboto"/>
              <a:cs typeface="Roboto"/>
              <a:sym typeface="Roboto"/>
            </a:endParaRPr>
          </a:p>
        </p:txBody>
      </p:sp>
      <p:sp>
        <p:nvSpPr>
          <p:cNvPr id="276" name="Google Shape;276;p32"/>
          <p:cNvSpPr/>
          <p:nvPr/>
        </p:nvSpPr>
        <p:spPr>
          <a:xfrm>
            <a:off x="548300" y="1489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Source Data</a:t>
            </a:r>
            <a:endParaRPr sz="800" b="0" i="1" u="none" strike="noStrike" cap="none">
              <a:solidFill>
                <a:srgbClr val="000000"/>
              </a:solidFill>
              <a:latin typeface="Roboto"/>
              <a:ea typeface="Roboto"/>
              <a:cs typeface="Roboto"/>
              <a:sym typeface="Roboto"/>
            </a:endParaRPr>
          </a:p>
        </p:txBody>
      </p:sp>
      <p:sp>
        <p:nvSpPr>
          <p:cNvPr id="277" name="Google Shape;277;p32"/>
          <p:cNvSpPr/>
          <p:nvPr/>
        </p:nvSpPr>
        <p:spPr>
          <a:xfrm>
            <a:off x="6915375" y="1489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278" name="Google Shape;278;p32"/>
          <p:cNvSpPr txBox="1"/>
          <p:nvPr/>
        </p:nvSpPr>
        <p:spPr>
          <a:xfrm>
            <a:off x="484250" y="2596500"/>
            <a:ext cx="1534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 sz="900" u="sng">
                <a:solidFill>
                  <a:schemeClr val="hlink"/>
                </a:solidFill>
                <a:latin typeface="Roboto"/>
                <a:ea typeface="Roboto"/>
                <a:cs typeface="Roboto"/>
                <a:sym typeface="Roboto"/>
                <a:hlinkClick r:id="rId4"/>
              </a:rPr>
              <a:t>Finance Data - Project Editor - Apps Script</a:t>
            </a:r>
            <a:endParaRPr sz="900" u="sng">
              <a:solidFill>
                <a:schemeClr val="hlink"/>
              </a:solidFill>
              <a:latin typeface="Roboto"/>
              <a:ea typeface="Roboto"/>
              <a:cs typeface="Roboto"/>
              <a:sym typeface="Roboto"/>
            </a:endParaRPr>
          </a:p>
        </p:txBody>
      </p:sp>
      <p:sp>
        <p:nvSpPr>
          <p:cNvPr id="279" name="Google Shape;279;p32"/>
          <p:cNvSpPr/>
          <p:nvPr/>
        </p:nvSpPr>
        <p:spPr>
          <a:xfrm>
            <a:off x="548300" y="2332800"/>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Transformation Script</a:t>
            </a:r>
            <a:endParaRPr sz="800" b="0" i="1" u="none" strike="noStrike" cap="none">
              <a:solidFill>
                <a:srgbClr val="000000"/>
              </a:solidFill>
              <a:latin typeface="Roboto"/>
              <a:ea typeface="Roboto"/>
              <a:cs typeface="Roboto"/>
              <a:sym typeface="Roboto"/>
            </a:endParaRPr>
          </a:p>
        </p:txBody>
      </p:sp>
      <p:sp>
        <p:nvSpPr>
          <p:cNvPr id="280" name="Google Shape;280;p32"/>
          <p:cNvSpPr/>
          <p:nvPr/>
        </p:nvSpPr>
        <p:spPr>
          <a:xfrm>
            <a:off x="3504000" y="1489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281" name="Google Shape;281;p32"/>
          <p:cNvSpPr txBox="1"/>
          <p:nvPr/>
        </p:nvSpPr>
        <p:spPr>
          <a:xfrm>
            <a:off x="3219000" y="1900975"/>
            <a:ext cx="2401800" cy="1108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prj-data-industrial-dash-dev</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a:t>
            </a:r>
            <a:r>
              <a:rPr lang="en" sz="900">
                <a:solidFill>
                  <a:schemeClr val="dk1"/>
                </a:solidFill>
                <a:latin typeface="Roboto Light"/>
                <a:ea typeface="Roboto Light"/>
                <a:cs typeface="Roboto Light"/>
                <a:sym typeface="Roboto Light"/>
              </a:rPr>
              <a:t>: ODS_BWH_0000_F002_F_M_fixedcosts</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ODS_BWH_0000_F002_F_M_variablecosts</a:t>
            </a:r>
            <a:endParaRPr sz="900">
              <a:solidFill>
                <a:schemeClr val="dk1"/>
              </a:solidFill>
              <a:latin typeface="Roboto Light"/>
              <a:ea typeface="Roboto Light"/>
              <a:cs typeface="Roboto Light"/>
              <a:sym typeface="Roboto Light"/>
            </a:endParaRPr>
          </a:p>
        </p:txBody>
      </p:sp>
      <p:sp>
        <p:nvSpPr>
          <p:cNvPr id="282" name="Google Shape;282;p32"/>
          <p:cNvSpPr/>
          <p:nvPr/>
        </p:nvSpPr>
        <p:spPr>
          <a:xfrm>
            <a:off x="5692100" y="2161975"/>
            <a:ext cx="7806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283" name="Google Shape;283;p32"/>
          <p:cNvSpPr/>
          <p:nvPr/>
        </p:nvSpPr>
        <p:spPr>
          <a:xfrm>
            <a:off x="2281875" y="2145000"/>
            <a:ext cx="7806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284" name="Google Shape;284;p32"/>
          <p:cNvSpPr txBox="1"/>
          <p:nvPr/>
        </p:nvSpPr>
        <p:spPr>
          <a:xfrm>
            <a:off x="670125" y="3769675"/>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No formulas needed as we take the data as is. The only transformation made by DE is a matter of transposing the data from tabular to database format.</a:t>
            </a:r>
            <a:endParaRPr sz="900">
              <a:solidFill>
                <a:srgbClr val="434343"/>
              </a:solidFill>
              <a:latin typeface="Roboto Light"/>
              <a:ea typeface="Roboto Light"/>
              <a:cs typeface="Roboto Light"/>
              <a:sym typeface="Roboto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33"/>
          <p:cNvSpPr txBox="1"/>
          <p:nvPr/>
        </p:nvSpPr>
        <p:spPr>
          <a:xfrm>
            <a:off x="6160625" y="2193750"/>
            <a:ext cx="2459400" cy="24780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V_wave_activity_star</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V_wave_activity_star_fl =&gt; Not working</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V_wave_impact_star_annual</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V_wave_impact_star_annual_fl</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V_wave_impact_star_month</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V_wave_impact_star_month_fl</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V_wave_project_star</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V_wave_project_star_fl</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V_wave_sust_impact_star_annual</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V_wave_sust_impact_star_month</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None/>
            </a:pPr>
            <a:endParaRPr sz="900">
              <a:solidFill>
                <a:schemeClr val="dk1"/>
              </a:solidFill>
              <a:latin typeface="Roboto Light"/>
              <a:ea typeface="Roboto Light"/>
              <a:cs typeface="Roboto Light"/>
              <a:sym typeface="Roboto Light"/>
            </a:endParaRPr>
          </a:p>
        </p:txBody>
      </p:sp>
      <p:sp>
        <p:nvSpPr>
          <p:cNvPr id="290" name="Google Shape;290;p33"/>
          <p:cNvSpPr/>
          <p:nvPr/>
        </p:nvSpPr>
        <p:spPr>
          <a:xfrm>
            <a:off x="6160625"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291" name="Google Shape;291;p33"/>
          <p:cNvSpPr/>
          <p:nvPr/>
        </p:nvSpPr>
        <p:spPr>
          <a:xfrm>
            <a:off x="913200"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292" name="Google Shape;292;p33"/>
          <p:cNvSpPr txBox="1"/>
          <p:nvPr/>
        </p:nvSpPr>
        <p:spPr>
          <a:xfrm>
            <a:off x="856800" y="2205775"/>
            <a:ext cx="2493600" cy="1754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prj-data-dm-industrial-dev</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ODS_FIL_0000_F001_F_M_wave_project_star</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ODS_FIL_0000_F002_F_M_wave_activity_star</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ODS_FIL_0000_F003_F_M_wave_sustain_impact_star</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ODS_FIL_0000_F004_F_M_wave_impact_star</a:t>
            </a:r>
            <a:endParaRPr sz="900">
              <a:solidFill>
                <a:schemeClr val="dk1"/>
              </a:solidFill>
              <a:latin typeface="Roboto Light"/>
              <a:ea typeface="Roboto Light"/>
              <a:cs typeface="Roboto Light"/>
              <a:sym typeface="Roboto Light"/>
            </a:endParaRPr>
          </a:p>
        </p:txBody>
      </p:sp>
      <p:sp>
        <p:nvSpPr>
          <p:cNvPr id="293" name="Google Shape;293;p33"/>
          <p:cNvSpPr/>
          <p:nvPr/>
        </p:nvSpPr>
        <p:spPr>
          <a:xfrm>
            <a:off x="3502825" y="2205550"/>
            <a:ext cx="22188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294" name="Google Shape;294;p33"/>
          <p:cNvSpPr txBox="1"/>
          <p:nvPr/>
        </p:nvSpPr>
        <p:spPr>
          <a:xfrm>
            <a:off x="3487454" y="2465625"/>
            <a:ext cx="20889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800">
                <a:solidFill>
                  <a:schemeClr val="dk1"/>
                </a:solidFill>
                <a:latin typeface="Roboto Light"/>
                <a:ea typeface="Roboto Light"/>
                <a:cs typeface="Roboto Light"/>
                <a:sym typeface="Roboto Light"/>
              </a:rPr>
              <a:t>No formulas needed we take the data as is</a:t>
            </a:r>
            <a:endParaRPr>
              <a:solidFill>
                <a:schemeClr val="dk1"/>
              </a:solidFill>
            </a:endParaRPr>
          </a:p>
        </p:txBody>
      </p:sp>
      <p:sp>
        <p:nvSpPr>
          <p:cNvPr id="295" name="Google Shape;295;p33"/>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Costs - Wave</a:t>
            </a:r>
            <a:endParaRPr sz="1800">
              <a:solidFill>
                <a:srgbClr val="9E9E9E"/>
              </a:solidFill>
            </a:endParaRPr>
          </a:p>
        </p:txBody>
      </p:sp>
      <p:sp>
        <p:nvSpPr>
          <p:cNvPr id="296" name="Google Shape;296;p33"/>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Overview of all savings initiated by transformation activities within the STAR FACTORY program.</a:t>
            </a:r>
            <a:endParaRPr sz="1100">
              <a:solidFill>
                <a:schemeClr val="lt1"/>
              </a:solidFill>
              <a:latin typeface="Roboto"/>
              <a:ea typeface="Roboto"/>
              <a:cs typeface="Roboto"/>
              <a:sym typeface="Roboto"/>
            </a:endParaRPr>
          </a:p>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It represents the </a:t>
            </a:r>
            <a:r>
              <a:rPr lang="en" sz="1100" b="1">
                <a:solidFill>
                  <a:schemeClr val="lt1"/>
                </a:solidFill>
                <a:latin typeface="Roboto"/>
                <a:ea typeface="Roboto"/>
                <a:cs typeface="Roboto"/>
                <a:sym typeface="Roboto"/>
              </a:rPr>
              <a:t>Costs savings by Month </a:t>
            </a:r>
            <a:r>
              <a:rPr lang="en" sz="1100">
                <a:solidFill>
                  <a:schemeClr val="lt1"/>
                </a:solidFill>
                <a:latin typeface="Roboto"/>
                <a:ea typeface="Roboto"/>
                <a:cs typeface="Roboto"/>
                <a:sym typeface="Roboto"/>
              </a:rPr>
              <a:t>(actuals, planned, estimated, target).</a:t>
            </a:r>
            <a:endParaRPr sz="1100">
              <a:solidFill>
                <a:schemeClr val="lt1"/>
              </a:solidFill>
              <a:latin typeface="Roboto"/>
              <a:ea typeface="Roboto"/>
              <a:cs typeface="Roboto"/>
              <a:sym typeface="Roboto"/>
            </a:endParaRPr>
          </a:p>
        </p:txBody>
      </p:sp>
      <p:sp>
        <p:nvSpPr>
          <p:cNvPr id="297" name="Google Shape;297;p33"/>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Wave</a:t>
            </a:r>
            <a:endParaRPr sz="1300">
              <a:latin typeface="Roboto Light"/>
              <a:ea typeface="Roboto Light"/>
              <a:cs typeface="Roboto Light"/>
              <a:sym typeface="Roboto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4"/>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Costs - Headcount</a:t>
            </a:r>
            <a:endParaRPr sz="1800">
              <a:solidFill>
                <a:srgbClr val="9E9E9E"/>
              </a:solidFill>
            </a:endParaRPr>
          </a:p>
        </p:txBody>
      </p:sp>
      <p:grpSp>
        <p:nvGrpSpPr>
          <p:cNvPr id="303" name="Google Shape;303;p34"/>
          <p:cNvGrpSpPr/>
          <p:nvPr/>
        </p:nvGrpSpPr>
        <p:grpSpPr>
          <a:xfrm>
            <a:off x="2917025" y="1683800"/>
            <a:ext cx="3244437" cy="1074375"/>
            <a:chOff x="293739" y="1972325"/>
            <a:chExt cx="2927400" cy="1074375"/>
          </a:xfrm>
        </p:grpSpPr>
        <p:sp>
          <p:nvSpPr>
            <p:cNvPr id="304" name="Google Shape;304;p34"/>
            <p:cNvSpPr/>
            <p:nvPr/>
          </p:nvSpPr>
          <p:spPr>
            <a:xfrm>
              <a:off x="293739" y="2039300"/>
              <a:ext cx="2927400" cy="1007400"/>
            </a:xfrm>
            <a:prstGeom prst="rect">
              <a:avLst/>
            </a:prstGeom>
            <a:solidFill>
              <a:srgbClr val="F3F3F3"/>
            </a:solidFill>
            <a:ln>
              <a:noFill/>
            </a:ln>
            <a:effectLst>
              <a:outerShdw blurRad="57150" dist="19050" dir="5400000" algn="bl" rotWithShape="0">
                <a:srgbClr val="000000">
                  <a:alpha val="49800"/>
                </a:srgbClr>
              </a:outerShdw>
            </a:effectLst>
          </p:spPr>
          <p:txBody>
            <a:bodyPr spcFirstLastPara="1" wrap="square" lIns="91425" tIns="91425" rIns="91425" bIns="91425" anchor="ctr" anchorCtr="0">
              <a:noAutofit/>
            </a:bodyPr>
            <a:lstStyle/>
            <a:p>
              <a:pPr marL="0" marR="0" lvl="0" indent="0" algn="l" rtl="0">
                <a:lnSpc>
                  <a:spcPct val="150000"/>
                </a:lnSpc>
                <a:spcBef>
                  <a:spcPts val="0"/>
                </a:spcBef>
                <a:spcAft>
                  <a:spcPts val="0"/>
                </a:spcAft>
                <a:buNone/>
              </a:pPr>
              <a:r>
                <a:rPr lang="en" sz="900">
                  <a:solidFill>
                    <a:schemeClr val="dk1"/>
                  </a:solidFill>
                  <a:latin typeface="Roboto Light"/>
                  <a:ea typeface="Roboto Light"/>
                  <a:cs typeface="Roboto Light"/>
                  <a:sym typeface="Roboto Light"/>
                </a:rPr>
                <a:t>Number of active company employees following the rules:</a:t>
              </a:r>
              <a:endParaRPr sz="900">
                <a:solidFill>
                  <a:schemeClr val="dk1"/>
                </a:solidFill>
                <a:latin typeface="Roboto Light"/>
                <a:ea typeface="Roboto Light"/>
                <a:cs typeface="Roboto Light"/>
                <a:sym typeface="Roboto Light"/>
              </a:endParaRPr>
            </a:p>
            <a:p>
              <a:pPr marL="0" marR="0" lvl="0" indent="0" algn="l" rtl="0">
                <a:lnSpc>
                  <a:spcPct val="150000"/>
                </a:lnSpc>
                <a:spcBef>
                  <a:spcPts val="0"/>
                </a:spcBef>
                <a:spcAft>
                  <a:spcPts val="0"/>
                </a:spcAft>
                <a:buNone/>
              </a:pPr>
              <a:r>
                <a:rPr lang="en" sz="900">
                  <a:solidFill>
                    <a:schemeClr val="dk1"/>
                  </a:solidFill>
                  <a:latin typeface="Roboto Light"/>
                  <a:ea typeface="Roboto Light"/>
                  <a:cs typeface="Roboto Light"/>
                  <a:sym typeface="Roboto Light"/>
                </a:rPr>
                <a:t>a) Employee status: Active, Active Leave</a:t>
              </a:r>
              <a:endParaRPr sz="900">
                <a:solidFill>
                  <a:schemeClr val="dk1"/>
                </a:solidFill>
                <a:latin typeface="Roboto Light"/>
                <a:ea typeface="Roboto Light"/>
                <a:cs typeface="Roboto Light"/>
                <a:sym typeface="Roboto Light"/>
              </a:endParaRPr>
            </a:p>
            <a:p>
              <a:pPr marL="0" marR="0" lvl="0" indent="0" algn="l" rtl="0">
                <a:lnSpc>
                  <a:spcPct val="150000"/>
                </a:lnSpc>
                <a:spcBef>
                  <a:spcPts val="0"/>
                </a:spcBef>
                <a:spcAft>
                  <a:spcPts val="0"/>
                </a:spcAft>
                <a:buNone/>
              </a:pPr>
              <a:r>
                <a:rPr lang="en" sz="900">
                  <a:solidFill>
                    <a:schemeClr val="dk1"/>
                  </a:solidFill>
                  <a:latin typeface="Roboto Light"/>
                  <a:ea typeface="Roboto Light"/>
                  <a:cs typeface="Roboto Light"/>
                  <a:sym typeface="Roboto Light"/>
                </a:rPr>
                <a:t>b) Employee class: Regular, Inpatriate, Semi-retiree</a:t>
              </a:r>
              <a:endParaRPr sz="900">
                <a:solidFill>
                  <a:schemeClr val="dk1"/>
                </a:solidFill>
                <a:latin typeface="Roboto Light"/>
                <a:ea typeface="Roboto Light"/>
                <a:cs typeface="Roboto Light"/>
                <a:sym typeface="Roboto Light"/>
              </a:endParaRPr>
            </a:p>
          </p:txBody>
        </p:sp>
        <p:sp>
          <p:nvSpPr>
            <p:cNvPr id="305" name="Google Shape;305;p34"/>
            <p:cNvSpPr/>
            <p:nvPr/>
          </p:nvSpPr>
          <p:spPr>
            <a:xfrm>
              <a:off x="897657" y="1972325"/>
              <a:ext cx="1615500" cy="201300"/>
            </a:xfrm>
            <a:prstGeom prst="roundRect">
              <a:avLst>
                <a:gd name="adj" fmla="val 50000"/>
              </a:avLst>
            </a:prstGeom>
            <a:solidFill>
              <a:srgbClr val="5495FC"/>
            </a:solidFill>
            <a:ln>
              <a:noFill/>
            </a:ln>
          </p:spPr>
          <p:txBody>
            <a:bodyPr spcFirstLastPara="1" wrap="square" lIns="91425" tIns="91425" rIns="91425" bIns="91425"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50">
                  <a:solidFill>
                    <a:schemeClr val="lt2"/>
                  </a:solidFill>
                  <a:latin typeface="Roboto"/>
                  <a:ea typeface="Roboto"/>
                  <a:cs typeface="Roboto"/>
                  <a:sym typeface="Roboto"/>
                </a:rPr>
                <a:t>FTE</a:t>
              </a:r>
              <a:endParaRPr sz="900">
                <a:solidFill>
                  <a:schemeClr val="lt2"/>
                </a:solidFill>
                <a:latin typeface="Roboto"/>
                <a:ea typeface="Roboto"/>
                <a:cs typeface="Roboto"/>
                <a:sym typeface="Roboto"/>
              </a:endParaRPr>
            </a:p>
          </p:txBody>
        </p:sp>
      </p:grpSp>
      <p:sp>
        <p:nvSpPr>
          <p:cNvPr id="306" name="Google Shape;306;p34"/>
          <p:cNvSpPr/>
          <p:nvPr/>
        </p:nvSpPr>
        <p:spPr>
          <a:xfrm>
            <a:off x="5543775" y="3013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307" name="Google Shape;307;p34"/>
          <p:cNvSpPr/>
          <p:nvPr/>
        </p:nvSpPr>
        <p:spPr>
          <a:xfrm>
            <a:off x="1903800" y="3013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308" name="Google Shape;308;p34"/>
          <p:cNvSpPr txBox="1"/>
          <p:nvPr/>
        </p:nvSpPr>
        <p:spPr>
          <a:xfrm>
            <a:off x="1771200" y="3272575"/>
            <a:ext cx="1791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prj-data-dm-hr</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V_FACT_HR_Workforce</a:t>
            </a:r>
            <a:endParaRPr sz="900">
              <a:solidFill>
                <a:schemeClr val="dk1"/>
              </a:solidFill>
              <a:latin typeface="Roboto Light"/>
              <a:ea typeface="Roboto Light"/>
              <a:cs typeface="Roboto Light"/>
              <a:sym typeface="Roboto Light"/>
            </a:endParaRPr>
          </a:p>
        </p:txBody>
      </p:sp>
      <p:sp>
        <p:nvSpPr>
          <p:cNvPr id="309" name="Google Shape;309;p34"/>
          <p:cNvSpPr/>
          <p:nvPr/>
        </p:nvSpPr>
        <p:spPr>
          <a:xfrm>
            <a:off x="3654500" y="33811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310" name="Google Shape;310;p34"/>
          <p:cNvSpPr txBox="1"/>
          <p:nvPr/>
        </p:nvSpPr>
        <p:spPr>
          <a:xfrm>
            <a:off x="3688050" y="3647425"/>
            <a:ext cx="1599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No formulas needed we take the data as is</a:t>
            </a:r>
            <a:endParaRPr sz="900">
              <a:solidFill>
                <a:schemeClr val="dk1"/>
              </a:solidFill>
            </a:endParaRPr>
          </a:p>
        </p:txBody>
      </p:sp>
      <p:sp>
        <p:nvSpPr>
          <p:cNvPr id="311" name="Google Shape;311;p34"/>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b="1">
                <a:solidFill>
                  <a:schemeClr val="lt1"/>
                </a:solidFill>
                <a:latin typeface="Roboto"/>
                <a:ea typeface="Roboto"/>
                <a:cs typeface="Roboto"/>
                <a:sym typeface="Roboto"/>
              </a:rPr>
              <a:t>Full Time Equivalent Headcount </a:t>
            </a:r>
            <a:r>
              <a:rPr lang="en" sz="1100">
                <a:solidFill>
                  <a:schemeClr val="lt1"/>
                </a:solidFill>
                <a:latin typeface="Roboto"/>
                <a:ea typeface="Roboto"/>
                <a:cs typeface="Roboto"/>
                <a:sym typeface="Roboto"/>
              </a:rPr>
              <a:t>working in an establishment with a Group Work contract (temporary staff, employed and paid by a staff agency are excluded).</a:t>
            </a:r>
            <a:endParaRPr sz="1100">
              <a:solidFill>
                <a:schemeClr val="lt1"/>
              </a:solidFill>
              <a:latin typeface="Roboto"/>
              <a:ea typeface="Roboto"/>
              <a:cs typeface="Roboto"/>
              <a:sym typeface="Roboto"/>
            </a:endParaRPr>
          </a:p>
        </p:txBody>
      </p:sp>
      <p:sp>
        <p:nvSpPr>
          <p:cNvPr id="312" name="Google Shape;312;p34"/>
          <p:cNvSpPr txBox="1"/>
          <p:nvPr/>
        </p:nvSpPr>
        <p:spPr>
          <a:xfrm>
            <a:off x="548625" y="1420075"/>
            <a:ext cx="1882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Success Factor</a:t>
            </a:r>
            <a:endParaRPr sz="1300">
              <a:latin typeface="Roboto Light"/>
              <a:ea typeface="Roboto Light"/>
              <a:cs typeface="Roboto Light"/>
              <a:sym typeface="Roboto Light"/>
            </a:endParaRPr>
          </a:p>
        </p:txBody>
      </p:sp>
      <p:sp>
        <p:nvSpPr>
          <p:cNvPr id="313" name="Google Shape;313;p34"/>
          <p:cNvSpPr txBox="1"/>
          <p:nvPr/>
        </p:nvSpPr>
        <p:spPr>
          <a:xfrm>
            <a:off x="5543775" y="3381175"/>
            <a:ext cx="2427300" cy="7542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V_FACT_hr_peopleinsight_workforce</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V_FACT_hr_peopleinsight_pulse</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endParaRPr sz="900">
              <a:solidFill>
                <a:schemeClr val="dk1"/>
              </a:solidFill>
              <a:latin typeface="Roboto Light"/>
              <a:ea typeface="Roboto Light"/>
              <a:cs typeface="Roboto Light"/>
              <a:sym typeface="Roboto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7"/>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Supply Chain - DIO</a:t>
            </a:r>
            <a:endParaRPr sz="1800">
              <a:solidFill>
                <a:srgbClr val="9E9E9E"/>
              </a:solidFill>
            </a:endParaRPr>
          </a:p>
        </p:txBody>
      </p:sp>
      <p:sp>
        <p:nvSpPr>
          <p:cNvPr id="338" name="Google Shape;338;p37"/>
          <p:cNvSpPr/>
          <p:nvPr/>
        </p:nvSpPr>
        <p:spPr>
          <a:xfrm>
            <a:off x="5543775"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339" name="Google Shape;339;p37"/>
          <p:cNvSpPr/>
          <p:nvPr/>
        </p:nvSpPr>
        <p:spPr>
          <a:xfrm>
            <a:off x="1294200"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340" name="Google Shape;340;p37"/>
          <p:cNvSpPr txBox="1"/>
          <p:nvPr/>
        </p:nvSpPr>
        <p:spPr>
          <a:xfrm>
            <a:off x="1253300" y="2336550"/>
            <a:ext cx="1791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prj-data-dm-industrial-dev</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v_ods_dio</a:t>
            </a:r>
            <a:endParaRPr sz="900">
              <a:solidFill>
                <a:schemeClr val="dk1"/>
              </a:solidFill>
              <a:latin typeface="Roboto Light"/>
              <a:ea typeface="Roboto Light"/>
              <a:cs typeface="Roboto Light"/>
              <a:sym typeface="Roboto Light"/>
            </a:endParaRPr>
          </a:p>
        </p:txBody>
      </p:sp>
      <p:sp>
        <p:nvSpPr>
          <p:cNvPr id="341" name="Google Shape;341;p37"/>
          <p:cNvSpPr/>
          <p:nvPr/>
        </p:nvSpPr>
        <p:spPr>
          <a:xfrm>
            <a:off x="3502100" y="23905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342" name="Google Shape;342;p37"/>
          <p:cNvSpPr txBox="1"/>
          <p:nvPr/>
        </p:nvSpPr>
        <p:spPr>
          <a:xfrm>
            <a:off x="3536313" y="2641950"/>
            <a:ext cx="1599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No formulas needed we take the data as is</a:t>
            </a:r>
            <a:endParaRPr sz="1500">
              <a:solidFill>
                <a:schemeClr val="dk1"/>
              </a:solidFill>
            </a:endParaRPr>
          </a:p>
        </p:txBody>
      </p:sp>
      <p:sp>
        <p:nvSpPr>
          <p:cNvPr id="343" name="Google Shape;343;p37"/>
          <p:cNvSpPr txBox="1"/>
          <p:nvPr/>
        </p:nvSpPr>
        <p:spPr>
          <a:xfrm>
            <a:off x="5474325" y="2382175"/>
            <a:ext cx="300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V_fact_DIO</a:t>
            </a:r>
            <a:endParaRPr sz="900">
              <a:solidFill>
                <a:schemeClr val="dk1"/>
              </a:solidFill>
              <a:latin typeface="Roboto Light"/>
              <a:ea typeface="Roboto Light"/>
              <a:cs typeface="Roboto Light"/>
              <a:sym typeface="Roboto Light"/>
            </a:endParaRPr>
          </a:p>
        </p:txBody>
      </p:sp>
      <p:sp>
        <p:nvSpPr>
          <p:cNvPr id="344" name="Google Shape;344;p37"/>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This is a major Group KPI as it is linked to Working Capital and cash delivery. It is measured in Days of Supply and represents the </a:t>
            </a:r>
            <a:r>
              <a:rPr lang="en" sz="1100" b="1">
                <a:solidFill>
                  <a:schemeClr val="lt1"/>
                </a:solidFill>
                <a:latin typeface="Roboto"/>
                <a:ea typeface="Roboto"/>
                <a:cs typeface="Roboto"/>
                <a:sym typeface="Roboto"/>
              </a:rPr>
              <a:t>days of sales in inventory</a:t>
            </a:r>
            <a:r>
              <a:rPr lang="en" sz="1100">
                <a:solidFill>
                  <a:schemeClr val="lt1"/>
                </a:solidFill>
                <a:latin typeface="Roboto"/>
                <a:ea typeface="Roboto"/>
                <a:cs typeface="Roboto"/>
                <a:sym typeface="Roboto"/>
              </a:rPr>
              <a:t>.</a:t>
            </a:r>
            <a:endParaRPr sz="1100">
              <a:solidFill>
                <a:schemeClr val="lt1"/>
              </a:solidFill>
              <a:latin typeface="Roboto"/>
              <a:ea typeface="Roboto"/>
              <a:cs typeface="Roboto"/>
              <a:sym typeface="Roboto"/>
            </a:endParaRPr>
          </a:p>
        </p:txBody>
      </p:sp>
      <p:sp>
        <p:nvSpPr>
          <p:cNvPr id="345" name="Google Shape;345;p37"/>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SAP</a:t>
            </a:r>
            <a:endParaRPr sz="1300">
              <a:latin typeface="Roboto Light"/>
              <a:ea typeface="Roboto Light"/>
              <a:cs typeface="Roboto Light"/>
              <a:sym typeface="Roboto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38"/>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Supply Chain - OTIF</a:t>
            </a:r>
            <a:endParaRPr sz="1800">
              <a:solidFill>
                <a:srgbClr val="9E9E9E"/>
              </a:solidFill>
            </a:endParaRPr>
          </a:p>
        </p:txBody>
      </p:sp>
      <p:sp>
        <p:nvSpPr>
          <p:cNvPr id="351" name="Google Shape;351;p38"/>
          <p:cNvSpPr/>
          <p:nvPr/>
        </p:nvSpPr>
        <p:spPr>
          <a:xfrm>
            <a:off x="5315175"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352" name="Google Shape;352;p38"/>
          <p:cNvSpPr/>
          <p:nvPr/>
        </p:nvSpPr>
        <p:spPr>
          <a:xfrm>
            <a:off x="1294200"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353" name="Google Shape;353;p38"/>
          <p:cNvSpPr txBox="1"/>
          <p:nvPr/>
        </p:nvSpPr>
        <p:spPr>
          <a:xfrm>
            <a:off x="1253300" y="2174225"/>
            <a:ext cx="1791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prj-dashb-rational-prod</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DIM_gsc</a:t>
            </a:r>
            <a:endParaRPr sz="900">
              <a:solidFill>
                <a:schemeClr val="dk1"/>
              </a:solidFill>
              <a:latin typeface="Roboto Light"/>
              <a:ea typeface="Roboto Light"/>
              <a:cs typeface="Roboto Light"/>
              <a:sym typeface="Roboto Light"/>
            </a:endParaRPr>
          </a:p>
        </p:txBody>
      </p:sp>
      <p:sp>
        <p:nvSpPr>
          <p:cNvPr id="354" name="Google Shape;354;p38"/>
          <p:cNvSpPr/>
          <p:nvPr/>
        </p:nvSpPr>
        <p:spPr>
          <a:xfrm>
            <a:off x="3349700" y="22381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355" name="Google Shape;355;p38"/>
          <p:cNvSpPr txBox="1"/>
          <p:nvPr/>
        </p:nvSpPr>
        <p:spPr>
          <a:xfrm>
            <a:off x="3383250" y="2504425"/>
            <a:ext cx="1599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No formulas needed we take the data as is</a:t>
            </a:r>
            <a:endParaRPr sz="900">
              <a:solidFill>
                <a:schemeClr val="dk1"/>
              </a:solidFill>
            </a:endParaRPr>
          </a:p>
        </p:txBody>
      </p:sp>
      <p:sp>
        <p:nvSpPr>
          <p:cNvPr id="356" name="Google Shape;356;p38"/>
          <p:cNvSpPr txBox="1"/>
          <p:nvPr/>
        </p:nvSpPr>
        <p:spPr>
          <a:xfrm>
            <a:off x="5238975" y="2257800"/>
            <a:ext cx="3000000" cy="7542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V_DM_gsc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endParaRPr sz="900">
              <a:solidFill>
                <a:schemeClr val="dk1"/>
              </a:solidFill>
              <a:latin typeface="Roboto Light"/>
              <a:ea typeface="Roboto Light"/>
              <a:cs typeface="Roboto Light"/>
              <a:sym typeface="Roboto Light"/>
            </a:endParaRPr>
          </a:p>
        </p:txBody>
      </p:sp>
      <p:sp>
        <p:nvSpPr>
          <p:cNvPr id="357" name="Google Shape;357;p38"/>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This KPI reflects how well a company meets customer expectations by assessing if orders are delivered exactly </a:t>
            </a:r>
            <a:r>
              <a:rPr lang="en" sz="1100" b="1">
                <a:solidFill>
                  <a:schemeClr val="lt1"/>
                </a:solidFill>
                <a:latin typeface="Roboto"/>
                <a:ea typeface="Roboto"/>
                <a:cs typeface="Roboto"/>
                <a:sym typeface="Roboto"/>
              </a:rPr>
              <a:t>when expected </a:t>
            </a:r>
            <a:r>
              <a:rPr lang="en" sz="1100">
                <a:solidFill>
                  <a:schemeClr val="lt1"/>
                </a:solidFill>
                <a:latin typeface="Roboto"/>
                <a:ea typeface="Roboto"/>
                <a:cs typeface="Roboto"/>
                <a:sym typeface="Roboto"/>
              </a:rPr>
              <a:t>(On-Time) and</a:t>
            </a:r>
            <a:r>
              <a:rPr lang="en" sz="1100" b="1">
                <a:solidFill>
                  <a:schemeClr val="lt1"/>
                </a:solidFill>
                <a:latin typeface="Roboto"/>
                <a:ea typeface="Roboto"/>
                <a:cs typeface="Roboto"/>
                <a:sym typeface="Roboto"/>
              </a:rPr>
              <a:t> in the correct quantities</a:t>
            </a:r>
            <a:r>
              <a:rPr lang="en" sz="1100">
                <a:solidFill>
                  <a:schemeClr val="lt1"/>
                </a:solidFill>
                <a:latin typeface="Roboto"/>
                <a:ea typeface="Roboto"/>
                <a:cs typeface="Roboto"/>
                <a:sym typeface="Roboto"/>
              </a:rPr>
              <a:t> (In-Full). </a:t>
            </a:r>
            <a:endParaRPr sz="1100">
              <a:solidFill>
                <a:schemeClr val="lt1"/>
              </a:solidFill>
              <a:latin typeface="Roboto"/>
              <a:ea typeface="Roboto"/>
              <a:cs typeface="Roboto"/>
              <a:sym typeface="Roboto"/>
            </a:endParaRPr>
          </a:p>
        </p:txBody>
      </p:sp>
      <p:sp>
        <p:nvSpPr>
          <p:cNvPr id="358" name="Google Shape;358;p38"/>
          <p:cNvSpPr txBox="1"/>
          <p:nvPr/>
        </p:nvSpPr>
        <p:spPr>
          <a:xfrm>
            <a:off x="670125" y="3464875"/>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No formulas nor transformations needed as we take the data as is. Calculations are made only on PowerBI</a:t>
            </a:r>
            <a:endParaRPr sz="900">
              <a:solidFill>
                <a:srgbClr val="434343"/>
              </a:solidFill>
              <a:latin typeface="Roboto Light"/>
              <a:ea typeface="Roboto Light"/>
              <a:cs typeface="Roboto Light"/>
              <a:sym typeface="Roboto Light"/>
            </a:endParaRPr>
          </a:p>
        </p:txBody>
      </p:sp>
      <p:sp>
        <p:nvSpPr>
          <p:cNvPr id="359" name="Google Shape;359;p38"/>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SAP BW</a:t>
            </a:r>
            <a:endParaRPr sz="1300">
              <a:latin typeface="Roboto Light"/>
              <a:ea typeface="Roboto Light"/>
              <a:cs typeface="Roboto Light"/>
              <a:sym typeface="Roboto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39"/>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Supply Chain - Forecast Accuracy</a:t>
            </a:r>
            <a:endParaRPr sz="1800">
              <a:solidFill>
                <a:srgbClr val="9E9E9E"/>
              </a:solidFill>
            </a:endParaRPr>
          </a:p>
        </p:txBody>
      </p:sp>
      <p:sp>
        <p:nvSpPr>
          <p:cNvPr id="365" name="Google Shape;365;p39"/>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Understand the planning process capability and identify products that are systematically the biggest error contributors and set actions to offset the effects of them. It evaluates the </a:t>
            </a:r>
            <a:r>
              <a:rPr lang="en" sz="1100" b="1">
                <a:solidFill>
                  <a:schemeClr val="lt1"/>
                </a:solidFill>
                <a:latin typeface="Roboto"/>
                <a:ea typeface="Roboto"/>
                <a:cs typeface="Roboto"/>
                <a:sym typeface="Roboto"/>
              </a:rPr>
              <a:t>ability to get a visibility on customers' demand</a:t>
            </a:r>
            <a:r>
              <a:rPr lang="en" sz="1100">
                <a:solidFill>
                  <a:schemeClr val="lt1"/>
                </a:solidFill>
                <a:latin typeface="Roboto"/>
                <a:ea typeface="Roboto"/>
                <a:cs typeface="Roboto"/>
                <a:sym typeface="Roboto"/>
              </a:rPr>
              <a:t> in terms of quantity.</a:t>
            </a:r>
            <a:endParaRPr sz="1100">
              <a:solidFill>
                <a:schemeClr val="lt1"/>
              </a:solidFill>
              <a:latin typeface="Roboto"/>
              <a:ea typeface="Roboto"/>
              <a:cs typeface="Roboto"/>
              <a:sym typeface="Roboto"/>
            </a:endParaRPr>
          </a:p>
        </p:txBody>
      </p:sp>
      <p:sp>
        <p:nvSpPr>
          <p:cNvPr id="366" name="Google Shape;366;p39"/>
          <p:cNvSpPr txBox="1"/>
          <p:nvPr/>
        </p:nvSpPr>
        <p:spPr>
          <a:xfrm>
            <a:off x="670125" y="3464875"/>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No formulas nor transformations needed as we take the data as is. Calculations are made only on PowerBI</a:t>
            </a:r>
            <a:endParaRPr sz="900">
              <a:solidFill>
                <a:srgbClr val="434343"/>
              </a:solidFill>
              <a:latin typeface="Roboto Light"/>
              <a:ea typeface="Roboto Light"/>
              <a:cs typeface="Roboto Light"/>
              <a:sym typeface="Roboto Light"/>
            </a:endParaRPr>
          </a:p>
        </p:txBody>
      </p:sp>
      <p:sp>
        <p:nvSpPr>
          <p:cNvPr id="367" name="Google Shape;367;p39"/>
          <p:cNvSpPr/>
          <p:nvPr/>
        </p:nvSpPr>
        <p:spPr>
          <a:xfrm>
            <a:off x="5315175"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368" name="Google Shape;368;p39"/>
          <p:cNvSpPr/>
          <p:nvPr/>
        </p:nvSpPr>
        <p:spPr>
          <a:xfrm>
            <a:off x="1294200"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369" name="Google Shape;369;p39"/>
          <p:cNvSpPr txBox="1"/>
          <p:nvPr/>
        </p:nvSpPr>
        <p:spPr>
          <a:xfrm>
            <a:off x="1253300" y="2174225"/>
            <a:ext cx="1791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prj-dashb-rational-prod</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DIM_gsc</a:t>
            </a:r>
            <a:endParaRPr sz="900">
              <a:solidFill>
                <a:schemeClr val="dk1"/>
              </a:solidFill>
              <a:latin typeface="Roboto Light"/>
              <a:ea typeface="Roboto Light"/>
              <a:cs typeface="Roboto Light"/>
              <a:sym typeface="Roboto Light"/>
            </a:endParaRPr>
          </a:p>
        </p:txBody>
      </p:sp>
      <p:sp>
        <p:nvSpPr>
          <p:cNvPr id="370" name="Google Shape;370;p39"/>
          <p:cNvSpPr/>
          <p:nvPr/>
        </p:nvSpPr>
        <p:spPr>
          <a:xfrm>
            <a:off x="3349700" y="22381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371" name="Google Shape;371;p39"/>
          <p:cNvSpPr txBox="1"/>
          <p:nvPr/>
        </p:nvSpPr>
        <p:spPr>
          <a:xfrm>
            <a:off x="3383250" y="2504425"/>
            <a:ext cx="1599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No formulas needed we take the data as is</a:t>
            </a:r>
            <a:endParaRPr sz="900">
              <a:solidFill>
                <a:schemeClr val="dk1"/>
              </a:solidFill>
            </a:endParaRPr>
          </a:p>
        </p:txBody>
      </p:sp>
      <p:sp>
        <p:nvSpPr>
          <p:cNvPr id="372" name="Google Shape;372;p39"/>
          <p:cNvSpPr txBox="1"/>
          <p:nvPr/>
        </p:nvSpPr>
        <p:spPr>
          <a:xfrm>
            <a:off x="5238975" y="2257800"/>
            <a:ext cx="3000000" cy="7542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V_DM_gsc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None/>
            </a:pP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endParaRPr sz="900">
              <a:solidFill>
                <a:schemeClr val="dk1"/>
              </a:solidFill>
              <a:latin typeface="Roboto Light"/>
              <a:ea typeface="Roboto Light"/>
              <a:cs typeface="Roboto Light"/>
              <a:sym typeface="Roboto Light"/>
            </a:endParaRPr>
          </a:p>
        </p:txBody>
      </p:sp>
      <p:sp>
        <p:nvSpPr>
          <p:cNvPr id="373" name="Google Shape;373;p39"/>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SAP BW</a:t>
            </a:r>
            <a:endParaRPr sz="1300">
              <a:latin typeface="Roboto Light"/>
              <a:ea typeface="Roboto Light"/>
              <a:cs typeface="Roboto Light"/>
              <a:sym typeface="Roboto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0"/>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Productivity - OEE</a:t>
            </a:r>
            <a:endParaRPr sz="1800">
              <a:solidFill>
                <a:srgbClr val="9E9E9E"/>
              </a:solidFill>
            </a:endParaRPr>
          </a:p>
        </p:txBody>
      </p:sp>
      <p:sp>
        <p:nvSpPr>
          <p:cNvPr id="379" name="Google Shape;379;p40"/>
          <p:cNvSpPr/>
          <p:nvPr/>
        </p:nvSpPr>
        <p:spPr>
          <a:xfrm>
            <a:off x="5391375"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380" name="Google Shape;380;p40"/>
          <p:cNvSpPr/>
          <p:nvPr/>
        </p:nvSpPr>
        <p:spPr>
          <a:xfrm>
            <a:off x="1294200"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Source Information</a:t>
            </a:r>
            <a:endParaRPr sz="800" b="0" i="1" u="none" strike="noStrike" cap="none">
              <a:solidFill>
                <a:srgbClr val="000000"/>
              </a:solidFill>
              <a:latin typeface="Roboto"/>
              <a:ea typeface="Roboto"/>
              <a:cs typeface="Roboto"/>
              <a:sym typeface="Roboto"/>
            </a:endParaRPr>
          </a:p>
        </p:txBody>
      </p:sp>
      <p:sp>
        <p:nvSpPr>
          <p:cNvPr id="381" name="Google Shape;381;p40"/>
          <p:cNvSpPr txBox="1"/>
          <p:nvPr/>
        </p:nvSpPr>
        <p:spPr>
          <a:xfrm>
            <a:off x="1161600" y="2281975"/>
            <a:ext cx="1791600" cy="1108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File</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u="sng">
                <a:solidFill>
                  <a:schemeClr val="hlink"/>
                </a:solidFill>
                <a:latin typeface="Roboto"/>
                <a:ea typeface="Roboto"/>
                <a:cs typeface="Roboto"/>
                <a:sym typeface="Roboto"/>
                <a:hlinkClick r:id="rId3"/>
              </a:rPr>
              <a:t>OEE database for Power BI - PROD - Google Sheets</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OEE (WIP)</a:t>
            </a:r>
            <a:endParaRPr sz="900">
              <a:solidFill>
                <a:schemeClr val="dk1"/>
              </a:solidFill>
              <a:latin typeface="Roboto Light"/>
              <a:ea typeface="Roboto Light"/>
              <a:cs typeface="Roboto Light"/>
              <a:sym typeface="Roboto Light"/>
            </a:endParaRPr>
          </a:p>
        </p:txBody>
      </p:sp>
      <p:sp>
        <p:nvSpPr>
          <p:cNvPr id="382" name="Google Shape;382;p40"/>
          <p:cNvSpPr/>
          <p:nvPr/>
        </p:nvSpPr>
        <p:spPr>
          <a:xfrm>
            <a:off x="3273500" y="24667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383" name="Google Shape;383;p40"/>
          <p:cNvSpPr txBox="1"/>
          <p:nvPr/>
        </p:nvSpPr>
        <p:spPr>
          <a:xfrm>
            <a:off x="3574600" y="2257525"/>
            <a:ext cx="965400" cy="3078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800">
                <a:solidFill>
                  <a:schemeClr val="dk1"/>
                </a:solidFill>
                <a:latin typeface="Roboto Light"/>
                <a:ea typeface="Roboto Light"/>
                <a:cs typeface="Roboto Light"/>
                <a:sym typeface="Roboto Light"/>
              </a:rPr>
              <a:t>New Connection</a:t>
            </a:r>
            <a:endParaRPr sz="800">
              <a:solidFill>
                <a:schemeClr val="dk1"/>
              </a:solidFill>
              <a:latin typeface="Roboto Light"/>
              <a:ea typeface="Roboto Light"/>
              <a:cs typeface="Roboto Light"/>
              <a:sym typeface="Roboto Light"/>
            </a:endParaRPr>
          </a:p>
        </p:txBody>
      </p:sp>
      <p:sp>
        <p:nvSpPr>
          <p:cNvPr id="384" name="Google Shape;384;p40"/>
          <p:cNvSpPr txBox="1"/>
          <p:nvPr/>
        </p:nvSpPr>
        <p:spPr>
          <a:xfrm>
            <a:off x="5312000" y="23700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V_FACT_oee_main</a:t>
            </a:r>
            <a:endParaRPr sz="900">
              <a:solidFill>
                <a:schemeClr val="dk1"/>
              </a:solidFill>
              <a:latin typeface="Roboto Light"/>
              <a:ea typeface="Roboto Light"/>
              <a:cs typeface="Roboto Light"/>
              <a:sym typeface="Roboto Light"/>
            </a:endParaRPr>
          </a:p>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V_FACT_oee_losses</a:t>
            </a:r>
            <a:endParaRPr sz="900">
              <a:solidFill>
                <a:schemeClr val="dk1"/>
              </a:solidFill>
              <a:latin typeface="Roboto Light"/>
              <a:ea typeface="Roboto Light"/>
              <a:cs typeface="Roboto Light"/>
              <a:sym typeface="Roboto Light"/>
            </a:endParaRPr>
          </a:p>
        </p:txBody>
      </p:sp>
      <p:sp>
        <p:nvSpPr>
          <p:cNvPr id="385" name="Google Shape;385;p40"/>
          <p:cNvSpPr txBox="1"/>
          <p:nvPr/>
        </p:nvSpPr>
        <p:spPr>
          <a:xfrm>
            <a:off x="-1478600" y="169402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386" name="Google Shape;386;p40"/>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It represents the the</a:t>
            </a:r>
            <a:r>
              <a:rPr lang="en" sz="1100" b="1">
                <a:solidFill>
                  <a:schemeClr val="lt1"/>
                </a:solidFill>
                <a:latin typeface="Roboto"/>
                <a:ea typeface="Roboto"/>
                <a:cs typeface="Roboto"/>
                <a:sym typeface="Roboto"/>
              </a:rPr>
              <a:t> rate of production by the maximum sustainable production</a:t>
            </a:r>
            <a:r>
              <a:rPr lang="en" sz="1100">
                <a:solidFill>
                  <a:schemeClr val="lt1"/>
                </a:solidFill>
                <a:latin typeface="Roboto"/>
                <a:ea typeface="Roboto"/>
                <a:cs typeface="Roboto"/>
                <a:sym typeface="Roboto"/>
              </a:rPr>
              <a:t> ever achieved.</a:t>
            </a:r>
            <a:endParaRPr sz="1100">
              <a:solidFill>
                <a:schemeClr val="lt1"/>
              </a:solidFill>
              <a:latin typeface="Roboto"/>
              <a:ea typeface="Roboto"/>
              <a:cs typeface="Roboto"/>
              <a:sym typeface="Roboto"/>
            </a:endParaRPr>
          </a:p>
        </p:txBody>
      </p:sp>
      <p:sp>
        <p:nvSpPr>
          <p:cNvPr id="387" name="Google Shape;387;p40"/>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GSheet</a:t>
            </a:r>
            <a:endParaRPr sz="1300">
              <a:latin typeface="Roboto Light"/>
              <a:ea typeface="Roboto Light"/>
              <a:cs typeface="Roboto Light"/>
              <a:sym typeface="Roboto Light"/>
            </a:endParaRPr>
          </a:p>
        </p:txBody>
      </p:sp>
      <p:sp>
        <p:nvSpPr>
          <p:cNvPr id="388" name="Google Shape;388;p40"/>
          <p:cNvSpPr txBox="1"/>
          <p:nvPr/>
        </p:nvSpPr>
        <p:spPr>
          <a:xfrm>
            <a:off x="769350" y="3727800"/>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Some transformations were applied to the source data…</a:t>
            </a:r>
            <a:endParaRPr sz="900">
              <a:solidFill>
                <a:srgbClr val="434343"/>
              </a:solidFill>
              <a:latin typeface="Roboto Light"/>
              <a:ea typeface="Roboto Light"/>
              <a:cs typeface="Roboto Light"/>
              <a:sym typeface="Roboto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41"/>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Productivity - OEE - Main GCP Table</a:t>
            </a:r>
            <a:endParaRPr sz="1800">
              <a:solidFill>
                <a:srgbClr val="9E9E9E"/>
              </a:solidFill>
            </a:endParaRPr>
          </a:p>
        </p:txBody>
      </p:sp>
      <p:pic>
        <p:nvPicPr>
          <p:cNvPr id="394" name="Google Shape;394;p41"/>
          <p:cNvPicPr preferRelativeResize="0"/>
          <p:nvPr/>
        </p:nvPicPr>
        <p:blipFill>
          <a:blip r:embed="rId3">
            <a:alphaModFix/>
          </a:blip>
          <a:stretch>
            <a:fillRect/>
          </a:stretch>
        </p:blipFill>
        <p:spPr>
          <a:xfrm>
            <a:off x="172700" y="1221025"/>
            <a:ext cx="8839204" cy="513606"/>
          </a:xfrm>
          <a:prstGeom prst="rect">
            <a:avLst/>
          </a:prstGeom>
          <a:noFill/>
          <a:ln>
            <a:noFill/>
          </a:ln>
        </p:spPr>
      </p:pic>
      <p:graphicFrame>
        <p:nvGraphicFramePr>
          <p:cNvPr id="395" name="Google Shape;395;p41"/>
          <p:cNvGraphicFramePr/>
          <p:nvPr/>
        </p:nvGraphicFramePr>
        <p:xfrm>
          <a:off x="612625" y="3268225"/>
          <a:ext cx="3000000" cy="3000000"/>
        </p:xfrm>
        <a:graphic>
          <a:graphicData uri="http://schemas.openxmlformats.org/drawingml/2006/table">
            <a:tbl>
              <a:tblPr>
                <a:noFill/>
                <a:tableStyleId>{C87B800D-7DE5-4EFF-8AE6-86B4C742D59E}</a:tableStyleId>
              </a:tblPr>
              <a:tblGrid>
                <a:gridCol w="565625">
                  <a:extLst>
                    <a:ext uri="{9D8B030D-6E8A-4147-A177-3AD203B41FA5}">
                      <a16:colId xmlns:a16="http://schemas.microsoft.com/office/drawing/2014/main" val="20000"/>
                    </a:ext>
                  </a:extLst>
                </a:gridCol>
                <a:gridCol w="565625">
                  <a:extLst>
                    <a:ext uri="{9D8B030D-6E8A-4147-A177-3AD203B41FA5}">
                      <a16:colId xmlns:a16="http://schemas.microsoft.com/office/drawing/2014/main" val="20001"/>
                    </a:ext>
                  </a:extLst>
                </a:gridCol>
                <a:gridCol w="565625">
                  <a:extLst>
                    <a:ext uri="{9D8B030D-6E8A-4147-A177-3AD203B41FA5}">
                      <a16:colId xmlns:a16="http://schemas.microsoft.com/office/drawing/2014/main" val="20002"/>
                    </a:ext>
                  </a:extLst>
                </a:gridCol>
                <a:gridCol w="565625">
                  <a:extLst>
                    <a:ext uri="{9D8B030D-6E8A-4147-A177-3AD203B41FA5}">
                      <a16:colId xmlns:a16="http://schemas.microsoft.com/office/drawing/2014/main" val="20003"/>
                    </a:ext>
                  </a:extLst>
                </a:gridCol>
                <a:gridCol w="565625">
                  <a:extLst>
                    <a:ext uri="{9D8B030D-6E8A-4147-A177-3AD203B41FA5}">
                      <a16:colId xmlns:a16="http://schemas.microsoft.com/office/drawing/2014/main" val="20004"/>
                    </a:ext>
                  </a:extLst>
                </a:gridCol>
                <a:gridCol w="565625">
                  <a:extLst>
                    <a:ext uri="{9D8B030D-6E8A-4147-A177-3AD203B41FA5}">
                      <a16:colId xmlns:a16="http://schemas.microsoft.com/office/drawing/2014/main" val="20005"/>
                    </a:ext>
                  </a:extLst>
                </a:gridCol>
                <a:gridCol w="565625">
                  <a:extLst>
                    <a:ext uri="{9D8B030D-6E8A-4147-A177-3AD203B41FA5}">
                      <a16:colId xmlns:a16="http://schemas.microsoft.com/office/drawing/2014/main" val="20006"/>
                    </a:ext>
                  </a:extLst>
                </a:gridCol>
                <a:gridCol w="565625">
                  <a:extLst>
                    <a:ext uri="{9D8B030D-6E8A-4147-A177-3AD203B41FA5}">
                      <a16:colId xmlns:a16="http://schemas.microsoft.com/office/drawing/2014/main" val="20007"/>
                    </a:ext>
                  </a:extLst>
                </a:gridCol>
                <a:gridCol w="565625">
                  <a:extLst>
                    <a:ext uri="{9D8B030D-6E8A-4147-A177-3AD203B41FA5}">
                      <a16:colId xmlns:a16="http://schemas.microsoft.com/office/drawing/2014/main" val="20008"/>
                    </a:ext>
                  </a:extLst>
                </a:gridCol>
                <a:gridCol w="565625">
                  <a:extLst>
                    <a:ext uri="{9D8B030D-6E8A-4147-A177-3AD203B41FA5}">
                      <a16:colId xmlns:a16="http://schemas.microsoft.com/office/drawing/2014/main" val="20009"/>
                    </a:ext>
                  </a:extLst>
                </a:gridCol>
                <a:gridCol w="565625">
                  <a:extLst>
                    <a:ext uri="{9D8B030D-6E8A-4147-A177-3AD203B41FA5}">
                      <a16:colId xmlns:a16="http://schemas.microsoft.com/office/drawing/2014/main" val="20010"/>
                    </a:ext>
                  </a:extLst>
                </a:gridCol>
                <a:gridCol w="565625">
                  <a:extLst>
                    <a:ext uri="{9D8B030D-6E8A-4147-A177-3AD203B41FA5}">
                      <a16:colId xmlns:a16="http://schemas.microsoft.com/office/drawing/2014/main" val="20011"/>
                    </a:ext>
                  </a:extLst>
                </a:gridCol>
                <a:gridCol w="565625">
                  <a:extLst>
                    <a:ext uri="{9D8B030D-6E8A-4147-A177-3AD203B41FA5}">
                      <a16:colId xmlns:a16="http://schemas.microsoft.com/office/drawing/2014/main" val="20012"/>
                    </a:ext>
                  </a:extLst>
                </a:gridCol>
                <a:gridCol w="565625">
                  <a:extLst>
                    <a:ext uri="{9D8B030D-6E8A-4147-A177-3AD203B41FA5}">
                      <a16:colId xmlns:a16="http://schemas.microsoft.com/office/drawing/2014/main" val="20013"/>
                    </a:ext>
                  </a:extLst>
                </a:gridCol>
              </a:tblGrid>
              <a:tr h="476250">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Index</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Date</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GBU</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Site</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Unit</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Cluster</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Production (t/m)</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Sustainable MDC</a:t>
                      </a:r>
                      <a:endParaRPr sz="700" b="1">
                        <a:latin typeface="Roboto"/>
                        <a:ea typeface="Roboto"/>
                        <a:cs typeface="Roboto"/>
                        <a:sym typeface="Roboto"/>
                      </a:endParaRPr>
                    </a:p>
                    <a:p>
                      <a:pPr marL="0" lvl="0" indent="0" algn="l" rtl="0">
                        <a:lnSpc>
                          <a:spcPct val="115000"/>
                        </a:lnSpc>
                        <a:spcBef>
                          <a:spcPts val="0"/>
                        </a:spcBef>
                        <a:spcAft>
                          <a:spcPts val="0"/>
                        </a:spcAft>
                        <a:buNone/>
                      </a:pPr>
                      <a:r>
                        <a:rPr lang="en" sz="700" b="1">
                          <a:latin typeface="Roboto"/>
                          <a:ea typeface="Roboto"/>
                          <a:cs typeface="Roboto"/>
                          <a:sym typeface="Roboto"/>
                        </a:rPr>
                        <a:t>(t/d)</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Volume MDC total (t/m)</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OEE</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OEE calculated</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diff OEE</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Performance index (Net OEE)</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Check Total OEE + Losses</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extLst>
                  <a:ext uri="{0D108BD9-81ED-4DB2-BD59-A6C34878D82A}">
                    <a16:rowId xmlns:a16="http://schemas.microsoft.com/office/drawing/2014/main" val="10000"/>
                  </a:ext>
                </a:extLst>
              </a:tr>
              <a:tr h="200025">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#Date/GBU/Site/Unit/Cluster</a:t>
                      </a:r>
                      <a:endParaRPr sz="600">
                        <a:latin typeface="Roboto Light"/>
                        <a:ea typeface="Roboto Light"/>
                        <a:cs typeface="Roboto Light"/>
                        <a:sym typeface="Roboto Light"/>
                      </a:endParaRPr>
                    </a:p>
                  </a:txBody>
                  <a:tcPr marL="91425" marR="9142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96" name="Google Shape;396;p41"/>
          <p:cNvSpPr txBox="1"/>
          <p:nvPr/>
        </p:nvSpPr>
        <p:spPr>
          <a:xfrm>
            <a:off x="585700" y="2737200"/>
            <a:ext cx="7967100" cy="3387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000">
                <a:solidFill>
                  <a:schemeClr val="dk1"/>
                </a:solidFill>
                <a:latin typeface="Roboto"/>
                <a:ea typeface="Roboto"/>
                <a:cs typeface="Roboto"/>
                <a:sym typeface="Roboto"/>
              </a:rPr>
              <a:t>A simple selection of 13 attributes from the source/main table without any transformation or calculation.</a:t>
            </a:r>
            <a:endParaRPr sz="1000">
              <a:solidFill>
                <a:schemeClr val="dk1"/>
              </a:solidFill>
              <a:latin typeface="Roboto"/>
              <a:ea typeface="Roboto"/>
              <a:cs typeface="Roboto"/>
              <a:sym typeface="Roboto"/>
            </a:endParaRPr>
          </a:p>
        </p:txBody>
      </p:sp>
      <p:sp>
        <p:nvSpPr>
          <p:cNvPr id="397" name="Google Shape;397;p41"/>
          <p:cNvSpPr/>
          <p:nvPr/>
        </p:nvSpPr>
        <p:spPr>
          <a:xfrm>
            <a:off x="724650" y="2265875"/>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OP_PRODUCTIVITY_OEE_Main_Monthly</a:t>
            </a:r>
            <a:endParaRPr sz="1100" b="1">
              <a:solidFill>
                <a:schemeClr val="lt1"/>
              </a:solidFill>
              <a:latin typeface="Roboto"/>
              <a:ea typeface="Roboto"/>
              <a:cs typeface="Roboto"/>
              <a:sym typeface="Roboto"/>
            </a:endParaRPr>
          </a:p>
        </p:txBody>
      </p:sp>
      <p:sp>
        <p:nvSpPr>
          <p:cNvPr id="398" name="Google Shape;398;p41"/>
          <p:cNvSpPr/>
          <p:nvPr/>
        </p:nvSpPr>
        <p:spPr>
          <a:xfrm>
            <a:off x="724650" y="743450"/>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Source information</a:t>
            </a:r>
            <a:endParaRPr sz="1000" b="0" i="1" u="none" strike="noStrike" cap="none">
              <a:solidFill>
                <a:schemeClr val="lt1"/>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2"/>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Productivity - OEE - Losses GCP Table</a:t>
            </a:r>
            <a:endParaRPr sz="1800">
              <a:solidFill>
                <a:srgbClr val="9E9E9E"/>
              </a:solidFill>
            </a:endParaRPr>
          </a:p>
        </p:txBody>
      </p:sp>
      <p:sp>
        <p:nvSpPr>
          <p:cNvPr id="404" name="Google Shape;404;p42"/>
          <p:cNvSpPr/>
          <p:nvPr/>
        </p:nvSpPr>
        <p:spPr>
          <a:xfrm>
            <a:off x="1623850" y="3262325"/>
            <a:ext cx="5712600" cy="381300"/>
          </a:xfrm>
          <a:prstGeom prst="roundRect">
            <a:avLst>
              <a:gd name="adj" fmla="val 50000"/>
            </a:avLst>
          </a:prstGeom>
          <a:solidFill>
            <a:srgbClr val="81D1F0"/>
          </a:solid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00">
                <a:solidFill>
                  <a:schemeClr val="lt1"/>
                </a:solidFill>
                <a:latin typeface="Roboto Light"/>
                <a:ea typeface="Roboto Light"/>
                <a:cs typeface="Roboto Light"/>
                <a:sym typeface="Roboto Light"/>
              </a:rPr>
              <a:t>Colored by different colors, we have different </a:t>
            </a:r>
            <a:r>
              <a:rPr lang="en" sz="1000" b="1">
                <a:solidFill>
                  <a:schemeClr val="lt1"/>
                </a:solidFill>
                <a:latin typeface="Roboto"/>
                <a:ea typeface="Roboto"/>
                <a:cs typeface="Roboto"/>
                <a:sym typeface="Roboto"/>
              </a:rPr>
              <a:t>type of Losses.</a:t>
            </a:r>
            <a:r>
              <a:rPr lang="en" sz="1000">
                <a:solidFill>
                  <a:schemeClr val="lt1"/>
                </a:solidFill>
                <a:latin typeface="Roboto Light"/>
                <a:ea typeface="Roboto Light"/>
                <a:cs typeface="Roboto Light"/>
                <a:sym typeface="Roboto Light"/>
              </a:rPr>
              <a:t> </a:t>
            </a:r>
            <a:endParaRPr sz="1000">
              <a:solidFill>
                <a:schemeClr val="lt1"/>
              </a:solidFill>
              <a:latin typeface="Roboto Light"/>
              <a:ea typeface="Roboto Light"/>
              <a:cs typeface="Roboto Light"/>
              <a:sym typeface="Roboto Light"/>
            </a:endParaRPr>
          </a:p>
        </p:txBody>
      </p:sp>
      <p:graphicFrame>
        <p:nvGraphicFramePr>
          <p:cNvPr id="405" name="Google Shape;405;p42"/>
          <p:cNvGraphicFramePr/>
          <p:nvPr/>
        </p:nvGraphicFramePr>
        <p:xfrm>
          <a:off x="4975" y="1247500"/>
          <a:ext cx="9086850" cy="1070610"/>
        </p:xfrm>
        <a:graphic>
          <a:graphicData uri="http://schemas.openxmlformats.org/drawingml/2006/table">
            <a:tbl>
              <a:tblPr>
                <a:noFill/>
                <a:tableStyleId>{C87B800D-7DE5-4EFF-8AE6-86B4C742D59E}</a:tableStyleId>
              </a:tblPr>
              <a:tblGrid>
                <a:gridCol w="504825">
                  <a:extLst>
                    <a:ext uri="{9D8B030D-6E8A-4147-A177-3AD203B41FA5}">
                      <a16:colId xmlns:a16="http://schemas.microsoft.com/office/drawing/2014/main" val="20000"/>
                    </a:ext>
                  </a:extLst>
                </a:gridCol>
                <a:gridCol w="504825">
                  <a:extLst>
                    <a:ext uri="{9D8B030D-6E8A-4147-A177-3AD203B41FA5}">
                      <a16:colId xmlns:a16="http://schemas.microsoft.com/office/drawing/2014/main" val="20001"/>
                    </a:ext>
                  </a:extLst>
                </a:gridCol>
                <a:gridCol w="504825">
                  <a:extLst>
                    <a:ext uri="{9D8B030D-6E8A-4147-A177-3AD203B41FA5}">
                      <a16:colId xmlns:a16="http://schemas.microsoft.com/office/drawing/2014/main" val="20002"/>
                    </a:ext>
                  </a:extLst>
                </a:gridCol>
                <a:gridCol w="504825">
                  <a:extLst>
                    <a:ext uri="{9D8B030D-6E8A-4147-A177-3AD203B41FA5}">
                      <a16:colId xmlns:a16="http://schemas.microsoft.com/office/drawing/2014/main" val="20003"/>
                    </a:ext>
                  </a:extLst>
                </a:gridCol>
                <a:gridCol w="504825">
                  <a:extLst>
                    <a:ext uri="{9D8B030D-6E8A-4147-A177-3AD203B41FA5}">
                      <a16:colId xmlns:a16="http://schemas.microsoft.com/office/drawing/2014/main" val="20004"/>
                    </a:ext>
                  </a:extLst>
                </a:gridCol>
                <a:gridCol w="504825">
                  <a:extLst>
                    <a:ext uri="{9D8B030D-6E8A-4147-A177-3AD203B41FA5}">
                      <a16:colId xmlns:a16="http://schemas.microsoft.com/office/drawing/2014/main" val="20005"/>
                    </a:ext>
                  </a:extLst>
                </a:gridCol>
                <a:gridCol w="504825">
                  <a:extLst>
                    <a:ext uri="{9D8B030D-6E8A-4147-A177-3AD203B41FA5}">
                      <a16:colId xmlns:a16="http://schemas.microsoft.com/office/drawing/2014/main" val="20006"/>
                    </a:ext>
                  </a:extLst>
                </a:gridCol>
                <a:gridCol w="504825">
                  <a:extLst>
                    <a:ext uri="{9D8B030D-6E8A-4147-A177-3AD203B41FA5}">
                      <a16:colId xmlns:a16="http://schemas.microsoft.com/office/drawing/2014/main" val="20007"/>
                    </a:ext>
                  </a:extLst>
                </a:gridCol>
                <a:gridCol w="504825">
                  <a:extLst>
                    <a:ext uri="{9D8B030D-6E8A-4147-A177-3AD203B41FA5}">
                      <a16:colId xmlns:a16="http://schemas.microsoft.com/office/drawing/2014/main" val="20008"/>
                    </a:ext>
                  </a:extLst>
                </a:gridCol>
                <a:gridCol w="504825">
                  <a:extLst>
                    <a:ext uri="{9D8B030D-6E8A-4147-A177-3AD203B41FA5}">
                      <a16:colId xmlns:a16="http://schemas.microsoft.com/office/drawing/2014/main" val="20009"/>
                    </a:ext>
                  </a:extLst>
                </a:gridCol>
                <a:gridCol w="504825">
                  <a:extLst>
                    <a:ext uri="{9D8B030D-6E8A-4147-A177-3AD203B41FA5}">
                      <a16:colId xmlns:a16="http://schemas.microsoft.com/office/drawing/2014/main" val="20010"/>
                    </a:ext>
                  </a:extLst>
                </a:gridCol>
                <a:gridCol w="504825">
                  <a:extLst>
                    <a:ext uri="{9D8B030D-6E8A-4147-A177-3AD203B41FA5}">
                      <a16:colId xmlns:a16="http://schemas.microsoft.com/office/drawing/2014/main" val="20011"/>
                    </a:ext>
                  </a:extLst>
                </a:gridCol>
                <a:gridCol w="504825">
                  <a:extLst>
                    <a:ext uri="{9D8B030D-6E8A-4147-A177-3AD203B41FA5}">
                      <a16:colId xmlns:a16="http://schemas.microsoft.com/office/drawing/2014/main" val="20012"/>
                    </a:ext>
                  </a:extLst>
                </a:gridCol>
                <a:gridCol w="504825">
                  <a:extLst>
                    <a:ext uri="{9D8B030D-6E8A-4147-A177-3AD203B41FA5}">
                      <a16:colId xmlns:a16="http://schemas.microsoft.com/office/drawing/2014/main" val="20013"/>
                    </a:ext>
                  </a:extLst>
                </a:gridCol>
                <a:gridCol w="504825">
                  <a:extLst>
                    <a:ext uri="{9D8B030D-6E8A-4147-A177-3AD203B41FA5}">
                      <a16:colId xmlns:a16="http://schemas.microsoft.com/office/drawing/2014/main" val="20014"/>
                    </a:ext>
                  </a:extLst>
                </a:gridCol>
                <a:gridCol w="504825">
                  <a:extLst>
                    <a:ext uri="{9D8B030D-6E8A-4147-A177-3AD203B41FA5}">
                      <a16:colId xmlns:a16="http://schemas.microsoft.com/office/drawing/2014/main" val="20015"/>
                    </a:ext>
                  </a:extLst>
                </a:gridCol>
                <a:gridCol w="504825">
                  <a:extLst>
                    <a:ext uri="{9D8B030D-6E8A-4147-A177-3AD203B41FA5}">
                      <a16:colId xmlns:a16="http://schemas.microsoft.com/office/drawing/2014/main" val="20016"/>
                    </a:ext>
                  </a:extLst>
                </a:gridCol>
                <a:gridCol w="504825">
                  <a:extLst>
                    <a:ext uri="{9D8B030D-6E8A-4147-A177-3AD203B41FA5}">
                      <a16:colId xmlns:a16="http://schemas.microsoft.com/office/drawing/2014/main" val="20017"/>
                    </a:ext>
                  </a:extLst>
                </a:gridCol>
              </a:tblGrid>
              <a:tr h="619125">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Index</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Date</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GBU</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Site</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Unit</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Cluster</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EFEFEF"/>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1. Volume External causes</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D2E9"/>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1. External causes</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D2E9"/>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2. Volume Planned maintenance shutdown</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2. Planned maintenance shutdown</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3. Volume Intercampaigns changeovers</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EAD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3. Intercampaigns changeovers</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EAD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4. Volume Breakdown</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0E0E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4. Breakdown</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0E0E3"/>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5. Volume Performance</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5. Performance</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6. Volume Quality Performance</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B6D7A8"/>
                    </a:solidFill>
                  </a:tcPr>
                </a:tc>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6. Quality</a:t>
                      </a: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B6D7A8"/>
                    </a:solidFill>
                  </a:tcPr>
                </a:tc>
                <a:extLst>
                  <a:ext uri="{0D108BD9-81ED-4DB2-BD59-A6C34878D82A}">
                    <a16:rowId xmlns:a16="http://schemas.microsoft.com/office/drawing/2014/main" val="10000"/>
                  </a:ext>
                </a:extLst>
              </a:tr>
              <a:tr h="200025">
                <a:tc>
                  <a:txBody>
                    <a:bodyPr/>
                    <a:lstStyle/>
                    <a:p>
                      <a:pPr marL="0" lvl="0" indent="0" algn="l" rtl="0">
                        <a:lnSpc>
                          <a:spcPct val="115000"/>
                        </a:lnSpc>
                        <a:spcBef>
                          <a:spcPts val="0"/>
                        </a:spcBef>
                        <a:spcAft>
                          <a:spcPts val="0"/>
                        </a:spcAft>
                        <a:buNone/>
                      </a:pPr>
                      <a:r>
                        <a:rPr lang="en" sz="600">
                          <a:latin typeface="Roboto Light"/>
                          <a:ea typeface="Roboto Light"/>
                          <a:cs typeface="Roboto Light"/>
                          <a:sym typeface="Roboto Light"/>
                        </a:rPr>
                        <a:t>#Date/GBU/Site/Unit/Cluster</a:t>
                      </a:r>
                      <a:endParaRPr sz="600">
                        <a:latin typeface="Roboto Light"/>
                        <a:ea typeface="Roboto Light"/>
                        <a:cs typeface="Roboto Light"/>
                        <a:sym typeface="Roboto Light"/>
                      </a:endParaRPr>
                    </a:p>
                  </a:txBody>
                  <a:tcPr marL="91425" marR="9142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6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06" name="Google Shape;406;p42"/>
          <p:cNvSpPr/>
          <p:nvPr/>
        </p:nvSpPr>
        <p:spPr>
          <a:xfrm rot="-5400000">
            <a:off x="316192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07" name="Google Shape;407;p42"/>
          <p:cNvSpPr/>
          <p:nvPr/>
        </p:nvSpPr>
        <p:spPr>
          <a:xfrm rot="-5400000">
            <a:off x="417344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08" name="Google Shape;408;p42"/>
          <p:cNvSpPr/>
          <p:nvPr/>
        </p:nvSpPr>
        <p:spPr>
          <a:xfrm rot="-5400000">
            <a:off x="518496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09" name="Google Shape;409;p42"/>
          <p:cNvSpPr/>
          <p:nvPr/>
        </p:nvSpPr>
        <p:spPr>
          <a:xfrm rot="-5400000">
            <a:off x="619648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0" name="Google Shape;410;p42"/>
          <p:cNvSpPr/>
          <p:nvPr/>
        </p:nvSpPr>
        <p:spPr>
          <a:xfrm rot="-5400000">
            <a:off x="720800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1" name="Google Shape;411;p42"/>
          <p:cNvSpPr/>
          <p:nvPr/>
        </p:nvSpPr>
        <p:spPr>
          <a:xfrm rot="-5400000">
            <a:off x="8219525" y="2440139"/>
            <a:ext cx="306000" cy="153900"/>
          </a:xfrm>
          <a:prstGeom prst="rightArrow">
            <a:avLst>
              <a:gd name="adj1" fmla="val 50000"/>
              <a:gd name="adj2" fmla="val 50000"/>
            </a:avLst>
          </a:prstGeom>
          <a:solidFill>
            <a:srgbClr val="F3908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2" name="Google Shape;412;p42"/>
          <p:cNvSpPr/>
          <p:nvPr/>
        </p:nvSpPr>
        <p:spPr>
          <a:xfrm>
            <a:off x="1645675" y="3717575"/>
            <a:ext cx="5712600" cy="381300"/>
          </a:xfrm>
          <a:prstGeom prst="roundRect">
            <a:avLst>
              <a:gd name="adj" fmla="val 50000"/>
            </a:avLst>
          </a:prstGeom>
          <a:solidFill>
            <a:srgbClr val="7DACED"/>
          </a:solid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00">
                <a:solidFill>
                  <a:schemeClr val="lt1"/>
                </a:solidFill>
                <a:latin typeface="Roboto Light"/>
                <a:ea typeface="Roboto Light"/>
                <a:cs typeface="Roboto Light"/>
                <a:sym typeface="Roboto Light"/>
              </a:rPr>
              <a:t>The orange arrows point to the </a:t>
            </a:r>
            <a:r>
              <a:rPr lang="en" sz="1000" b="1">
                <a:solidFill>
                  <a:schemeClr val="lt1"/>
                </a:solidFill>
                <a:latin typeface="Roboto"/>
                <a:ea typeface="Roboto"/>
                <a:cs typeface="Roboto"/>
                <a:sym typeface="Roboto"/>
              </a:rPr>
              <a:t>Volume</a:t>
            </a:r>
            <a:r>
              <a:rPr lang="en" sz="1000">
                <a:solidFill>
                  <a:schemeClr val="lt1"/>
                </a:solidFill>
                <a:latin typeface="Roboto Light"/>
                <a:ea typeface="Roboto Light"/>
                <a:cs typeface="Roboto Light"/>
                <a:sym typeface="Roboto Light"/>
              </a:rPr>
              <a:t>-related attributes</a:t>
            </a:r>
            <a:endParaRPr sz="1000">
              <a:solidFill>
                <a:schemeClr val="lt1"/>
              </a:solidFill>
              <a:latin typeface="Roboto Light"/>
              <a:ea typeface="Roboto Light"/>
              <a:cs typeface="Roboto Light"/>
              <a:sym typeface="Roboto Light"/>
            </a:endParaRPr>
          </a:p>
        </p:txBody>
      </p:sp>
      <p:sp>
        <p:nvSpPr>
          <p:cNvPr id="413" name="Google Shape;413;p42"/>
          <p:cNvSpPr/>
          <p:nvPr/>
        </p:nvSpPr>
        <p:spPr>
          <a:xfrm rot="-5400000">
            <a:off x="361177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4" name="Google Shape;414;p42"/>
          <p:cNvSpPr/>
          <p:nvPr/>
        </p:nvSpPr>
        <p:spPr>
          <a:xfrm rot="-5400000">
            <a:off x="462329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5" name="Google Shape;415;p42"/>
          <p:cNvSpPr/>
          <p:nvPr/>
        </p:nvSpPr>
        <p:spPr>
          <a:xfrm rot="-5400000">
            <a:off x="563481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6" name="Google Shape;416;p42"/>
          <p:cNvSpPr/>
          <p:nvPr/>
        </p:nvSpPr>
        <p:spPr>
          <a:xfrm rot="-5400000">
            <a:off x="664633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7" name="Google Shape;417;p42"/>
          <p:cNvSpPr/>
          <p:nvPr/>
        </p:nvSpPr>
        <p:spPr>
          <a:xfrm rot="-5400000">
            <a:off x="765785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8" name="Google Shape;418;p42"/>
          <p:cNvSpPr/>
          <p:nvPr/>
        </p:nvSpPr>
        <p:spPr>
          <a:xfrm rot="-5400000">
            <a:off x="8669375" y="2440139"/>
            <a:ext cx="306000" cy="153900"/>
          </a:xfrm>
          <a:prstGeom prst="rightArrow">
            <a:avLst>
              <a:gd name="adj1" fmla="val 50000"/>
              <a:gd name="adj2" fmla="val 50000"/>
            </a:avLst>
          </a:prstGeom>
          <a:solidFill>
            <a:srgbClr val="8E7CC3"/>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19" name="Google Shape;419;p42"/>
          <p:cNvSpPr/>
          <p:nvPr/>
        </p:nvSpPr>
        <p:spPr>
          <a:xfrm>
            <a:off x="1645675" y="4172825"/>
            <a:ext cx="5712600" cy="381300"/>
          </a:xfrm>
          <a:prstGeom prst="roundRect">
            <a:avLst>
              <a:gd name="adj" fmla="val 50000"/>
            </a:avLst>
          </a:prstGeom>
          <a:solidFill>
            <a:srgbClr val="5495FC"/>
          </a:solid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00">
                <a:solidFill>
                  <a:schemeClr val="lt1"/>
                </a:solidFill>
                <a:latin typeface="Roboto Light"/>
                <a:ea typeface="Roboto Light"/>
                <a:cs typeface="Roboto Light"/>
                <a:sym typeface="Roboto Light"/>
              </a:rPr>
              <a:t>The purple arrows point to the </a:t>
            </a:r>
            <a:r>
              <a:rPr lang="en" sz="1000" b="1">
                <a:solidFill>
                  <a:schemeClr val="lt1"/>
                </a:solidFill>
                <a:latin typeface="Roboto"/>
                <a:ea typeface="Roboto"/>
                <a:cs typeface="Roboto"/>
                <a:sym typeface="Roboto"/>
              </a:rPr>
              <a:t>Percentage</a:t>
            </a:r>
            <a:r>
              <a:rPr lang="en" sz="1000">
                <a:solidFill>
                  <a:schemeClr val="lt1"/>
                </a:solidFill>
                <a:latin typeface="Roboto Light"/>
                <a:ea typeface="Roboto Light"/>
                <a:cs typeface="Roboto Light"/>
                <a:sym typeface="Roboto Light"/>
              </a:rPr>
              <a:t>-related attributes</a:t>
            </a:r>
            <a:endParaRPr sz="1000">
              <a:solidFill>
                <a:schemeClr val="lt1"/>
              </a:solidFill>
              <a:latin typeface="Roboto Light"/>
              <a:ea typeface="Roboto Light"/>
              <a:cs typeface="Roboto Light"/>
              <a:sym typeface="Roboto Light"/>
            </a:endParaRPr>
          </a:p>
        </p:txBody>
      </p:sp>
      <p:sp>
        <p:nvSpPr>
          <p:cNvPr id="420" name="Google Shape;420;p42"/>
          <p:cNvSpPr/>
          <p:nvPr/>
        </p:nvSpPr>
        <p:spPr>
          <a:xfrm>
            <a:off x="724650" y="743450"/>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Source information</a:t>
            </a:r>
            <a:endParaRPr sz="1000" b="0" i="1" u="none" strike="noStrike" cap="none">
              <a:solidFill>
                <a:schemeClr val="lt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cxnSp>
        <p:nvCxnSpPr>
          <p:cNvPr id="34" name="Straight Connector 33">
            <a:extLst>
              <a:ext uri="{FF2B5EF4-FFF2-40B4-BE49-F238E27FC236}">
                <a16:creationId xmlns:a16="http://schemas.microsoft.com/office/drawing/2014/main" id="{43D7C9CE-C839-1D13-6A64-F3CFB29F40C1}"/>
              </a:ext>
            </a:extLst>
          </p:cNvPr>
          <p:cNvCxnSpPr>
            <a:cxnSpLocks/>
          </p:cNvCxnSpPr>
          <p:nvPr/>
        </p:nvCxnSpPr>
        <p:spPr>
          <a:xfrm>
            <a:off x="4890225" y="1304098"/>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5BBB1D9-5B83-4944-1507-46F92A3E55B2}"/>
              </a:ext>
            </a:extLst>
          </p:cNvPr>
          <p:cNvCxnSpPr>
            <a:cxnSpLocks/>
          </p:cNvCxnSpPr>
          <p:nvPr/>
        </p:nvCxnSpPr>
        <p:spPr>
          <a:xfrm>
            <a:off x="4890225" y="1830223"/>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5F4C10C-5833-B666-952F-6E858EF67C50}"/>
              </a:ext>
            </a:extLst>
          </p:cNvPr>
          <p:cNvCxnSpPr>
            <a:cxnSpLocks/>
          </p:cNvCxnSpPr>
          <p:nvPr/>
        </p:nvCxnSpPr>
        <p:spPr>
          <a:xfrm>
            <a:off x="4890225" y="2356344"/>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0A56B40-FBEC-02D4-C125-D6EA4D34389F}"/>
              </a:ext>
            </a:extLst>
          </p:cNvPr>
          <p:cNvCxnSpPr>
            <a:cxnSpLocks/>
          </p:cNvCxnSpPr>
          <p:nvPr/>
        </p:nvCxnSpPr>
        <p:spPr>
          <a:xfrm>
            <a:off x="4890225" y="2882465"/>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47C186C-2FE1-F287-6392-01071D573F76}"/>
              </a:ext>
            </a:extLst>
          </p:cNvPr>
          <p:cNvCxnSpPr>
            <a:cxnSpLocks/>
          </p:cNvCxnSpPr>
          <p:nvPr/>
        </p:nvCxnSpPr>
        <p:spPr>
          <a:xfrm>
            <a:off x="4890225" y="3408586"/>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139ED16-B5DF-4DA4-31F0-FDA1CCC2573F}"/>
              </a:ext>
            </a:extLst>
          </p:cNvPr>
          <p:cNvCxnSpPr>
            <a:cxnSpLocks/>
          </p:cNvCxnSpPr>
          <p:nvPr/>
        </p:nvCxnSpPr>
        <p:spPr>
          <a:xfrm>
            <a:off x="4890225" y="3934707"/>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4B0E44C-2B2D-83ED-18D2-1BC3AB926D7E}"/>
              </a:ext>
            </a:extLst>
          </p:cNvPr>
          <p:cNvCxnSpPr>
            <a:cxnSpLocks/>
          </p:cNvCxnSpPr>
          <p:nvPr/>
        </p:nvCxnSpPr>
        <p:spPr>
          <a:xfrm>
            <a:off x="591825" y="1304102"/>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891B7B-BCDA-31DD-C7AC-D7EE6DEDB0FB}"/>
              </a:ext>
            </a:extLst>
          </p:cNvPr>
          <p:cNvCxnSpPr>
            <a:cxnSpLocks/>
          </p:cNvCxnSpPr>
          <p:nvPr/>
        </p:nvCxnSpPr>
        <p:spPr>
          <a:xfrm>
            <a:off x="591825" y="1830223"/>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4231FD5-407E-F664-A972-CAB397310C44}"/>
              </a:ext>
            </a:extLst>
          </p:cNvPr>
          <p:cNvCxnSpPr>
            <a:cxnSpLocks/>
          </p:cNvCxnSpPr>
          <p:nvPr/>
        </p:nvCxnSpPr>
        <p:spPr>
          <a:xfrm>
            <a:off x="591825" y="2356344"/>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93BE33-F59C-37ED-4B04-830D1CC0BDF1}"/>
              </a:ext>
            </a:extLst>
          </p:cNvPr>
          <p:cNvCxnSpPr>
            <a:cxnSpLocks/>
          </p:cNvCxnSpPr>
          <p:nvPr/>
        </p:nvCxnSpPr>
        <p:spPr>
          <a:xfrm>
            <a:off x="591825" y="2882465"/>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20DF308-AF8D-7029-E40B-53BE2CAD3920}"/>
              </a:ext>
            </a:extLst>
          </p:cNvPr>
          <p:cNvCxnSpPr>
            <a:cxnSpLocks/>
          </p:cNvCxnSpPr>
          <p:nvPr/>
        </p:nvCxnSpPr>
        <p:spPr>
          <a:xfrm>
            <a:off x="591825" y="3408586"/>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47D90BE-5A48-B283-4592-DDC5607B06E0}"/>
              </a:ext>
            </a:extLst>
          </p:cNvPr>
          <p:cNvCxnSpPr>
            <a:cxnSpLocks/>
          </p:cNvCxnSpPr>
          <p:nvPr/>
        </p:nvCxnSpPr>
        <p:spPr>
          <a:xfrm>
            <a:off x="591825" y="3934707"/>
            <a:ext cx="2103120"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76" name="Google Shape;176;p24"/>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dirty="0">
                <a:solidFill>
                  <a:schemeClr val="accent1"/>
                </a:solidFill>
              </a:rPr>
              <a:t>Content</a:t>
            </a:r>
            <a:endParaRPr sz="1800" dirty="0">
              <a:solidFill>
                <a:srgbClr val="9E9E9E"/>
              </a:solidFill>
            </a:endParaRPr>
          </a:p>
        </p:txBody>
      </p:sp>
      <p:sp>
        <p:nvSpPr>
          <p:cNvPr id="3" name="Google Shape;184;p24">
            <a:hlinkClick r:id="rId3" action="ppaction://hlinksldjump"/>
            <a:extLst>
              <a:ext uri="{FF2B5EF4-FFF2-40B4-BE49-F238E27FC236}">
                <a16:creationId xmlns:a16="http://schemas.microsoft.com/office/drawing/2014/main" id="{DC62A1ED-54DB-6F57-620C-10EBD8BF465A}"/>
              </a:ext>
            </a:extLst>
          </p:cNvPr>
          <p:cNvSpPr txBox="1"/>
          <p:nvPr/>
        </p:nvSpPr>
        <p:spPr>
          <a:xfrm>
            <a:off x="548625" y="1204075"/>
            <a:ext cx="488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TRII</a:t>
            </a:r>
          </a:p>
        </p:txBody>
      </p:sp>
      <p:sp>
        <p:nvSpPr>
          <p:cNvPr id="5" name="Google Shape;184;p24">
            <a:hlinkClick r:id="rId4" action="ppaction://hlinksldjump"/>
            <a:extLst>
              <a:ext uri="{FF2B5EF4-FFF2-40B4-BE49-F238E27FC236}">
                <a16:creationId xmlns:a16="http://schemas.microsoft.com/office/drawing/2014/main" id="{56E26554-32FD-852B-8431-B0ABC8A220DB}"/>
              </a:ext>
            </a:extLst>
          </p:cNvPr>
          <p:cNvSpPr txBox="1"/>
          <p:nvPr/>
        </p:nvSpPr>
        <p:spPr>
          <a:xfrm>
            <a:off x="548625" y="1730196"/>
            <a:ext cx="1028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PSE &amp; Fires</a:t>
            </a:r>
          </a:p>
        </p:txBody>
      </p:sp>
      <p:sp>
        <p:nvSpPr>
          <p:cNvPr id="16" name="Google Shape;184;p24">
            <a:hlinkClick r:id="rId5" action="ppaction://hlinksldjump"/>
            <a:extLst>
              <a:ext uri="{FF2B5EF4-FFF2-40B4-BE49-F238E27FC236}">
                <a16:creationId xmlns:a16="http://schemas.microsoft.com/office/drawing/2014/main" id="{46D90D5C-1D51-C39A-7947-E7F1D08BBA67}"/>
              </a:ext>
            </a:extLst>
          </p:cNvPr>
          <p:cNvSpPr txBox="1"/>
          <p:nvPr/>
        </p:nvSpPr>
        <p:spPr>
          <a:xfrm>
            <a:off x="548625" y="2256317"/>
            <a:ext cx="1316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GHG Emissions</a:t>
            </a:r>
          </a:p>
        </p:txBody>
      </p:sp>
      <p:sp>
        <p:nvSpPr>
          <p:cNvPr id="17" name="Google Shape;184;p24">
            <a:hlinkClick r:id="rId6" action="ppaction://hlinksldjump"/>
            <a:extLst>
              <a:ext uri="{FF2B5EF4-FFF2-40B4-BE49-F238E27FC236}">
                <a16:creationId xmlns:a16="http://schemas.microsoft.com/office/drawing/2014/main" id="{5FA8AE68-7FF4-3B4B-A4AF-4D33C56AD92D}"/>
              </a:ext>
            </a:extLst>
          </p:cNvPr>
          <p:cNvSpPr txBox="1"/>
          <p:nvPr/>
        </p:nvSpPr>
        <p:spPr>
          <a:xfrm>
            <a:off x="548625" y="2782438"/>
            <a:ext cx="1748176"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Fixed &amp; Variable Cost</a:t>
            </a:r>
          </a:p>
        </p:txBody>
      </p:sp>
      <p:sp>
        <p:nvSpPr>
          <p:cNvPr id="18" name="Google Shape;184;p24">
            <a:hlinkClick r:id="rId7" action="ppaction://hlinksldjump"/>
            <a:extLst>
              <a:ext uri="{FF2B5EF4-FFF2-40B4-BE49-F238E27FC236}">
                <a16:creationId xmlns:a16="http://schemas.microsoft.com/office/drawing/2014/main" id="{B3E9AD75-BF0B-39C4-B049-67A24AA87BE6}"/>
              </a:ext>
            </a:extLst>
          </p:cNvPr>
          <p:cNvSpPr txBox="1"/>
          <p:nvPr/>
        </p:nvSpPr>
        <p:spPr>
          <a:xfrm>
            <a:off x="548625" y="3308559"/>
            <a:ext cx="6033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Wave</a:t>
            </a:r>
          </a:p>
        </p:txBody>
      </p:sp>
      <p:sp>
        <p:nvSpPr>
          <p:cNvPr id="19" name="Google Shape;184;p24">
            <a:hlinkClick r:id="rId8" action="ppaction://hlinksldjump"/>
            <a:extLst>
              <a:ext uri="{FF2B5EF4-FFF2-40B4-BE49-F238E27FC236}">
                <a16:creationId xmlns:a16="http://schemas.microsoft.com/office/drawing/2014/main" id="{A385ACFE-81B0-A603-ED8D-63C772CCCE6E}"/>
              </a:ext>
            </a:extLst>
          </p:cNvPr>
          <p:cNvSpPr txBox="1"/>
          <p:nvPr/>
        </p:nvSpPr>
        <p:spPr>
          <a:xfrm>
            <a:off x="548625" y="3834680"/>
            <a:ext cx="1028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Headcount</a:t>
            </a:r>
          </a:p>
        </p:txBody>
      </p:sp>
      <p:sp>
        <p:nvSpPr>
          <p:cNvPr id="20" name="Google Shape;184;p24">
            <a:hlinkClick r:id="rId9" action="ppaction://hlinksldjump"/>
            <a:extLst>
              <a:ext uri="{FF2B5EF4-FFF2-40B4-BE49-F238E27FC236}">
                <a16:creationId xmlns:a16="http://schemas.microsoft.com/office/drawing/2014/main" id="{D832EE77-3FB8-8AD0-2498-D5DECD9F6AAD}"/>
              </a:ext>
            </a:extLst>
          </p:cNvPr>
          <p:cNvSpPr txBox="1"/>
          <p:nvPr/>
        </p:nvSpPr>
        <p:spPr>
          <a:xfrm>
            <a:off x="4854225" y="1204071"/>
            <a:ext cx="488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DIO</a:t>
            </a:r>
          </a:p>
        </p:txBody>
      </p:sp>
      <p:sp>
        <p:nvSpPr>
          <p:cNvPr id="21" name="Google Shape;184;p24">
            <a:hlinkClick r:id="rId10" action="ppaction://hlinksldjump"/>
            <a:extLst>
              <a:ext uri="{FF2B5EF4-FFF2-40B4-BE49-F238E27FC236}">
                <a16:creationId xmlns:a16="http://schemas.microsoft.com/office/drawing/2014/main" id="{0B8306F9-C244-5C0C-8A3E-26AF937B3D96}"/>
              </a:ext>
            </a:extLst>
          </p:cNvPr>
          <p:cNvSpPr txBox="1"/>
          <p:nvPr/>
        </p:nvSpPr>
        <p:spPr>
          <a:xfrm>
            <a:off x="4854225" y="1730193"/>
            <a:ext cx="5673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OTIF</a:t>
            </a:r>
          </a:p>
        </p:txBody>
      </p:sp>
      <p:sp>
        <p:nvSpPr>
          <p:cNvPr id="22" name="Google Shape;184;p24">
            <a:hlinkClick r:id="rId11" action="ppaction://hlinksldjump"/>
            <a:extLst>
              <a:ext uri="{FF2B5EF4-FFF2-40B4-BE49-F238E27FC236}">
                <a16:creationId xmlns:a16="http://schemas.microsoft.com/office/drawing/2014/main" id="{01CE2FA7-05A7-BA74-5E57-7E9BEF140A55}"/>
              </a:ext>
            </a:extLst>
          </p:cNvPr>
          <p:cNvSpPr txBox="1"/>
          <p:nvPr/>
        </p:nvSpPr>
        <p:spPr>
          <a:xfrm>
            <a:off x="4854225" y="2256315"/>
            <a:ext cx="15609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Forecast Accuracy</a:t>
            </a:r>
          </a:p>
        </p:txBody>
      </p:sp>
      <p:sp>
        <p:nvSpPr>
          <p:cNvPr id="23" name="Google Shape;184;p24">
            <a:hlinkClick r:id="rId12" action="ppaction://hlinksldjump"/>
            <a:extLst>
              <a:ext uri="{FF2B5EF4-FFF2-40B4-BE49-F238E27FC236}">
                <a16:creationId xmlns:a16="http://schemas.microsoft.com/office/drawing/2014/main" id="{F71427F3-0585-2299-EA72-8B070C688B71}"/>
              </a:ext>
            </a:extLst>
          </p:cNvPr>
          <p:cNvSpPr txBox="1"/>
          <p:nvPr/>
        </p:nvSpPr>
        <p:spPr>
          <a:xfrm>
            <a:off x="4854225" y="2782437"/>
            <a:ext cx="4881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OEE</a:t>
            </a:r>
          </a:p>
        </p:txBody>
      </p:sp>
      <p:sp>
        <p:nvSpPr>
          <p:cNvPr id="24" name="Google Shape;184;p24">
            <a:hlinkClick r:id="rId13" action="ppaction://hlinksldjump"/>
            <a:extLst>
              <a:ext uri="{FF2B5EF4-FFF2-40B4-BE49-F238E27FC236}">
                <a16:creationId xmlns:a16="http://schemas.microsoft.com/office/drawing/2014/main" id="{DA461C43-D274-D586-43FE-06161D02A240}"/>
              </a:ext>
            </a:extLst>
          </p:cNvPr>
          <p:cNvSpPr txBox="1"/>
          <p:nvPr/>
        </p:nvSpPr>
        <p:spPr>
          <a:xfrm>
            <a:off x="4854225" y="3308559"/>
            <a:ext cx="1776976"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Customer Complaints</a:t>
            </a:r>
          </a:p>
        </p:txBody>
      </p:sp>
      <p:sp>
        <p:nvSpPr>
          <p:cNvPr id="25" name="Google Shape;184;p24">
            <a:hlinkClick r:id="rId14" action="ppaction://hlinksldjump"/>
            <a:extLst>
              <a:ext uri="{FF2B5EF4-FFF2-40B4-BE49-F238E27FC236}">
                <a16:creationId xmlns:a16="http://schemas.microsoft.com/office/drawing/2014/main" id="{1ED32750-A8AA-720F-83F6-E2E507AD3BB8}"/>
              </a:ext>
            </a:extLst>
          </p:cNvPr>
          <p:cNvSpPr txBox="1"/>
          <p:nvPr/>
        </p:nvSpPr>
        <p:spPr>
          <a:xfrm>
            <a:off x="4854225" y="3834680"/>
            <a:ext cx="1366575"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Confluence Wiki</a:t>
            </a:r>
          </a:p>
        </p:txBody>
      </p:sp>
      <p:sp>
        <p:nvSpPr>
          <p:cNvPr id="40" name="Google Shape;184;p24">
            <a:hlinkClick r:id="rId3" action="ppaction://hlinksldjump"/>
            <a:extLst>
              <a:ext uri="{FF2B5EF4-FFF2-40B4-BE49-F238E27FC236}">
                <a16:creationId xmlns:a16="http://schemas.microsoft.com/office/drawing/2014/main" id="{BBF9E1A0-DD32-9D18-6C48-81A57429FBDA}"/>
              </a:ext>
            </a:extLst>
          </p:cNvPr>
          <p:cNvSpPr txBox="1"/>
          <p:nvPr/>
        </p:nvSpPr>
        <p:spPr>
          <a:xfrm>
            <a:off x="2717969" y="1204071"/>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03</a:t>
            </a:r>
          </a:p>
        </p:txBody>
      </p:sp>
      <p:sp>
        <p:nvSpPr>
          <p:cNvPr id="41" name="Google Shape;184;p24">
            <a:hlinkClick r:id="rId4" action="ppaction://hlinksldjump"/>
            <a:extLst>
              <a:ext uri="{FF2B5EF4-FFF2-40B4-BE49-F238E27FC236}">
                <a16:creationId xmlns:a16="http://schemas.microsoft.com/office/drawing/2014/main" id="{1DFEB29A-264A-E3B7-2974-18A0C1B1AEB9}"/>
              </a:ext>
            </a:extLst>
          </p:cNvPr>
          <p:cNvSpPr txBox="1"/>
          <p:nvPr/>
        </p:nvSpPr>
        <p:spPr>
          <a:xfrm>
            <a:off x="2717969" y="1730192"/>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04</a:t>
            </a:r>
          </a:p>
        </p:txBody>
      </p:sp>
      <p:sp>
        <p:nvSpPr>
          <p:cNvPr id="42" name="Google Shape;184;p24">
            <a:hlinkClick r:id="rId5" action="ppaction://hlinksldjump"/>
            <a:extLst>
              <a:ext uri="{FF2B5EF4-FFF2-40B4-BE49-F238E27FC236}">
                <a16:creationId xmlns:a16="http://schemas.microsoft.com/office/drawing/2014/main" id="{F31A9755-C87E-EEBD-6122-18225FD68066}"/>
              </a:ext>
            </a:extLst>
          </p:cNvPr>
          <p:cNvSpPr txBox="1"/>
          <p:nvPr/>
        </p:nvSpPr>
        <p:spPr>
          <a:xfrm>
            <a:off x="2717969" y="2256313"/>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05</a:t>
            </a:r>
          </a:p>
        </p:txBody>
      </p:sp>
      <p:sp>
        <p:nvSpPr>
          <p:cNvPr id="43" name="Google Shape;184;p24">
            <a:hlinkClick r:id="rId6" action="ppaction://hlinksldjump"/>
            <a:extLst>
              <a:ext uri="{FF2B5EF4-FFF2-40B4-BE49-F238E27FC236}">
                <a16:creationId xmlns:a16="http://schemas.microsoft.com/office/drawing/2014/main" id="{F28272E0-0D83-D00C-1DFE-DC39A4ACE155}"/>
              </a:ext>
            </a:extLst>
          </p:cNvPr>
          <p:cNvSpPr txBox="1"/>
          <p:nvPr/>
        </p:nvSpPr>
        <p:spPr>
          <a:xfrm>
            <a:off x="2717969" y="2782434"/>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10</a:t>
            </a:r>
          </a:p>
        </p:txBody>
      </p:sp>
      <p:sp>
        <p:nvSpPr>
          <p:cNvPr id="44" name="Google Shape;184;p24">
            <a:hlinkClick r:id="rId7" action="ppaction://hlinksldjump"/>
            <a:extLst>
              <a:ext uri="{FF2B5EF4-FFF2-40B4-BE49-F238E27FC236}">
                <a16:creationId xmlns:a16="http://schemas.microsoft.com/office/drawing/2014/main" id="{EF09F522-8E36-88BB-17A9-CCA9A65F2F3D}"/>
              </a:ext>
            </a:extLst>
          </p:cNvPr>
          <p:cNvSpPr txBox="1"/>
          <p:nvPr/>
        </p:nvSpPr>
        <p:spPr>
          <a:xfrm>
            <a:off x="2717969" y="3308555"/>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12</a:t>
            </a:r>
          </a:p>
        </p:txBody>
      </p:sp>
      <p:sp>
        <p:nvSpPr>
          <p:cNvPr id="45" name="Google Shape;184;p24">
            <a:hlinkClick r:id="rId8" action="ppaction://hlinksldjump"/>
            <a:extLst>
              <a:ext uri="{FF2B5EF4-FFF2-40B4-BE49-F238E27FC236}">
                <a16:creationId xmlns:a16="http://schemas.microsoft.com/office/drawing/2014/main" id="{ECD759B5-03A8-2830-54AD-97CADD2E3BF0}"/>
              </a:ext>
            </a:extLst>
          </p:cNvPr>
          <p:cNvSpPr txBox="1"/>
          <p:nvPr/>
        </p:nvSpPr>
        <p:spPr>
          <a:xfrm>
            <a:off x="2717969" y="3834676"/>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13</a:t>
            </a:r>
          </a:p>
        </p:txBody>
      </p:sp>
      <p:sp>
        <p:nvSpPr>
          <p:cNvPr id="46" name="Google Shape;184;p24">
            <a:hlinkClick r:id="rId3" action="ppaction://hlinksldjump"/>
            <a:extLst>
              <a:ext uri="{FF2B5EF4-FFF2-40B4-BE49-F238E27FC236}">
                <a16:creationId xmlns:a16="http://schemas.microsoft.com/office/drawing/2014/main" id="{2AC97857-E589-FB6E-F335-01CBF259F9D8}"/>
              </a:ext>
            </a:extLst>
          </p:cNvPr>
          <p:cNvSpPr txBox="1"/>
          <p:nvPr/>
        </p:nvSpPr>
        <p:spPr>
          <a:xfrm>
            <a:off x="7011666" y="1204071"/>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14</a:t>
            </a:r>
          </a:p>
        </p:txBody>
      </p:sp>
      <p:sp>
        <p:nvSpPr>
          <p:cNvPr id="47" name="Google Shape;184;p24">
            <a:hlinkClick r:id="rId4" action="ppaction://hlinksldjump"/>
            <a:extLst>
              <a:ext uri="{FF2B5EF4-FFF2-40B4-BE49-F238E27FC236}">
                <a16:creationId xmlns:a16="http://schemas.microsoft.com/office/drawing/2014/main" id="{4ED811A0-79EF-6D1E-9925-5A23F6120DE9}"/>
              </a:ext>
            </a:extLst>
          </p:cNvPr>
          <p:cNvSpPr txBox="1"/>
          <p:nvPr/>
        </p:nvSpPr>
        <p:spPr>
          <a:xfrm>
            <a:off x="7011666" y="1730192"/>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15</a:t>
            </a:r>
          </a:p>
        </p:txBody>
      </p:sp>
      <p:sp>
        <p:nvSpPr>
          <p:cNvPr id="48" name="Google Shape;184;p24">
            <a:hlinkClick r:id="rId5" action="ppaction://hlinksldjump"/>
            <a:extLst>
              <a:ext uri="{FF2B5EF4-FFF2-40B4-BE49-F238E27FC236}">
                <a16:creationId xmlns:a16="http://schemas.microsoft.com/office/drawing/2014/main" id="{21B3A87C-965B-45AD-C763-F2103207EB57}"/>
              </a:ext>
            </a:extLst>
          </p:cNvPr>
          <p:cNvSpPr txBox="1"/>
          <p:nvPr/>
        </p:nvSpPr>
        <p:spPr>
          <a:xfrm>
            <a:off x="7011666" y="2256313"/>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16</a:t>
            </a:r>
          </a:p>
        </p:txBody>
      </p:sp>
      <p:sp>
        <p:nvSpPr>
          <p:cNvPr id="49" name="Google Shape;184;p24">
            <a:hlinkClick r:id="rId6" action="ppaction://hlinksldjump"/>
            <a:extLst>
              <a:ext uri="{FF2B5EF4-FFF2-40B4-BE49-F238E27FC236}">
                <a16:creationId xmlns:a16="http://schemas.microsoft.com/office/drawing/2014/main" id="{38B9B98B-8C20-4FF2-C377-4887F2BB3C78}"/>
              </a:ext>
            </a:extLst>
          </p:cNvPr>
          <p:cNvSpPr txBox="1"/>
          <p:nvPr/>
        </p:nvSpPr>
        <p:spPr>
          <a:xfrm>
            <a:off x="7011666" y="2782434"/>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17</a:t>
            </a:r>
          </a:p>
        </p:txBody>
      </p:sp>
      <p:sp>
        <p:nvSpPr>
          <p:cNvPr id="50" name="Google Shape;184;p24">
            <a:hlinkClick r:id="rId7" action="ppaction://hlinksldjump"/>
            <a:extLst>
              <a:ext uri="{FF2B5EF4-FFF2-40B4-BE49-F238E27FC236}">
                <a16:creationId xmlns:a16="http://schemas.microsoft.com/office/drawing/2014/main" id="{0C69AA1B-F312-269A-0F97-EB58762A74B3}"/>
              </a:ext>
            </a:extLst>
          </p:cNvPr>
          <p:cNvSpPr txBox="1"/>
          <p:nvPr/>
        </p:nvSpPr>
        <p:spPr>
          <a:xfrm>
            <a:off x="7011666" y="3308555"/>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21</a:t>
            </a:r>
          </a:p>
        </p:txBody>
      </p:sp>
      <p:sp>
        <p:nvSpPr>
          <p:cNvPr id="51" name="Google Shape;184;p24">
            <a:hlinkClick r:id="rId8" action="ppaction://hlinksldjump"/>
            <a:extLst>
              <a:ext uri="{FF2B5EF4-FFF2-40B4-BE49-F238E27FC236}">
                <a16:creationId xmlns:a16="http://schemas.microsoft.com/office/drawing/2014/main" id="{4C69FAA7-DD3E-540F-DF65-31F5A3CC5172}"/>
              </a:ext>
            </a:extLst>
          </p:cNvPr>
          <p:cNvSpPr txBox="1"/>
          <p:nvPr/>
        </p:nvSpPr>
        <p:spPr>
          <a:xfrm>
            <a:off x="7011666" y="3834676"/>
            <a:ext cx="548640" cy="200055"/>
          </a:xfrm>
          <a:prstGeom prst="rect">
            <a:avLst/>
          </a:prstGeom>
          <a:solidFill>
            <a:schemeClr val="bg1"/>
          </a:solidFill>
          <a:ln>
            <a:noFill/>
          </a:ln>
        </p:spPr>
        <p:txBody>
          <a:bodyPr spcFirstLastPara="1" wrap="square" lIns="91440" tIns="0" rIns="91425" bIns="0" anchor="t" anchorCtr="0">
            <a:spAutoFit/>
          </a:bodyPr>
          <a:lstStyle/>
          <a:p>
            <a:pPr marL="0" lvl="0" indent="0" algn="l" rtl="0">
              <a:spcBef>
                <a:spcPts val="0"/>
              </a:spcBef>
              <a:spcAft>
                <a:spcPts val="0"/>
              </a:spcAft>
              <a:buNone/>
            </a:pPr>
            <a:r>
              <a:rPr lang="en-US" sz="1300" dirty="0">
                <a:latin typeface="Roboto Light"/>
                <a:ea typeface="Roboto Light"/>
                <a:cs typeface="Roboto Light"/>
                <a:sym typeface="Roboto Light"/>
              </a:rPr>
              <a:t>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3"/>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Productivity - OEE - Losses GCP Table</a:t>
            </a:r>
            <a:endParaRPr sz="1800">
              <a:solidFill>
                <a:srgbClr val="9E9E9E"/>
              </a:solidFill>
            </a:endParaRPr>
          </a:p>
        </p:txBody>
      </p:sp>
      <p:sp>
        <p:nvSpPr>
          <p:cNvPr id="426" name="Google Shape;426;p43"/>
          <p:cNvSpPr/>
          <p:nvPr/>
        </p:nvSpPr>
        <p:spPr>
          <a:xfrm>
            <a:off x="649525" y="1150375"/>
            <a:ext cx="8287500" cy="381300"/>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000">
                <a:solidFill>
                  <a:schemeClr val="dk1"/>
                </a:solidFill>
                <a:latin typeface="Roboto"/>
                <a:ea typeface="Roboto"/>
                <a:cs typeface="Roboto"/>
                <a:sym typeface="Roboto"/>
              </a:rPr>
              <a:t>The final table has the following structure: Each Index is unpivoted by the type of Losses, the Volume and the % Value. </a:t>
            </a:r>
            <a:endParaRPr sz="1000">
              <a:solidFill>
                <a:schemeClr val="dk1"/>
              </a:solidFill>
              <a:latin typeface="Roboto"/>
              <a:ea typeface="Roboto"/>
              <a:cs typeface="Roboto"/>
              <a:sym typeface="Roboto"/>
            </a:endParaRPr>
          </a:p>
        </p:txBody>
      </p:sp>
      <p:graphicFrame>
        <p:nvGraphicFramePr>
          <p:cNvPr id="427" name="Google Shape;427;p43"/>
          <p:cNvGraphicFramePr/>
          <p:nvPr/>
        </p:nvGraphicFramePr>
        <p:xfrm>
          <a:off x="2997475" y="1769025"/>
          <a:ext cx="3810000" cy="2465070"/>
        </p:xfrm>
        <a:graphic>
          <a:graphicData uri="http://schemas.openxmlformats.org/drawingml/2006/table">
            <a:tbl>
              <a:tblPr>
                <a:noFill/>
                <a:tableStyleId>{C87B800D-7DE5-4EFF-8AE6-86B4C742D59E}</a:tableStyleId>
              </a:tblPr>
              <a:tblGrid>
                <a:gridCol w="952500">
                  <a:extLst>
                    <a:ext uri="{9D8B030D-6E8A-4147-A177-3AD203B41FA5}">
                      <a16:colId xmlns:a16="http://schemas.microsoft.com/office/drawing/2014/main" val="20000"/>
                    </a:ext>
                  </a:extLst>
                </a:gridCol>
                <a:gridCol w="952500">
                  <a:extLst>
                    <a:ext uri="{9D8B030D-6E8A-4147-A177-3AD203B41FA5}">
                      <a16:colId xmlns:a16="http://schemas.microsoft.com/office/drawing/2014/main" val="20001"/>
                    </a:ext>
                  </a:extLst>
                </a:gridCol>
                <a:gridCol w="952500">
                  <a:extLst>
                    <a:ext uri="{9D8B030D-6E8A-4147-A177-3AD203B41FA5}">
                      <a16:colId xmlns:a16="http://schemas.microsoft.com/office/drawing/2014/main" val="20002"/>
                    </a:ext>
                  </a:extLst>
                </a:gridCol>
                <a:gridCol w="952500">
                  <a:extLst>
                    <a:ext uri="{9D8B030D-6E8A-4147-A177-3AD203B41FA5}">
                      <a16:colId xmlns:a16="http://schemas.microsoft.com/office/drawing/2014/main" val="20003"/>
                    </a:ext>
                  </a:extLst>
                </a:gridCol>
              </a:tblGrid>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Index</a:t>
                      </a:r>
                      <a:endParaRPr sz="8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Losses</a:t>
                      </a:r>
                      <a:endParaRPr sz="8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Volume value</a:t>
                      </a:r>
                      <a:endParaRPr sz="8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%Value</a:t>
                      </a:r>
                      <a:endParaRPr sz="8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333375">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#Date/GBU/Site/Unit/Cluster</a:t>
                      </a:r>
                      <a:endParaRPr sz="800">
                        <a:latin typeface="Roboto Light"/>
                        <a:ea typeface="Roboto Light"/>
                        <a:cs typeface="Roboto Light"/>
                        <a:sym typeface="Roboto Light"/>
                      </a:endParaRPr>
                    </a:p>
                  </a:txBody>
                  <a:tcPr marL="91425" marR="9142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1. External causes</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D2E9"/>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476250">
                <a:tc>
                  <a:txBody>
                    <a:bodyPr/>
                    <a:lstStyle/>
                    <a:p>
                      <a:pPr marL="0" lvl="0" indent="0" algn="l" rtl="0">
                        <a:spcBef>
                          <a:spcPts val="0"/>
                        </a:spcBef>
                        <a:spcAft>
                          <a:spcPts val="0"/>
                        </a:spcAft>
                        <a:buNone/>
                      </a:pPr>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2. Planned maintenance shutdown</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619125">
                <a:tc>
                  <a:txBody>
                    <a:bodyPr/>
                    <a:lstStyle/>
                    <a:p>
                      <a:pPr marL="0" lvl="0" indent="0" algn="l" rtl="0">
                        <a:spcBef>
                          <a:spcPts val="0"/>
                        </a:spcBef>
                        <a:spcAft>
                          <a:spcPts val="0"/>
                        </a:spcAft>
                        <a:buNone/>
                      </a:pPr>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3. Intercampaigns changeovers</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9EAD3"/>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200025">
                <a:tc>
                  <a:txBody>
                    <a:bodyPr/>
                    <a:lstStyle/>
                    <a:p>
                      <a:pPr marL="0" lvl="0" indent="0" algn="l" rtl="0">
                        <a:spcBef>
                          <a:spcPts val="0"/>
                        </a:spcBef>
                        <a:spcAft>
                          <a:spcPts val="0"/>
                        </a:spcAft>
                        <a:buNone/>
                      </a:pPr>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4. Breakdown</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0E0E3"/>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333375">
                <a:tc>
                  <a:txBody>
                    <a:bodyPr/>
                    <a:lstStyle/>
                    <a:p>
                      <a:pPr marL="0" lvl="0" indent="0" algn="l" rtl="0">
                        <a:spcBef>
                          <a:spcPts val="0"/>
                        </a:spcBef>
                        <a:spcAft>
                          <a:spcPts val="0"/>
                        </a:spcAft>
                        <a:buNone/>
                      </a:pPr>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5. Performance</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4CCCC"/>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r h="200025">
                <a:tc>
                  <a:txBody>
                    <a:bodyPr/>
                    <a:lstStyle/>
                    <a:p>
                      <a:pPr marL="0" lvl="0" indent="0" algn="l" rtl="0">
                        <a:spcBef>
                          <a:spcPts val="0"/>
                        </a:spcBef>
                        <a:spcAft>
                          <a:spcPts val="0"/>
                        </a:spcAft>
                        <a:buNone/>
                      </a:pPr>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6. Quality</a:t>
                      </a: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8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428" name="Google Shape;428;p43"/>
          <p:cNvSpPr/>
          <p:nvPr/>
        </p:nvSpPr>
        <p:spPr>
          <a:xfrm>
            <a:off x="724650" y="743450"/>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OP_PRODUCTIVITY_OEE_Losses_Monthly</a:t>
            </a:r>
            <a:endParaRPr sz="1100" b="1">
              <a:solidFill>
                <a:schemeClr val="lt1"/>
              </a:solidFill>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4"/>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Quality - Customer Complaints</a:t>
            </a:r>
            <a:endParaRPr sz="1800">
              <a:solidFill>
                <a:srgbClr val="9E9E9E"/>
              </a:solidFill>
            </a:endParaRPr>
          </a:p>
        </p:txBody>
      </p:sp>
      <p:sp>
        <p:nvSpPr>
          <p:cNvPr id="434" name="Google Shape;434;p44"/>
          <p:cNvSpPr/>
          <p:nvPr/>
        </p:nvSpPr>
        <p:spPr>
          <a:xfrm>
            <a:off x="5162775"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435" name="Google Shape;435;p44"/>
          <p:cNvSpPr/>
          <p:nvPr/>
        </p:nvSpPr>
        <p:spPr>
          <a:xfrm>
            <a:off x="1522800" y="20229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Source Information</a:t>
            </a:r>
            <a:endParaRPr sz="800" b="0" i="1" u="none" strike="noStrike" cap="none">
              <a:solidFill>
                <a:srgbClr val="000000"/>
              </a:solidFill>
              <a:latin typeface="Roboto"/>
              <a:ea typeface="Roboto"/>
              <a:cs typeface="Roboto"/>
              <a:sym typeface="Roboto"/>
            </a:endParaRPr>
          </a:p>
        </p:txBody>
      </p:sp>
      <p:sp>
        <p:nvSpPr>
          <p:cNvPr id="436" name="Google Shape;436;p44"/>
          <p:cNvSpPr txBox="1"/>
          <p:nvPr/>
        </p:nvSpPr>
        <p:spPr>
          <a:xfrm>
            <a:off x="1481900" y="2301925"/>
            <a:ext cx="1791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Salesforce</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Case</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SAP BW: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QVBW_QRY_MVSDSO57_0002</a:t>
            </a:r>
            <a:endParaRPr sz="900">
              <a:solidFill>
                <a:schemeClr val="dk1"/>
              </a:solidFill>
              <a:latin typeface="Roboto Light"/>
              <a:ea typeface="Roboto Light"/>
              <a:cs typeface="Roboto Light"/>
              <a:sym typeface="Roboto Light"/>
            </a:endParaRPr>
          </a:p>
        </p:txBody>
      </p:sp>
      <p:sp>
        <p:nvSpPr>
          <p:cNvPr id="437" name="Google Shape;437;p44"/>
          <p:cNvSpPr/>
          <p:nvPr/>
        </p:nvSpPr>
        <p:spPr>
          <a:xfrm>
            <a:off x="3273500" y="23905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38" name="Google Shape;438;p44"/>
          <p:cNvSpPr txBox="1"/>
          <p:nvPr/>
        </p:nvSpPr>
        <p:spPr>
          <a:xfrm>
            <a:off x="3832425" y="2168800"/>
            <a:ext cx="413100" cy="3078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800">
                <a:solidFill>
                  <a:schemeClr val="dk1"/>
                </a:solidFill>
                <a:latin typeface="Roboto Light"/>
                <a:ea typeface="Roboto Light"/>
                <a:cs typeface="Roboto Light"/>
                <a:sym typeface="Roboto Light"/>
              </a:rPr>
              <a:t>New</a:t>
            </a:r>
            <a:endParaRPr sz="800">
              <a:solidFill>
                <a:schemeClr val="dk1"/>
              </a:solidFill>
              <a:latin typeface="Roboto Light"/>
              <a:ea typeface="Roboto Light"/>
              <a:cs typeface="Roboto Light"/>
              <a:sym typeface="Roboto Light"/>
            </a:endParaRPr>
          </a:p>
        </p:txBody>
      </p:sp>
      <p:sp>
        <p:nvSpPr>
          <p:cNvPr id="439" name="Google Shape;439;p44"/>
          <p:cNvSpPr txBox="1"/>
          <p:nvPr/>
        </p:nvSpPr>
        <p:spPr>
          <a:xfrm>
            <a:off x="5134300" y="2410200"/>
            <a:ext cx="26202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V_FACT_customer_complaints</a:t>
            </a:r>
            <a:endParaRPr sz="900">
              <a:latin typeface="Roboto Light"/>
              <a:ea typeface="Roboto Light"/>
              <a:cs typeface="Roboto Light"/>
              <a:sym typeface="Roboto Light"/>
            </a:endParaRPr>
          </a:p>
        </p:txBody>
      </p:sp>
      <p:sp>
        <p:nvSpPr>
          <p:cNvPr id="440" name="Google Shape;440;p44"/>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Represents the </a:t>
            </a:r>
            <a:r>
              <a:rPr lang="en" sz="1100" b="1">
                <a:solidFill>
                  <a:schemeClr val="lt1"/>
                </a:solidFill>
                <a:latin typeface="Roboto"/>
                <a:ea typeface="Roboto"/>
                <a:cs typeface="Roboto"/>
                <a:sym typeface="Roboto"/>
              </a:rPr>
              <a:t>number of complaints by number of deliveries</a:t>
            </a:r>
            <a:r>
              <a:rPr lang="en" sz="1100">
                <a:solidFill>
                  <a:schemeClr val="lt1"/>
                </a:solidFill>
                <a:latin typeface="Roboto"/>
                <a:ea typeface="Roboto"/>
                <a:cs typeface="Roboto"/>
                <a:sym typeface="Roboto"/>
              </a:rPr>
              <a:t>, excluding unjustified complaints and internal transfers. This rate serves as an indicator of customer satisfaction, product quality, and service performance.</a:t>
            </a:r>
            <a:endParaRPr sz="1100">
              <a:solidFill>
                <a:schemeClr val="lt1"/>
              </a:solidFill>
              <a:latin typeface="Roboto"/>
              <a:ea typeface="Roboto"/>
              <a:cs typeface="Roboto"/>
              <a:sym typeface="Roboto"/>
            </a:endParaRPr>
          </a:p>
        </p:txBody>
      </p:sp>
      <p:sp>
        <p:nvSpPr>
          <p:cNvPr id="441" name="Google Shape;441;p44"/>
          <p:cNvSpPr txBox="1"/>
          <p:nvPr/>
        </p:nvSpPr>
        <p:spPr>
          <a:xfrm>
            <a:off x="548625" y="1420075"/>
            <a:ext cx="2735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a:t>
            </a:r>
            <a:r>
              <a:rPr lang="en" sz="1000">
                <a:solidFill>
                  <a:schemeClr val="dk1"/>
                </a:solidFill>
                <a:latin typeface="Roboto"/>
                <a:ea typeface="Roboto"/>
                <a:cs typeface="Roboto"/>
                <a:sym typeface="Roboto"/>
              </a:rPr>
              <a:t> </a:t>
            </a:r>
            <a:r>
              <a:rPr lang="en" sz="1000">
                <a:solidFill>
                  <a:schemeClr val="dk1"/>
                </a:solidFill>
                <a:latin typeface="Roboto Light"/>
                <a:ea typeface="Roboto Light"/>
                <a:cs typeface="Roboto Light"/>
                <a:sym typeface="Roboto Light"/>
              </a:rPr>
              <a:t>Salesforce &amp; SAP BW</a:t>
            </a:r>
            <a:endParaRPr sz="1300">
              <a:latin typeface="Roboto Light"/>
              <a:ea typeface="Roboto Light"/>
              <a:cs typeface="Roboto Light"/>
              <a:sym typeface="Roboto Light"/>
            </a:endParaRPr>
          </a:p>
        </p:txBody>
      </p:sp>
      <p:sp>
        <p:nvSpPr>
          <p:cNvPr id="442" name="Google Shape;442;p44"/>
          <p:cNvSpPr txBox="1"/>
          <p:nvPr/>
        </p:nvSpPr>
        <p:spPr>
          <a:xfrm>
            <a:off x="639975" y="3796975"/>
            <a:ext cx="8081700" cy="5388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The Case table (Salesforce) gives us information regarding the </a:t>
            </a:r>
            <a:r>
              <a:rPr lang="en" sz="900" b="1">
                <a:solidFill>
                  <a:schemeClr val="dk1"/>
                </a:solidFill>
                <a:latin typeface="Roboto"/>
                <a:ea typeface="Roboto"/>
                <a:cs typeface="Roboto"/>
                <a:sym typeface="Roboto"/>
              </a:rPr>
              <a:t>customer complaints</a:t>
            </a:r>
            <a:r>
              <a:rPr lang="en" sz="900">
                <a:solidFill>
                  <a:schemeClr val="dk1"/>
                </a:solidFill>
                <a:latin typeface="Roboto Light"/>
                <a:ea typeface="Roboto Light"/>
                <a:cs typeface="Roboto Light"/>
                <a:sym typeface="Roboto Light"/>
              </a:rPr>
              <a:t>, while the SAP BW query informs regarding the</a:t>
            </a:r>
            <a:r>
              <a:rPr lang="en" sz="900" b="1">
                <a:solidFill>
                  <a:schemeClr val="dk1"/>
                </a:solidFill>
                <a:latin typeface="Roboto"/>
                <a:ea typeface="Roboto"/>
                <a:cs typeface="Roboto"/>
                <a:sym typeface="Roboto"/>
              </a:rPr>
              <a:t> number of deliveries.</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However, multiple transformations were applied to the source tables in order to create the final GCP table.</a:t>
            </a:r>
            <a:endParaRPr sz="900">
              <a:solidFill>
                <a:schemeClr val="dk1"/>
              </a:solidFill>
              <a:latin typeface="Roboto Light"/>
              <a:ea typeface="Roboto Light"/>
              <a:cs typeface="Roboto Light"/>
              <a:sym typeface="Roboto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45"/>
          <p:cNvSpPr txBox="1"/>
          <p:nvPr/>
        </p:nvSpPr>
        <p:spPr>
          <a:xfrm>
            <a:off x="4977400" y="3609775"/>
            <a:ext cx="300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Filtered  only for ECO scope</a:t>
            </a:r>
            <a:endParaRPr/>
          </a:p>
        </p:txBody>
      </p:sp>
      <p:sp>
        <p:nvSpPr>
          <p:cNvPr id="448" name="Google Shape;448;p45"/>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Quality - Customer Complaints</a:t>
            </a:r>
            <a:endParaRPr sz="1800">
              <a:solidFill>
                <a:srgbClr val="9E9E9E"/>
              </a:solidFill>
            </a:endParaRPr>
          </a:p>
        </p:txBody>
      </p:sp>
      <p:sp>
        <p:nvSpPr>
          <p:cNvPr id="449" name="Google Shape;449;p45"/>
          <p:cNvSpPr txBox="1"/>
          <p:nvPr/>
        </p:nvSpPr>
        <p:spPr>
          <a:xfrm>
            <a:off x="1185650" y="1271775"/>
            <a:ext cx="3000000" cy="295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oboto Light"/>
                <a:ea typeface="Roboto Light"/>
                <a:cs typeface="Roboto Light"/>
                <a:sym typeface="Roboto Light"/>
              </a:rPr>
              <a:t>Id</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Status</a:t>
            </a:r>
            <a:endParaRPr sz="900">
              <a:latin typeface="Roboto Light"/>
              <a:ea typeface="Roboto Light"/>
              <a:cs typeface="Roboto Light"/>
              <a:sym typeface="Roboto Light"/>
            </a:endParaRPr>
          </a:p>
          <a:p>
            <a:pPr marL="0" lvl="0" indent="0" algn="l" rtl="0">
              <a:spcBef>
                <a:spcPts val="0"/>
              </a:spcBef>
              <a:spcAft>
                <a:spcPts val="0"/>
              </a:spcAft>
              <a:buNone/>
            </a:pPr>
            <a:r>
              <a:rPr lang="en" sz="900" b="1">
                <a:latin typeface="Roboto"/>
                <a:ea typeface="Roboto"/>
                <a:cs typeface="Roboto"/>
                <a:sym typeface="Roboto"/>
              </a:rPr>
              <a:t>Priority </a:t>
            </a:r>
            <a:endParaRPr sz="900" b="1">
              <a:latin typeface="Roboto"/>
              <a:ea typeface="Roboto"/>
              <a:cs typeface="Roboto"/>
              <a:sym typeface="Roboto"/>
            </a:endParaRPr>
          </a:p>
          <a:p>
            <a:pPr marL="0" lvl="0" indent="0" algn="l" rtl="0">
              <a:spcBef>
                <a:spcPts val="0"/>
              </a:spcBef>
              <a:spcAft>
                <a:spcPts val="0"/>
              </a:spcAft>
              <a:buNone/>
            </a:pPr>
            <a:r>
              <a:rPr lang="en" sz="900">
                <a:latin typeface="Roboto Light"/>
                <a:ea typeface="Roboto Light"/>
                <a:cs typeface="Roboto Light"/>
                <a:sym typeface="Roboto Light"/>
              </a:rPr>
              <a:t>CreatedDate</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SLV_Resolution_Site_Code__c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GBU_Customer_Segmentation__c</a:t>
            </a:r>
            <a:endParaRPr sz="900">
              <a:latin typeface="Roboto Light"/>
              <a:ea typeface="Roboto Light"/>
              <a:cs typeface="Roboto Light"/>
              <a:sym typeface="Roboto Light"/>
            </a:endParaRPr>
          </a:p>
          <a:p>
            <a:pPr marL="0" lvl="0" indent="0" algn="l" rtl="0">
              <a:spcBef>
                <a:spcPts val="0"/>
              </a:spcBef>
              <a:spcAft>
                <a:spcPts val="0"/>
              </a:spcAft>
              <a:buClr>
                <a:schemeClr val="dk1"/>
              </a:buClr>
              <a:buSzPts val="1100"/>
              <a:buFont typeface="Arial"/>
              <a:buNone/>
            </a:pPr>
            <a:r>
              <a:rPr lang="en" sz="900" b="1">
                <a:solidFill>
                  <a:schemeClr val="dk1"/>
                </a:solidFill>
                <a:latin typeface="Roboto"/>
                <a:ea typeface="Roboto"/>
                <a:cs typeface="Roboto"/>
                <a:sym typeface="Roboto"/>
              </a:rPr>
              <a:t>SLV4_1_Internal_Complaint__c</a:t>
            </a:r>
            <a:endParaRPr sz="900" b="1">
              <a:latin typeface="Roboto"/>
              <a:ea typeface="Roboto"/>
              <a:cs typeface="Roboto"/>
              <a:sym typeface="Roboto"/>
            </a:endParaRPr>
          </a:p>
          <a:p>
            <a:pPr marL="0" lvl="0" indent="0" algn="l" rtl="0">
              <a:spcBef>
                <a:spcPts val="0"/>
              </a:spcBef>
              <a:spcAft>
                <a:spcPts val="0"/>
              </a:spcAft>
              <a:buNone/>
            </a:pPr>
            <a:r>
              <a:rPr lang="en" sz="900">
                <a:latin typeface="Roboto Light"/>
                <a:ea typeface="Roboto Light"/>
                <a:cs typeface="Roboto Light"/>
                <a:sym typeface="Roboto Light"/>
              </a:rPr>
              <a:t>SLV_Complaint_Resolution__c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SLV_Resolution_Link__c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SLV_Resolution_Site__c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SLV_Resolution_Type__c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SLV6_Resolution_Site_Region__c</a:t>
            </a:r>
            <a:endParaRPr sz="900">
              <a:latin typeface="Roboto Light"/>
              <a:ea typeface="Roboto Light"/>
              <a:cs typeface="Roboto Light"/>
              <a:sym typeface="Roboto Light"/>
            </a:endParaRPr>
          </a:p>
          <a:p>
            <a:pPr marL="0" lvl="0" indent="0" algn="l" rtl="0">
              <a:spcBef>
                <a:spcPts val="0"/>
              </a:spcBef>
              <a:spcAft>
                <a:spcPts val="0"/>
              </a:spcAft>
              <a:buClr>
                <a:schemeClr val="dk1"/>
              </a:buClr>
              <a:buSzPts val="1100"/>
              <a:buFont typeface="Arial"/>
              <a:buNone/>
            </a:pPr>
            <a:r>
              <a:rPr lang="en" sz="900" b="1">
                <a:solidFill>
                  <a:schemeClr val="dk1"/>
                </a:solidFill>
                <a:latin typeface="Roboto"/>
                <a:ea typeface="Roboto"/>
                <a:cs typeface="Roboto"/>
                <a:sym typeface="Roboto"/>
              </a:rPr>
              <a:t>SLV_Justified__c</a:t>
            </a:r>
            <a:endParaRPr sz="900" b="1">
              <a:latin typeface="Roboto"/>
              <a:ea typeface="Roboto"/>
              <a:cs typeface="Roboto"/>
              <a:sym typeface="Roboto"/>
            </a:endParaRPr>
          </a:p>
          <a:p>
            <a:pPr marL="0" lvl="0" indent="0" algn="l" rtl="0">
              <a:spcBef>
                <a:spcPts val="0"/>
              </a:spcBef>
              <a:spcAft>
                <a:spcPts val="0"/>
              </a:spcAft>
              <a:buNone/>
            </a:pPr>
            <a:r>
              <a:rPr lang="en" sz="900">
                <a:latin typeface="Roboto Light"/>
                <a:ea typeface="Roboto Light"/>
                <a:cs typeface="Roboto Light"/>
                <a:sym typeface="Roboto Light"/>
              </a:rPr>
              <a:t>Manufacturing_Code_Name__c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SLV5_1_Sample_Manufacturing_Plant__c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SLV2_CAS_GBU_Picklist__c</a:t>
            </a:r>
            <a:endParaRPr sz="900">
              <a:latin typeface="Roboto Light"/>
              <a:ea typeface="Roboto Light"/>
              <a:cs typeface="Roboto Light"/>
              <a:sym typeface="Roboto Light"/>
            </a:endParaRPr>
          </a:p>
          <a:p>
            <a:pPr marL="0" lvl="0" indent="0" algn="l" rtl="0">
              <a:spcBef>
                <a:spcPts val="0"/>
              </a:spcBef>
              <a:spcAft>
                <a:spcPts val="0"/>
              </a:spcAft>
              <a:buNone/>
            </a:pPr>
            <a:r>
              <a:rPr lang="en" sz="900">
                <a:latin typeface="Roboto Light"/>
                <a:ea typeface="Roboto Light"/>
                <a:cs typeface="Roboto Light"/>
                <a:sym typeface="Roboto Light"/>
              </a:rPr>
              <a:t>SLV29_GBU_Account_Type_Segmentation__c</a:t>
            </a:r>
            <a:endParaRPr sz="900">
              <a:latin typeface="Roboto Light"/>
              <a:ea typeface="Roboto Light"/>
              <a:cs typeface="Roboto Light"/>
              <a:sym typeface="Roboto Light"/>
            </a:endParaRPr>
          </a:p>
          <a:p>
            <a:pPr marL="0" lvl="0" indent="0" algn="l" rtl="0">
              <a:spcBef>
                <a:spcPts val="0"/>
              </a:spcBef>
              <a:spcAft>
                <a:spcPts val="0"/>
              </a:spcAft>
              <a:buNone/>
            </a:pPr>
            <a:r>
              <a:rPr lang="en" sz="900" b="1">
                <a:latin typeface="Roboto"/>
                <a:ea typeface="Roboto"/>
                <a:cs typeface="Roboto"/>
                <a:sym typeface="Roboto"/>
              </a:rPr>
              <a:t>PO2_CASE_Organization__c</a:t>
            </a:r>
            <a:endParaRPr sz="900" b="1">
              <a:latin typeface="Roboto"/>
              <a:ea typeface="Roboto"/>
              <a:cs typeface="Roboto"/>
              <a:sym typeface="Roboto"/>
            </a:endParaRPr>
          </a:p>
          <a:p>
            <a:pPr marL="0" lvl="0" indent="0" algn="l" rtl="0">
              <a:spcBef>
                <a:spcPts val="0"/>
              </a:spcBef>
              <a:spcAft>
                <a:spcPts val="0"/>
              </a:spcAft>
              <a:buNone/>
            </a:pPr>
            <a:r>
              <a:rPr lang="en" sz="900">
                <a:latin typeface="Roboto Light"/>
                <a:ea typeface="Roboto Light"/>
                <a:cs typeface="Roboto Light"/>
                <a:sym typeface="Roboto Light"/>
              </a:rPr>
              <a:t>SLV34_2_GBU_Regions__c</a:t>
            </a:r>
            <a:endParaRPr sz="900">
              <a:latin typeface="Roboto Light"/>
              <a:ea typeface="Roboto Light"/>
              <a:cs typeface="Roboto Light"/>
              <a:sym typeface="Roboto Light"/>
            </a:endParaRPr>
          </a:p>
          <a:p>
            <a:pPr marL="0" lvl="0" indent="0" algn="l" rtl="0">
              <a:spcBef>
                <a:spcPts val="0"/>
              </a:spcBef>
              <a:spcAft>
                <a:spcPts val="0"/>
              </a:spcAft>
              <a:buNone/>
            </a:pPr>
            <a:r>
              <a:rPr lang="en" sz="900" b="1">
                <a:latin typeface="Roboto"/>
                <a:ea typeface="Roboto"/>
                <a:cs typeface="Roboto"/>
                <a:sym typeface="Roboto"/>
              </a:rPr>
              <a:t>RecordType</a:t>
            </a:r>
            <a:endParaRPr sz="900" b="1">
              <a:latin typeface="Roboto"/>
              <a:ea typeface="Roboto"/>
              <a:cs typeface="Roboto"/>
              <a:sym typeface="Roboto"/>
            </a:endParaRPr>
          </a:p>
        </p:txBody>
      </p:sp>
      <p:sp>
        <p:nvSpPr>
          <p:cNvPr id="450" name="Google Shape;450;p45"/>
          <p:cNvSpPr txBox="1"/>
          <p:nvPr/>
        </p:nvSpPr>
        <p:spPr>
          <a:xfrm>
            <a:off x="4885925" y="1523400"/>
            <a:ext cx="300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If null, filled with "Not Specified"</a:t>
            </a:r>
            <a:endParaRPr/>
          </a:p>
        </p:txBody>
      </p:sp>
      <p:sp>
        <p:nvSpPr>
          <p:cNvPr id="451" name="Google Shape;451;p45"/>
          <p:cNvSpPr/>
          <p:nvPr/>
        </p:nvSpPr>
        <p:spPr>
          <a:xfrm>
            <a:off x="3272500" y="1618475"/>
            <a:ext cx="1599000" cy="1197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52" name="Google Shape;452;p45"/>
          <p:cNvSpPr/>
          <p:nvPr/>
        </p:nvSpPr>
        <p:spPr>
          <a:xfrm>
            <a:off x="3272500" y="2182625"/>
            <a:ext cx="1599000" cy="1197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53" name="Google Shape;453;p45"/>
          <p:cNvSpPr/>
          <p:nvPr/>
        </p:nvSpPr>
        <p:spPr>
          <a:xfrm>
            <a:off x="3272500" y="3039475"/>
            <a:ext cx="1599000" cy="1197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54" name="Google Shape;454;p45"/>
          <p:cNvSpPr txBox="1"/>
          <p:nvPr/>
        </p:nvSpPr>
        <p:spPr>
          <a:xfrm>
            <a:off x="4897625" y="2047875"/>
            <a:ext cx="300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Normalized entries: If “true” or “1”, then “Y”; Else “N”</a:t>
            </a:r>
            <a:endParaRPr/>
          </a:p>
        </p:txBody>
      </p:sp>
      <p:sp>
        <p:nvSpPr>
          <p:cNvPr id="455" name="Google Shape;455;p45"/>
          <p:cNvSpPr txBox="1"/>
          <p:nvPr/>
        </p:nvSpPr>
        <p:spPr>
          <a:xfrm>
            <a:off x="4935925" y="2904725"/>
            <a:ext cx="300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Normalized entries: If “Yes” or “1”, then “Y”; Else “N”</a:t>
            </a:r>
            <a:endParaRPr/>
          </a:p>
        </p:txBody>
      </p:sp>
      <p:sp>
        <p:nvSpPr>
          <p:cNvPr id="456" name="Google Shape;456;p45"/>
          <p:cNvSpPr/>
          <p:nvPr/>
        </p:nvSpPr>
        <p:spPr>
          <a:xfrm>
            <a:off x="3272500" y="3711475"/>
            <a:ext cx="1599000" cy="1197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57" name="Google Shape;457;p45"/>
          <p:cNvSpPr/>
          <p:nvPr/>
        </p:nvSpPr>
        <p:spPr>
          <a:xfrm>
            <a:off x="3272500" y="4017675"/>
            <a:ext cx="1599000" cy="1197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458" name="Google Shape;458;p45"/>
          <p:cNvSpPr txBox="1"/>
          <p:nvPr/>
        </p:nvSpPr>
        <p:spPr>
          <a:xfrm>
            <a:off x="4959325" y="3903975"/>
            <a:ext cx="40251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Only include “012240000006UNSAA2” and “012240000006UNXAA2”</a:t>
            </a:r>
            <a:endParaRPr/>
          </a:p>
        </p:txBody>
      </p:sp>
      <p:graphicFrame>
        <p:nvGraphicFramePr>
          <p:cNvPr id="459" name="Google Shape;459;p45"/>
          <p:cNvGraphicFramePr/>
          <p:nvPr/>
        </p:nvGraphicFramePr>
        <p:xfrm>
          <a:off x="5049250" y="4150875"/>
          <a:ext cx="2623350" cy="647700"/>
        </p:xfrm>
        <a:graphic>
          <a:graphicData uri="http://schemas.openxmlformats.org/drawingml/2006/table">
            <a:tbl>
              <a:tblPr>
                <a:noFill/>
                <a:tableStyleId>{C87B800D-7DE5-4EFF-8AE6-86B4C742D59E}</a:tableStyleId>
              </a:tblPr>
              <a:tblGrid>
                <a:gridCol w="1242650">
                  <a:extLst>
                    <a:ext uri="{9D8B030D-6E8A-4147-A177-3AD203B41FA5}">
                      <a16:colId xmlns:a16="http://schemas.microsoft.com/office/drawing/2014/main" val="20000"/>
                    </a:ext>
                  </a:extLst>
                </a:gridCol>
                <a:gridCol w="1380700">
                  <a:extLst>
                    <a:ext uri="{9D8B030D-6E8A-4147-A177-3AD203B41FA5}">
                      <a16:colId xmlns:a16="http://schemas.microsoft.com/office/drawing/2014/main" val="20001"/>
                    </a:ext>
                  </a:extLst>
                </a:gridCol>
              </a:tblGrid>
              <a:tr h="209550">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Id</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700" b="1">
                          <a:latin typeface="Roboto"/>
                          <a:ea typeface="Roboto"/>
                          <a:cs typeface="Roboto"/>
                          <a:sym typeface="Roboto"/>
                        </a:rPr>
                        <a:t>Label</a:t>
                      </a:r>
                      <a:endParaRPr sz="700" b="1">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219075">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012240000006UNSAA2</a:t>
                      </a: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Open complaint</a:t>
                      </a: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219075">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012240000006UNXAA2</a:t>
                      </a: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Close ReadOnly Complaint</a:t>
                      </a:r>
                      <a:endParaRPr sz="7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460" name="Google Shape;460;p45"/>
          <p:cNvSpPr/>
          <p:nvPr/>
        </p:nvSpPr>
        <p:spPr>
          <a:xfrm>
            <a:off x="1270000" y="1164450"/>
            <a:ext cx="1652100" cy="1767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Fields</a:t>
            </a:r>
            <a:endParaRPr sz="800" b="0" i="1" u="none" strike="noStrike" cap="none">
              <a:solidFill>
                <a:srgbClr val="000000"/>
              </a:solidFill>
              <a:latin typeface="Roboto"/>
              <a:ea typeface="Roboto"/>
              <a:cs typeface="Roboto"/>
              <a:sym typeface="Roboto"/>
            </a:endParaRPr>
          </a:p>
        </p:txBody>
      </p:sp>
      <p:sp>
        <p:nvSpPr>
          <p:cNvPr id="461" name="Google Shape;461;p45"/>
          <p:cNvSpPr/>
          <p:nvPr/>
        </p:nvSpPr>
        <p:spPr>
          <a:xfrm>
            <a:off x="4973825" y="1145325"/>
            <a:ext cx="1652100" cy="1767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Transformations</a:t>
            </a:r>
            <a:endParaRPr sz="800" b="0" i="1" u="none" strike="noStrike" cap="none">
              <a:solidFill>
                <a:srgbClr val="000000"/>
              </a:solidFill>
              <a:latin typeface="Roboto"/>
              <a:ea typeface="Roboto"/>
              <a:cs typeface="Roboto"/>
              <a:sym typeface="Roboto"/>
            </a:endParaRPr>
          </a:p>
        </p:txBody>
      </p:sp>
      <p:sp>
        <p:nvSpPr>
          <p:cNvPr id="462" name="Google Shape;462;p45"/>
          <p:cNvSpPr/>
          <p:nvPr/>
        </p:nvSpPr>
        <p:spPr>
          <a:xfrm>
            <a:off x="724650" y="743450"/>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Salesforce - Case</a:t>
            </a:r>
            <a:endParaRPr sz="1100" b="1">
              <a:solidFill>
                <a:schemeClr val="lt1"/>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46"/>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Quality - Customer Complaints</a:t>
            </a:r>
            <a:endParaRPr sz="1800">
              <a:solidFill>
                <a:srgbClr val="9E9E9E"/>
              </a:solidFill>
            </a:endParaRPr>
          </a:p>
        </p:txBody>
      </p:sp>
      <p:sp>
        <p:nvSpPr>
          <p:cNvPr id="468" name="Google Shape;468;p46"/>
          <p:cNvSpPr txBox="1"/>
          <p:nvPr/>
        </p:nvSpPr>
        <p:spPr>
          <a:xfrm>
            <a:off x="667700" y="2307000"/>
            <a:ext cx="6054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dk1"/>
                </a:solidFill>
                <a:latin typeface="Roboto Light"/>
                <a:ea typeface="Roboto Light"/>
                <a:cs typeface="Roboto Light"/>
                <a:sym typeface="Roboto Light"/>
              </a:rPr>
              <a:t>So, now focusing on the joining of the 2 tables, here is the attributes responsible for it:</a:t>
            </a:r>
            <a:endParaRPr sz="1100">
              <a:latin typeface="Roboto Light"/>
              <a:ea typeface="Roboto Light"/>
              <a:cs typeface="Roboto Light"/>
              <a:sym typeface="Roboto Light"/>
            </a:endParaRPr>
          </a:p>
        </p:txBody>
      </p:sp>
      <p:graphicFrame>
        <p:nvGraphicFramePr>
          <p:cNvPr id="469" name="Google Shape;469;p46"/>
          <p:cNvGraphicFramePr/>
          <p:nvPr/>
        </p:nvGraphicFramePr>
        <p:xfrm>
          <a:off x="2184188" y="2772975"/>
          <a:ext cx="4792075" cy="857250"/>
        </p:xfrm>
        <a:graphic>
          <a:graphicData uri="http://schemas.openxmlformats.org/drawingml/2006/table">
            <a:tbl>
              <a:tblPr>
                <a:noFill/>
                <a:tableStyleId>{C87B800D-7DE5-4EFF-8AE6-86B4C742D59E}</a:tableStyleId>
              </a:tblPr>
              <a:tblGrid>
                <a:gridCol w="877475">
                  <a:extLst>
                    <a:ext uri="{9D8B030D-6E8A-4147-A177-3AD203B41FA5}">
                      <a16:colId xmlns:a16="http://schemas.microsoft.com/office/drawing/2014/main" val="20000"/>
                    </a:ext>
                  </a:extLst>
                </a:gridCol>
                <a:gridCol w="2351900">
                  <a:extLst>
                    <a:ext uri="{9D8B030D-6E8A-4147-A177-3AD203B41FA5}">
                      <a16:colId xmlns:a16="http://schemas.microsoft.com/office/drawing/2014/main" val="20001"/>
                    </a:ext>
                  </a:extLst>
                </a:gridCol>
                <a:gridCol w="1562700">
                  <a:extLst>
                    <a:ext uri="{9D8B030D-6E8A-4147-A177-3AD203B41FA5}">
                      <a16:colId xmlns:a16="http://schemas.microsoft.com/office/drawing/2014/main" val="20002"/>
                    </a:ext>
                  </a:extLst>
                </a:gridCol>
              </a:tblGrid>
              <a:tr h="200025">
                <a:tc>
                  <a:txBody>
                    <a:bodyPr/>
                    <a:lstStyle/>
                    <a:p>
                      <a:pPr marL="0" lvl="0" indent="0" algn="l" rtl="0">
                        <a:spcBef>
                          <a:spcPts val="0"/>
                        </a:spcBef>
                        <a:spcAft>
                          <a:spcPts val="0"/>
                        </a:spcAft>
                        <a:buNone/>
                      </a:pPr>
                      <a:r>
                        <a:rPr lang="en" sz="900">
                          <a:latin typeface="Roboto"/>
                          <a:ea typeface="Roboto"/>
                          <a:cs typeface="Roboto"/>
                          <a:sym typeface="Roboto"/>
                        </a:rPr>
                        <a:t> </a:t>
                      </a:r>
                      <a:endParaRPr sz="10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latin typeface="Roboto"/>
                          <a:ea typeface="Roboto"/>
                          <a:cs typeface="Roboto"/>
                          <a:sym typeface="Roboto"/>
                        </a:rPr>
                        <a:t>Salesforce</a:t>
                      </a:r>
                      <a:endParaRPr sz="9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900">
                          <a:latin typeface="Roboto"/>
                          <a:ea typeface="Roboto"/>
                          <a:cs typeface="Roboto"/>
                          <a:sym typeface="Roboto"/>
                        </a:rPr>
                        <a:t>BW</a:t>
                      </a:r>
                      <a:endParaRPr sz="9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219075">
                <a:tc>
                  <a:txBody>
                    <a:bodyPr/>
                    <a:lstStyle/>
                    <a:p>
                      <a:pPr marL="0" lvl="0" indent="0" algn="l" rtl="0">
                        <a:lnSpc>
                          <a:spcPct val="115000"/>
                        </a:lnSpc>
                        <a:spcBef>
                          <a:spcPts val="0"/>
                        </a:spcBef>
                        <a:spcAft>
                          <a:spcPts val="0"/>
                        </a:spcAft>
                        <a:buNone/>
                      </a:pPr>
                      <a:r>
                        <a:rPr lang="en" sz="900">
                          <a:latin typeface="Roboto"/>
                          <a:ea typeface="Roboto"/>
                          <a:cs typeface="Roboto"/>
                          <a:sym typeface="Roboto"/>
                        </a:rPr>
                        <a:t>Date</a:t>
                      </a:r>
                      <a:endParaRPr sz="9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SLV_Received_Date_c</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calmonth</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219075">
                <a:tc>
                  <a:txBody>
                    <a:bodyPr/>
                    <a:lstStyle/>
                    <a:p>
                      <a:pPr marL="0" lvl="0" indent="0" algn="l" rtl="0">
                        <a:lnSpc>
                          <a:spcPct val="115000"/>
                        </a:lnSpc>
                        <a:spcBef>
                          <a:spcPts val="0"/>
                        </a:spcBef>
                        <a:spcAft>
                          <a:spcPts val="0"/>
                        </a:spcAft>
                        <a:buNone/>
                      </a:pPr>
                      <a:r>
                        <a:rPr lang="en" sz="900">
                          <a:latin typeface="Roboto"/>
                          <a:ea typeface="Roboto"/>
                          <a:cs typeface="Roboto"/>
                          <a:sym typeface="Roboto"/>
                        </a:rPr>
                        <a:t>Site</a:t>
                      </a:r>
                      <a:endParaRPr sz="9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Manufacturing_Code_Name__c</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Plant_Key</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219075">
                <a:tc>
                  <a:txBody>
                    <a:bodyPr/>
                    <a:lstStyle/>
                    <a:p>
                      <a:pPr marL="0" lvl="0" indent="0" algn="l" rtl="0">
                        <a:lnSpc>
                          <a:spcPct val="115000"/>
                        </a:lnSpc>
                        <a:spcBef>
                          <a:spcPts val="0"/>
                        </a:spcBef>
                        <a:spcAft>
                          <a:spcPts val="0"/>
                        </a:spcAft>
                        <a:buNone/>
                      </a:pPr>
                      <a:r>
                        <a:rPr lang="en" sz="900">
                          <a:latin typeface="Roboto"/>
                          <a:ea typeface="Roboto"/>
                          <a:cs typeface="Roboto"/>
                          <a:sym typeface="Roboto"/>
                        </a:rPr>
                        <a:t>GBU</a:t>
                      </a:r>
                      <a:endParaRPr sz="9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D8D8D8"/>
                    </a:solidFill>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SLV2_CAS_GBU_Picklist__c</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latin typeface="Roboto Light"/>
                          <a:ea typeface="Roboto Light"/>
                          <a:cs typeface="Roboto Light"/>
                          <a:sym typeface="Roboto Light"/>
                        </a:rPr>
                        <a:t>GBU_KEY</a:t>
                      </a:r>
                      <a:endParaRPr sz="900">
                        <a:latin typeface="Roboto Light"/>
                        <a:ea typeface="Roboto Light"/>
                        <a:cs typeface="Roboto Light"/>
                        <a:sym typeface="Roboto Light"/>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70" name="Google Shape;470;p46"/>
          <p:cNvSpPr/>
          <p:nvPr/>
        </p:nvSpPr>
        <p:spPr>
          <a:xfrm>
            <a:off x="724650" y="743450"/>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SAP BW - QVBW_QRY_MVSDSO57_0002</a:t>
            </a:r>
            <a:endParaRPr sz="1100" b="1">
              <a:solidFill>
                <a:schemeClr val="lt1"/>
              </a:solidFill>
              <a:latin typeface="Roboto"/>
              <a:ea typeface="Roboto"/>
              <a:cs typeface="Roboto"/>
              <a:sym typeface="Roboto"/>
            </a:endParaRPr>
          </a:p>
        </p:txBody>
      </p:sp>
      <p:sp>
        <p:nvSpPr>
          <p:cNvPr id="471" name="Google Shape;471;p46"/>
          <p:cNvSpPr txBox="1"/>
          <p:nvPr/>
        </p:nvSpPr>
        <p:spPr>
          <a:xfrm>
            <a:off x="784799" y="1285875"/>
            <a:ext cx="75744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For this query, we brought all the attributes to GCP, </a:t>
            </a:r>
            <a:r>
              <a:rPr lang="en" sz="900" b="1">
                <a:solidFill>
                  <a:schemeClr val="dk1"/>
                </a:solidFill>
                <a:latin typeface="Roboto"/>
                <a:ea typeface="Roboto"/>
                <a:cs typeface="Roboto"/>
                <a:sym typeface="Roboto"/>
              </a:rPr>
              <a:t>without applying any transformation</a:t>
            </a:r>
            <a:r>
              <a:rPr lang="en" sz="900">
                <a:solidFill>
                  <a:schemeClr val="dk1"/>
                </a:solidFill>
                <a:latin typeface="Roboto Light"/>
                <a:ea typeface="Roboto Light"/>
                <a:cs typeface="Roboto Light"/>
                <a:sym typeface="Roboto Light"/>
              </a:rPr>
              <a:t>.</a:t>
            </a:r>
            <a:endParaRPr sz="900">
              <a:solidFill>
                <a:schemeClr val="dk1"/>
              </a:solidFill>
              <a:latin typeface="Roboto Light"/>
              <a:ea typeface="Roboto Light"/>
              <a:cs typeface="Roboto Light"/>
              <a:sym typeface="Roboto 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47"/>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Quality - Customer Complaints</a:t>
            </a:r>
            <a:endParaRPr sz="1800">
              <a:solidFill>
                <a:srgbClr val="9E9E9E"/>
              </a:solidFill>
            </a:endParaRPr>
          </a:p>
        </p:txBody>
      </p:sp>
      <p:graphicFrame>
        <p:nvGraphicFramePr>
          <p:cNvPr id="477" name="Google Shape;477;p47"/>
          <p:cNvGraphicFramePr/>
          <p:nvPr/>
        </p:nvGraphicFramePr>
        <p:xfrm>
          <a:off x="1751600" y="1318175"/>
          <a:ext cx="5640775" cy="1809750"/>
        </p:xfrm>
        <a:graphic>
          <a:graphicData uri="http://schemas.openxmlformats.org/drawingml/2006/table">
            <a:tbl>
              <a:tblPr>
                <a:noFill/>
                <a:tableStyleId>{C87B800D-7DE5-4EFF-8AE6-86B4C742D59E}</a:tableStyleId>
              </a:tblPr>
              <a:tblGrid>
                <a:gridCol w="2715275">
                  <a:extLst>
                    <a:ext uri="{9D8B030D-6E8A-4147-A177-3AD203B41FA5}">
                      <a16:colId xmlns:a16="http://schemas.microsoft.com/office/drawing/2014/main" val="20000"/>
                    </a:ext>
                  </a:extLst>
                </a:gridCol>
                <a:gridCol w="2925500">
                  <a:extLst>
                    <a:ext uri="{9D8B030D-6E8A-4147-A177-3AD203B41FA5}">
                      <a16:colId xmlns:a16="http://schemas.microsoft.com/office/drawing/2014/main" val="20001"/>
                    </a:ext>
                  </a:extLst>
                </a:gridCol>
              </a:tblGrid>
              <a:tr h="200025">
                <a:tc>
                  <a:txBody>
                    <a:bodyPr/>
                    <a:lstStyle/>
                    <a:p>
                      <a:pPr marL="0" lvl="0" indent="0" algn="l" rtl="0">
                        <a:spcBef>
                          <a:spcPts val="0"/>
                        </a:spcBef>
                        <a:spcAft>
                          <a:spcPts val="0"/>
                        </a:spcAft>
                        <a:buNone/>
                      </a:pPr>
                      <a:r>
                        <a:rPr lang="en" sz="800">
                          <a:latin typeface="Roboto Light"/>
                          <a:ea typeface="Roboto Light"/>
                          <a:cs typeface="Roboto Light"/>
                          <a:sym typeface="Roboto Light"/>
                        </a:rPr>
                        <a:t>Attribute</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6CCE7"/>
                    </a:solidFill>
                  </a:tcPr>
                </a:tc>
                <a:tc>
                  <a:txBody>
                    <a:bodyPr/>
                    <a:lstStyle/>
                    <a:p>
                      <a:pPr marL="0" lvl="0" indent="0" algn="l" rtl="0">
                        <a:spcBef>
                          <a:spcPts val="0"/>
                        </a:spcBef>
                        <a:spcAft>
                          <a:spcPts val="0"/>
                        </a:spcAft>
                        <a:buNone/>
                      </a:pPr>
                      <a:r>
                        <a:rPr lang="en" sz="800">
                          <a:latin typeface="Roboto Light"/>
                          <a:ea typeface="Roboto Light"/>
                          <a:cs typeface="Roboto Light"/>
                          <a:sym typeface="Roboto Light"/>
                        </a:rPr>
                        <a:t>Description</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6CCE7"/>
                    </a:solidFill>
                  </a:tcPr>
                </a:tc>
                <a:extLst>
                  <a:ext uri="{0D108BD9-81ED-4DB2-BD59-A6C34878D82A}">
                    <a16:rowId xmlns:a16="http://schemas.microsoft.com/office/drawing/2014/main" val="10000"/>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YearMonth</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Date</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Plant</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Plant</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GBU</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GBU</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Severity</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Priority</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ACT_CC</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Current Month Number of Customer Complaints</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209550">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ACT_NB_DELIVERIES</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Current Month Number of Deliveries</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ACT_R12_CC</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Rolling Date 12 months Number of Customer Complaints</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ACT_R12_NB_DELIVERIES</a:t>
                      </a:r>
                      <a:endParaRPr sz="800" b="1">
                        <a:latin typeface="Roboto"/>
                        <a:ea typeface="Roboto"/>
                        <a:cs typeface="Roboto"/>
                        <a:sym typeface="Roboto"/>
                      </a:endParaRPr>
                    </a:p>
                  </a:txBody>
                  <a:tcPr marL="28575" marR="28575" marT="19050" marB="190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Rolling Date 12 months Number of Deliveries</a:t>
                      </a:r>
                      <a:endParaRPr sz="800">
                        <a:latin typeface="Roboto Light"/>
                        <a:ea typeface="Roboto Light"/>
                        <a:cs typeface="Roboto Light"/>
                        <a:sym typeface="Roboto Light"/>
                      </a:endParaRPr>
                    </a:p>
                  </a:txBody>
                  <a:tcPr marL="28575" marR="28575" marT="19050" marB="19050" anchor="b">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478" name="Google Shape;478;p47"/>
          <p:cNvSpPr txBox="1"/>
          <p:nvPr/>
        </p:nvSpPr>
        <p:spPr>
          <a:xfrm>
            <a:off x="628000" y="800550"/>
            <a:ext cx="3048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latin typeface="Roboto Light"/>
                <a:ea typeface="Roboto Light"/>
                <a:cs typeface="Roboto Light"/>
                <a:sym typeface="Roboto Light"/>
              </a:rPr>
              <a:t>The final GCP Table has the following structure:</a:t>
            </a:r>
            <a:endParaRPr sz="1000">
              <a:latin typeface="Roboto Light"/>
              <a:ea typeface="Roboto Light"/>
              <a:cs typeface="Roboto Light"/>
              <a:sym typeface="Roboto Light"/>
            </a:endParaRPr>
          </a:p>
        </p:txBody>
      </p:sp>
      <p:sp>
        <p:nvSpPr>
          <p:cNvPr id="479" name="Google Shape;479;p47"/>
          <p:cNvSpPr/>
          <p:nvPr/>
        </p:nvSpPr>
        <p:spPr>
          <a:xfrm>
            <a:off x="428238" y="3466350"/>
            <a:ext cx="8287500" cy="4773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000">
                <a:solidFill>
                  <a:schemeClr val="dk1"/>
                </a:solidFill>
                <a:latin typeface="Roboto Light"/>
                <a:ea typeface="Roboto Light"/>
                <a:cs typeface="Roboto Light"/>
                <a:sym typeface="Roboto Light"/>
              </a:rPr>
              <a:t>However, the </a:t>
            </a:r>
            <a:r>
              <a:rPr lang="en" sz="1000" b="1">
                <a:solidFill>
                  <a:schemeClr val="dk1"/>
                </a:solidFill>
                <a:latin typeface="Roboto"/>
                <a:ea typeface="Roboto"/>
                <a:cs typeface="Roboto"/>
                <a:sym typeface="Roboto"/>
              </a:rPr>
              <a:t>Customer Complaints Rate</a:t>
            </a:r>
            <a:r>
              <a:rPr lang="en" sz="1000">
                <a:solidFill>
                  <a:schemeClr val="dk1"/>
                </a:solidFill>
                <a:latin typeface="Roboto Light"/>
                <a:ea typeface="Roboto Light"/>
                <a:cs typeface="Roboto Light"/>
                <a:sym typeface="Roboto Light"/>
              </a:rPr>
              <a:t> is not displayed on this table once it is calculated on PowerBI using the following formula:</a:t>
            </a:r>
            <a:endParaRPr sz="1000">
              <a:solidFill>
                <a:schemeClr val="dk1"/>
              </a:solidFill>
              <a:latin typeface="Roboto Light"/>
              <a:ea typeface="Roboto Light"/>
              <a:cs typeface="Roboto Light"/>
              <a:sym typeface="Roboto Light"/>
            </a:endParaRPr>
          </a:p>
        </p:txBody>
      </p:sp>
      <p:sp>
        <p:nvSpPr>
          <p:cNvPr id="480" name="Google Shape;480;p47"/>
          <p:cNvSpPr txBox="1"/>
          <p:nvPr/>
        </p:nvSpPr>
        <p:spPr>
          <a:xfrm>
            <a:off x="2794050" y="4162675"/>
            <a:ext cx="3555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Number of Customer Complaints / Number of Deliveries</a:t>
            </a:r>
            <a:endParaRPr sz="1000" b="1">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48"/>
          <p:cNvSpPr txBox="1">
            <a:spLocks noGrp="1"/>
          </p:cNvSpPr>
          <p:nvPr>
            <p:ph type="ctrTitle" idx="4294967295"/>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accent1"/>
              </a:buClr>
              <a:buSzPts val="1600"/>
              <a:buFont typeface="Roboto Medium"/>
              <a:buNone/>
            </a:pPr>
            <a:r>
              <a:rPr lang="en" sz="2400" b="1" i="0" u="none" strike="noStrike" cap="none">
                <a:solidFill>
                  <a:schemeClr val="accent1"/>
                </a:solidFill>
                <a:latin typeface="Roboto"/>
                <a:ea typeface="Roboto"/>
                <a:cs typeface="Roboto"/>
                <a:sym typeface="Roboto"/>
              </a:rPr>
              <a:t>0</a:t>
            </a:r>
            <a:r>
              <a:rPr lang="en" sz="2400" b="1">
                <a:latin typeface="Roboto"/>
                <a:ea typeface="Roboto"/>
                <a:cs typeface="Roboto"/>
                <a:sym typeface="Roboto"/>
              </a:rPr>
              <a:t>2</a:t>
            </a:r>
            <a:r>
              <a:rPr lang="en" sz="2400" b="1" i="0" u="none" strike="noStrike" cap="none">
                <a:solidFill>
                  <a:schemeClr val="accent1"/>
                </a:solidFill>
                <a:latin typeface="Roboto"/>
                <a:ea typeface="Roboto"/>
                <a:cs typeface="Roboto"/>
                <a:sym typeface="Roboto"/>
              </a:rPr>
              <a:t> </a:t>
            </a:r>
            <a:r>
              <a:rPr lang="en" sz="2400" b="0" i="0" u="none" strike="noStrike" cap="none">
                <a:solidFill>
                  <a:schemeClr val="accent1"/>
                </a:solidFill>
                <a:latin typeface="Roboto Medium"/>
                <a:ea typeface="Roboto Medium"/>
                <a:cs typeface="Roboto Medium"/>
                <a:sym typeface="Roboto Medium"/>
              </a:rPr>
              <a:t>| </a:t>
            </a:r>
            <a:r>
              <a:rPr lang="en" sz="2400">
                <a:latin typeface="Roboto"/>
                <a:ea typeface="Roboto"/>
                <a:cs typeface="Roboto"/>
                <a:sym typeface="Roboto"/>
              </a:rPr>
              <a:t>Final </a:t>
            </a:r>
            <a:r>
              <a:rPr lang="en" sz="2400" b="0" i="0" u="none" strike="noStrike" cap="none">
                <a:solidFill>
                  <a:schemeClr val="accent1"/>
                </a:solidFill>
                <a:latin typeface="Roboto"/>
                <a:ea typeface="Roboto"/>
                <a:cs typeface="Roboto"/>
                <a:sym typeface="Roboto"/>
              </a:rPr>
              <a:t>Summary</a:t>
            </a:r>
            <a:endParaRPr sz="2400" b="1" i="0" u="none" strike="noStrike" cap="none">
              <a:solidFill>
                <a:schemeClr val="accent1"/>
              </a:solidFill>
              <a:latin typeface="Roboto"/>
              <a:ea typeface="Roboto"/>
              <a:cs typeface="Roboto"/>
              <a:sym typeface="Roboto"/>
            </a:endParaRPr>
          </a:p>
        </p:txBody>
      </p:sp>
      <p:sp>
        <p:nvSpPr>
          <p:cNvPr id="486" name="Google Shape;486;p48"/>
          <p:cNvSpPr txBox="1">
            <a:spLocks noGrp="1"/>
          </p:cNvSpPr>
          <p:nvPr>
            <p:ph type="subTitle" idx="2"/>
          </p:nvPr>
        </p:nvSpPr>
        <p:spPr>
          <a:xfrm>
            <a:off x="468295" y="807125"/>
            <a:ext cx="8087400" cy="640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600"/>
              </a:spcBef>
              <a:spcAft>
                <a:spcPts val="0"/>
              </a:spcAft>
              <a:buSzPts val="1600"/>
              <a:buNone/>
            </a:pPr>
            <a:r>
              <a:rPr lang="en" sz="1400"/>
              <a:t>All the information shared here can be seen at Wiki - </a:t>
            </a:r>
            <a:r>
              <a:rPr lang="en" sz="1100" u="sng">
                <a:solidFill>
                  <a:schemeClr val="hlink"/>
                </a:solidFill>
                <a:latin typeface="Arial"/>
                <a:ea typeface="Arial"/>
                <a:cs typeface="Arial"/>
                <a:sym typeface="Arial"/>
                <a:hlinkClick r:id="rId3"/>
              </a:rPr>
              <a:t>Operational Dashboard Functional Documentation</a:t>
            </a:r>
            <a:r>
              <a:rPr lang="en" sz="1400"/>
              <a:t>.</a:t>
            </a:r>
            <a:endParaRPr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5">
          <a:extLst>
            <a:ext uri="{FF2B5EF4-FFF2-40B4-BE49-F238E27FC236}">
              <a16:creationId xmlns:a16="http://schemas.microsoft.com/office/drawing/2014/main" id="{C57EC58D-AFDC-B201-0A8C-99BD289C6312}"/>
            </a:ext>
          </a:extLst>
        </p:cNvPr>
        <p:cNvGrpSpPr/>
        <p:nvPr/>
      </p:nvGrpSpPr>
      <p:grpSpPr>
        <a:xfrm>
          <a:off x="0" y="0"/>
          <a:ext cx="0" cy="0"/>
          <a:chOff x="0" y="0"/>
          <a:chExt cx="0" cy="0"/>
        </a:xfrm>
      </p:grpSpPr>
      <p:sp>
        <p:nvSpPr>
          <p:cNvPr id="176" name="Google Shape;176;p24">
            <a:extLst>
              <a:ext uri="{FF2B5EF4-FFF2-40B4-BE49-F238E27FC236}">
                <a16:creationId xmlns:a16="http://schemas.microsoft.com/office/drawing/2014/main" id="{CD428335-B1BD-D2AE-CC07-4C6ACB9D2356}"/>
              </a:ext>
            </a:extLst>
          </p:cNvPr>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TRII</a:t>
            </a:r>
            <a:endParaRPr sz="1800">
              <a:solidFill>
                <a:srgbClr val="9E9E9E"/>
              </a:solidFill>
            </a:endParaRPr>
          </a:p>
        </p:txBody>
      </p:sp>
      <p:sp>
        <p:nvSpPr>
          <p:cNvPr id="177" name="Google Shape;177;p24">
            <a:extLst>
              <a:ext uri="{FF2B5EF4-FFF2-40B4-BE49-F238E27FC236}">
                <a16:creationId xmlns:a16="http://schemas.microsoft.com/office/drawing/2014/main" id="{5478EB46-84CB-F47B-83C3-43FF15C359AC}"/>
              </a:ext>
            </a:extLst>
          </p:cNvPr>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b="1">
                <a:solidFill>
                  <a:schemeClr val="lt1"/>
                </a:solidFill>
                <a:latin typeface="Roboto"/>
                <a:ea typeface="Roboto"/>
                <a:cs typeface="Roboto"/>
                <a:sym typeface="Roboto"/>
              </a:rPr>
              <a:t>Reportable Injuries and Illness (RII) rate</a:t>
            </a:r>
            <a:r>
              <a:rPr lang="en" sz="1100">
                <a:solidFill>
                  <a:schemeClr val="lt1"/>
                </a:solidFill>
                <a:latin typeface="Roboto"/>
                <a:ea typeface="Roboto"/>
                <a:cs typeface="Roboto"/>
                <a:sym typeface="Roboto"/>
              </a:rPr>
              <a:t> represents the number of work-related Injury or Illness resulting from accidents requiring a treatment greater than a First Aid Injury per hours of work.</a:t>
            </a:r>
            <a:endParaRPr sz="1100">
              <a:solidFill>
                <a:schemeClr val="lt1"/>
              </a:solidFill>
              <a:latin typeface="Roboto"/>
              <a:ea typeface="Roboto"/>
              <a:cs typeface="Roboto"/>
              <a:sym typeface="Roboto"/>
            </a:endParaRPr>
          </a:p>
        </p:txBody>
      </p:sp>
      <p:sp>
        <p:nvSpPr>
          <p:cNvPr id="178" name="Google Shape;178;p24">
            <a:extLst>
              <a:ext uri="{FF2B5EF4-FFF2-40B4-BE49-F238E27FC236}">
                <a16:creationId xmlns:a16="http://schemas.microsoft.com/office/drawing/2014/main" id="{D5433F52-1611-2972-8D45-92303A997BE9}"/>
              </a:ext>
            </a:extLst>
          </p:cNvPr>
          <p:cNvSpPr txBox="1"/>
          <p:nvPr/>
        </p:nvSpPr>
        <p:spPr>
          <a:xfrm>
            <a:off x="5793300" y="2238175"/>
            <a:ext cx="2427300" cy="11853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v_core_hd_monthly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v_core_hd_quarterly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v_os_data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v_ts_data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v_ps_data </a:t>
            </a:r>
            <a:endParaRPr sz="900">
              <a:solidFill>
                <a:schemeClr val="dk1"/>
              </a:solidFill>
              <a:latin typeface="Roboto Light"/>
              <a:ea typeface="Roboto Light"/>
              <a:cs typeface="Roboto Light"/>
              <a:sym typeface="Roboto Light"/>
            </a:endParaRPr>
          </a:p>
        </p:txBody>
      </p:sp>
      <p:sp>
        <p:nvSpPr>
          <p:cNvPr id="179" name="Google Shape;179;p24">
            <a:extLst>
              <a:ext uri="{FF2B5EF4-FFF2-40B4-BE49-F238E27FC236}">
                <a16:creationId xmlns:a16="http://schemas.microsoft.com/office/drawing/2014/main" id="{6CE9D55F-2464-561F-51F1-2D155F3BF290}"/>
              </a:ext>
            </a:extLst>
          </p:cNvPr>
          <p:cNvSpPr/>
          <p:nvPr/>
        </p:nvSpPr>
        <p:spPr>
          <a:xfrm>
            <a:off x="5848575"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180" name="Google Shape;180;p24">
            <a:extLst>
              <a:ext uri="{FF2B5EF4-FFF2-40B4-BE49-F238E27FC236}">
                <a16:creationId xmlns:a16="http://schemas.microsoft.com/office/drawing/2014/main" id="{92A43FA8-CFC6-2E34-3A63-BE10984EF471}"/>
              </a:ext>
            </a:extLst>
          </p:cNvPr>
          <p:cNvSpPr/>
          <p:nvPr/>
        </p:nvSpPr>
        <p:spPr>
          <a:xfrm>
            <a:off x="1294200"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181" name="Google Shape;181;p24">
            <a:extLst>
              <a:ext uri="{FF2B5EF4-FFF2-40B4-BE49-F238E27FC236}">
                <a16:creationId xmlns:a16="http://schemas.microsoft.com/office/drawing/2014/main" id="{72AA4B65-FC3E-C9EC-19E3-D65FBF3C911B}"/>
              </a:ext>
            </a:extLst>
          </p:cNvPr>
          <p:cNvSpPr txBox="1"/>
          <p:nvPr/>
        </p:nvSpPr>
        <p:spPr>
          <a:xfrm>
            <a:off x="1247400" y="2129575"/>
            <a:ext cx="2190900" cy="1831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solvay-ind-conso-prod</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ehs_pure_dev_mig.Core_HD_Monthly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ehs_pure_dev_mig.Core_HD_Quarterly</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ehs_pure_dev_mig.OS_data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ehs_pure_dev_mig.TS_data</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ehs_pure_dev_mig.PS_data </a:t>
            </a:r>
            <a:endParaRPr sz="900">
              <a:solidFill>
                <a:schemeClr val="dk1"/>
              </a:solidFill>
              <a:latin typeface="Roboto Light"/>
              <a:ea typeface="Roboto Light"/>
              <a:cs typeface="Roboto Light"/>
              <a:sym typeface="Roboto Light"/>
            </a:endParaRPr>
          </a:p>
        </p:txBody>
      </p:sp>
      <p:sp>
        <p:nvSpPr>
          <p:cNvPr id="182" name="Google Shape;182;p24">
            <a:extLst>
              <a:ext uri="{FF2B5EF4-FFF2-40B4-BE49-F238E27FC236}">
                <a16:creationId xmlns:a16="http://schemas.microsoft.com/office/drawing/2014/main" id="{A0A0FC15-59FF-081F-7A09-8675BECF5CE0}"/>
              </a:ext>
            </a:extLst>
          </p:cNvPr>
          <p:cNvSpPr/>
          <p:nvPr/>
        </p:nvSpPr>
        <p:spPr>
          <a:xfrm>
            <a:off x="3730700" y="22381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183" name="Google Shape;183;p24">
            <a:extLst>
              <a:ext uri="{FF2B5EF4-FFF2-40B4-BE49-F238E27FC236}">
                <a16:creationId xmlns:a16="http://schemas.microsoft.com/office/drawing/2014/main" id="{6037843F-3DA1-50E8-8990-733B89E84499}"/>
              </a:ext>
            </a:extLst>
          </p:cNvPr>
          <p:cNvSpPr txBox="1"/>
          <p:nvPr/>
        </p:nvSpPr>
        <p:spPr>
          <a:xfrm>
            <a:off x="3688050" y="2504425"/>
            <a:ext cx="15990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800">
                <a:solidFill>
                  <a:schemeClr val="dk1"/>
                </a:solidFill>
                <a:latin typeface="Roboto Light"/>
                <a:ea typeface="Roboto Light"/>
                <a:cs typeface="Roboto Light"/>
                <a:sym typeface="Roboto Light"/>
              </a:rPr>
              <a:t>No formulas needed we take the data as is</a:t>
            </a:r>
            <a:endParaRPr>
              <a:solidFill>
                <a:schemeClr val="dk1"/>
              </a:solidFill>
            </a:endParaRPr>
          </a:p>
        </p:txBody>
      </p:sp>
      <p:sp>
        <p:nvSpPr>
          <p:cNvPr id="184" name="Google Shape;184;p24">
            <a:extLst>
              <a:ext uri="{FF2B5EF4-FFF2-40B4-BE49-F238E27FC236}">
                <a16:creationId xmlns:a16="http://schemas.microsoft.com/office/drawing/2014/main" id="{E026B06C-E57D-615C-EE08-5724AE1A35BE}"/>
              </a:ext>
            </a:extLst>
          </p:cNvPr>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dirty="0">
                <a:solidFill>
                  <a:schemeClr val="dk1"/>
                </a:solidFill>
                <a:latin typeface="Roboto"/>
                <a:ea typeface="Roboto"/>
                <a:cs typeface="Roboto"/>
                <a:sym typeface="Roboto"/>
              </a:rPr>
              <a:t>Data Source: </a:t>
            </a:r>
            <a:r>
              <a:rPr lang="en" sz="1000" dirty="0">
                <a:solidFill>
                  <a:schemeClr val="dk1"/>
                </a:solidFill>
                <a:latin typeface="Roboto Light"/>
                <a:ea typeface="Roboto Light"/>
                <a:cs typeface="Roboto Light"/>
                <a:sym typeface="Roboto Light"/>
              </a:rPr>
              <a:t>Pure</a:t>
            </a:r>
            <a:endParaRPr sz="1300" dirty="0">
              <a:latin typeface="Roboto Light"/>
              <a:ea typeface="Roboto Light"/>
              <a:cs typeface="Roboto Light"/>
              <a:sym typeface="Roboto Light"/>
            </a:endParaRPr>
          </a:p>
        </p:txBody>
      </p:sp>
      <p:sp>
        <p:nvSpPr>
          <p:cNvPr id="185" name="Google Shape;185;p24">
            <a:extLst>
              <a:ext uri="{FF2B5EF4-FFF2-40B4-BE49-F238E27FC236}">
                <a16:creationId xmlns:a16="http://schemas.microsoft.com/office/drawing/2014/main" id="{E84E57C0-BFA8-999A-6273-D540E0151B1F}"/>
              </a:ext>
            </a:extLst>
          </p:cNvPr>
          <p:cNvSpPr txBox="1"/>
          <p:nvPr/>
        </p:nvSpPr>
        <p:spPr>
          <a:xfrm>
            <a:off x="670125" y="4150675"/>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No formulas needed as we take the data as is</a:t>
            </a:r>
            <a:endParaRPr sz="900">
              <a:solidFill>
                <a:srgbClr val="434343"/>
              </a:solidFill>
              <a:latin typeface="Roboto Light"/>
              <a:ea typeface="Roboto Light"/>
              <a:cs typeface="Roboto Light"/>
              <a:sym typeface="Roboto Light"/>
            </a:endParaRPr>
          </a:p>
        </p:txBody>
      </p:sp>
    </p:spTree>
    <p:extLst>
      <p:ext uri="{BB962C8B-B14F-4D97-AF65-F5344CB8AC3E}">
        <p14:creationId xmlns:p14="http://schemas.microsoft.com/office/powerpoint/2010/main" val="3016051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5"/>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PSE &amp; Fires</a:t>
            </a:r>
            <a:endParaRPr sz="2400">
              <a:solidFill>
                <a:schemeClr val="accent1"/>
              </a:solidFill>
            </a:endParaRPr>
          </a:p>
        </p:txBody>
      </p:sp>
      <p:sp>
        <p:nvSpPr>
          <p:cNvPr id="191" name="Google Shape;191;p25"/>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A </a:t>
            </a:r>
            <a:r>
              <a:rPr lang="en" sz="1100" b="1">
                <a:solidFill>
                  <a:schemeClr val="lt1"/>
                </a:solidFill>
                <a:latin typeface="Roboto"/>
                <a:ea typeface="Roboto"/>
                <a:cs typeface="Roboto"/>
                <a:sym typeface="Roboto"/>
              </a:rPr>
              <a:t>Process Safety Incident (PSI)</a:t>
            </a:r>
            <a:r>
              <a:rPr lang="en" sz="1100">
                <a:solidFill>
                  <a:schemeClr val="lt1"/>
                </a:solidFill>
                <a:latin typeface="Roboto"/>
                <a:ea typeface="Roboto"/>
                <a:cs typeface="Roboto"/>
                <a:sym typeface="Roboto"/>
              </a:rPr>
              <a:t> is an event involving a chemical or a chemical process, and generating a release of chemicals or energy. This KPI represents the number of PSI per hours of work.</a:t>
            </a:r>
            <a:endParaRPr sz="1100">
              <a:solidFill>
                <a:schemeClr val="lt1"/>
              </a:solidFill>
              <a:latin typeface="Roboto"/>
              <a:ea typeface="Roboto"/>
              <a:cs typeface="Roboto"/>
              <a:sym typeface="Roboto"/>
            </a:endParaRPr>
          </a:p>
        </p:txBody>
      </p:sp>
      <p:sp>
        <p:nvSpPr>
          <p:cNvPr id="192" name="Google Shape;192;p25"/>
          <p:cNvSpPr txBox="1"/>
          <p:nvPr/>
        </p:nvSpPr>
        <p:spPr>
          <a:xfrm>
            <a:off x="5793300" y="2238175"/>
            <a:ext cx="2427300" cy="11853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v_core_hd_monthly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v_core_hd_quarterly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v_os_data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v_ts_data </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v_ps_data </a:t>
            </a:r>
            <a:endParaRPr sz="900">
              <a:solidFill>
                <a:schemeClr val="dk1"/>
              </a:solidFill>
              <a:latin typeface="Roboto Light"/>
              <a:ea typeface="Roboto Light"/>
              <a:cs typeface="Roboto Light"/>
              <a:sym typeface="Roboto Light"/>
            </a:endParaRPr>
          </a:p>
        </p:txBody>
      </p:sp>
      <p:sp>
        <p:nvSpPr>
          <p:cNvPr id="193" name="Google Shape;193;p25"/>
          <p:cNvSpPr/>
          <p:nvPr/>
        </p:nvSpPr>
        <p:spPr>
          <a:xfrm>
            <a:off x="5848575"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GCP Tables</a:t>
            </a:r>
            <a:endParaRPr sz="800" b="0" i="1" u="none" strike="noStrike" cap="none">
              <a:solidFill>
                <a:srgbClr val="000000"/>
              </a:solidFill>
              <a:latin typeface="Roboto"/>
              <a:ea typeface="Roboto"/>
              <a:cs typeface="Roboto"/>
              <a:sym typeface="Roboto"/>
            </a:endParaRPr>
          </a:p>
        </p:txBody>
      </p:sp>
      <p:sp>
        <p:nvSpPr>
          <p:cNvPr id="194" name="Google Shape;194;p25"/>
          <p:cNvSpPr/>
          <p:nvPr/>
        </p:nvSpPr>
        <p:spPr>
          <a:xfrm>
            <a:off x="1294200" y="1870525"/>
            <a:ext cx="14064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Original GCP Tables</a:t>
            </a:r>
            <a:endParaRPr sz="800" b="0" i="1" u="none" strike="noStrike" cap="none">
              <a:solidFill>
                <a:srgbClr val="000000"/>
              </a:solidFill>
              <a:latin typeface="Roboto"/>
              <a:ea typeface="Roboto"/>
              <a:cs typeface="Roboto"/>
              <a:sym typeface="Roboto"/>
            </a:endParaRPr>
          </a:p>
        </p:txBody>
      </p:sp>
      <p:sp>
        <p:nvSpPr>
          <p:cNvPr id="195" name="Google Shape;195;p25"/>
          <p:cNvSpPr txBox="1"/>
          <p:nvPr/>
        </p:nvSpPr>
        <p:spPr>
          <a:xfrm>
            <a:off x="1247400" y="2129575"/>
            <a:ext cx="2190900" cy="1831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Project</a:t>
            </a:r>
            <a:r>
              <a:rPr lang="en" sz="900">
                <a:solidFill>
                  <a:schemeClr val="dk1"/>
                </a:solidFill>
                <a:latin typeface="Roboto Light"/>
                <a:ea typeface="Roboto Light"/>
                <a:cs typeface="Roboto Light"/>
                <a:sym typeface="Roboto Light"/>
              </a:rPr>
              <a:t>: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solvay-ind-conso-prod</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b="1">
                <a:solidFill>
                  <a:schemeClr val="dk1"/>
                </a:solidFill>
                <a:latin typeface="Roboto"/>
                <a:ea typeface="Roboto"/>
                <a:cs typeface="Roboto"/>
                <a:sym typeface="Roboto"/>
              </a:rPr>
              <a:t>Tables: </a:t>
            </a:r>
            <a:endParaRPr sz="900" b="1">
              <a:solidFill>
                <a:schemeClr val="dk1"/>
              </a:solidFill>
              <a:latin typeface="Roboto"/>
              <a:ea typeface="Roboto"/>
              <a:cs typeface="Roboto"/>
              <a:sym typeface="Roboto"/>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ehs_pure_dev_mig.Core_HD_Monthly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ehs_pure_dev_mig.Core_HD_Quarterly</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ehs_pure_dev_mig.OS_data </a:t>
            </a:r>
            <a:endParaRPr sz="900">
              <a:solidFill>
                <a:schemeClr val="dk1"/>
              </a:solidFill>
              <a:latin typeface="Roboto Light"/>
              <a:ea typeface="Roboto Light"/>
              <a:cs typeface="Roboto Light"/>
              <a:sym typeface="Roboto Light"/>
            </a:endParaRPr>
          </a:p>
          <a:p>
            <a:pPr marL="0" marR="0" lvl="0" indent="0" algn="l" rtl="0">
              <a:lnSpc>
                <a:spcPct val="100000"/>
              </a:lnSpc>
              <a:spcBef>
                <a:spcPts val="600"/>
              </a:spcBef>
              <a:spcAft>
                <a:spcPts val="0"/>
              </a:spcAft>
              <a:buNone/>
            </a:pPr>
            <a:r>
              <a:rPr lang="en" sz="900">
                <a:solidFill>
                  <a:schemeClr val="dk1"/>
                </a:solidFill>
                <a:latin typeface="Roboto Light"/>
                <a:ea typeface="Roboto Light"/>
                <a:cs typeface="Roboto Light"/>
                <a:sym typeface="Roboto Light"/>
              </a:rPr>
              <a:t>ehs_pure_dev_mig.TS_data</a:t>
            </a:r>
            <a:endParaRPr sz="900">
              <a:solidFill>
                <a:schemeClr val="dk1"/>
              </a:solidFill>
              <a:latin typeface="Roboto Light"/>
              <a:ea typeface="Roboto Light"/>
              <a:cs typeface="Roboto Light"/>
              <a:sym typeface="Roboto Light"/>
            </a:endParaRPr>
          </a:p>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ehs_pure_dev_mig.PS_data </a:t>
            </a:r>
            <a:endParaRPr sz="900">
              <a:solidFill>
                <a:schemeClr val="dk1"/>
              </a:solidFill>
              <a:latin typeface="Roboto Light"/>
              <a:ea typeface="Roboto Light"/>
              <a:cs typeface="Roboto Light"/>
              <a:sym typeface="Roboto Light"/>
            </a:endParaRPr>
          </a:p>
        </p:txBody>
      </p:sp>
      <p:sp>
        <p:nvSpPr>
          <p:cNvPr id="196" name="Google Shape;196;p25"/>
          <p:cNvSpPr/>
          <p:nvPr/>
        </p:nvSpPr>
        <p:spPr>
          <a:xfrm>
            <a:off x="3730700" y="2238175"/>
            <a:ext cx="15990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197" name="Google Shape;197;p25"/>
          <p:cNvSpPr txBox="1"/>
          <p:nvPr/>
        </p:nvSpPr>
        <p:spPr>
          <a:xfrm>
            <a:off x="3688050" y="2504425"/>
            <a:ext cx="15990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600"/>
              </a:spcBef>
              <a:spcAft>
                <a:spcPts val="0"/>
              </a:spcAft>
              <a:buNone/>
            </a:pPr>
            <a:r>
              <a:rPr lang="en" sz="800">
                <a:solidFill>
                  <a:schemeClr val="dk1"/>
                </a:solidFill>
                <a:latin typeface="Roboto Light"/>
                <a:ea typeface="Roboto Light"/>
                <a:cs typeface="Roboto Light"/>
                <a:sym typeface="Roboto Light"/>
              </a:rPr>
              <a:t>No formulas needed we take the data as is</a:t>
            </a:r>
            <a:endParaRPr>
              <a:solidFill>
                <a:schemeClr val="dk1"/>
              </a:solidFill>
            </a:endParaRPr>
          </a:p>
        </p:txBody>
      </p:sp>
      <p:sp>
        <p:nvSpPr>
          <p:cNvPr id="198" name="Google Shape;198;p25"/>
          <p:cNvSpPr txBox="1"/>
          <p:nvPr/>
        </p:nvSpPr>
        <p:spPr>
          <a:xfrm>
            <a:off x="548625" y="1420075"/>
            <a:ext cx="1683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Pure</a:t>
            </a:r>
            <a:endParaRPr sz="1300">
              <a:latin typeface="Roboto Light"/>
              <a:ea typeface="Roboto Light"/>
              <a:cs typeface="Roboto Light"/>
              <a:sym typeface="Roboto Light"/>
            </a:endParaRPr>
          </a:p>
        </p:txBody>
      </p:sp>
      <p:sp>
        <p:nvSpPr>
          <p:cNvPr id="199" name="Google Shape;199;p25"/>
          <p:cNvSpPr txBox="1"/>
          <p:nvPr/>
        </p:nvSpPr>
        <p:spPr>
          <a:xfrm>
            <a:off x="670125" y="4150675"/>
            <a:ext cx="7768800" cy="3231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900">
                <a:solidFill>
                  <a:schemeClr val="dk1"/>
                </a:solidFill>
                <a:latin typeface="Roboto Light"/>
                <a:ea typeface="Roboto Light"/>
                <a:cs typeface="Roboto Light"/>
                <a:sym typeface="Roboto Light"/>
              </a:rPr>
              <a:t>No formulas needed as we take the data as is</a:t>
            </a:r>
            <a:endParaRPr sz="900">
              <a:solidFill>
                <a:srgbClr val="434343"/>
              </a:solidFill>
              <a:latin typeface="Roboto Light"/>
              <a:ea typeface="Roboto Light"/>
              <a:cs typeface="Roboto Light"/>
              <a:sym typeface="Roboto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6"/>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GHG Emissions</a:t>
            </a:r>
            <a:endParaRPr sz="1800">
              <a:solidFill>
                <a:srgbClr val="9E9E9E"/>
              </a:solidFill>
            </a:endParaRPr>
          </a:p>
        </p:txBody>
      </p:sp>
      <p:sp>
        <p:nvSpPr>
          <p:cNvPr id="205" name="Google Shape;205;p26"/>
          <p:cNvSpPr/>
          <p:nvPr/>
        </p:nvSpPr>
        <p:spPr>
          <a:xfrm>
            <a:off x="404650" y="747725"/>
            <a:ext cx="8287500" cy="598800"/>
          </a:xfrm>
          <a:prstGeom prst="roundRect">
            <a:avLst>
              <a:gd name="adj" fmla="val 50000"/>
            </a:avLst>
          </a:prstGeom>
          <a:solidFill>
            <a:srgbClr val="81D1F0">
              <a:alpha val="80000"/>
            </a:srgbClr>
          </a:solid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en" sz="1100">
                <a:solidFill>
                  <a:schemeClr val="lt1"/>
                </a:solidFill>
                <a:latin typeface="Roboto"/>
                <a:ea typeface="Roboto"/>
                <a:cs typeface="Roboto"/>
                <a:sym typeface="Roboto"/>
              </a:rPr>
              <a:t>It represents the </a:t>
            </a:r>
            <a:r>
              <a:rPr lang="en" sz="1100" b="1">
                <a:solidFill>
                  <a:schemeClr val="lt1"/>
                </a:solidFill>
                <a:latin typeface="Roboto"/>
                <a:ea typeface="Roboto"/>
                <a:cs typeface="Roboto"/>
                <a:sym typeface="Roboto"/>
              </a:rPr>
              <a:t>amount of kt CO2</a:t>
            </a:r>
            <a:r>
              <a:rPr lang="en" sz="1100">
                <a:solidFill>
                  <a:schemeClr val="lt1"/>
                </a:solidFill>
                <a:latin typeface="Roboto"/>
                <a:ea typeface="Roboto"/>
                <a:cs typeface="Roboto"/>
                <a:sym typeface="Roboto"/>
              </a:rPr>
              <a:t> equivalent emitted by GBU-Site every month. It includes CO2 resulting from energy (fuels, electricity, steamp) and CO2 equivalent emitted by processes (Methane and Nitrous oxide).</a:t>
            </a:r>
            <a:endParaRPr sz="1100">
              <a:solidFill>
                <a:schemeClr val="lt1"/>
              </a:solidFill>
              <a:latin typeface="Roboto"/>
              <a:ea typeface="Roboto"/>
              <a:cs typeface="Roboto"/>
              <a:sym typeface="Roboto"/>
            </a:endParaRPr>
          </a:p>
        </p:txBody>
      </p:sp>
      <p:sp>
        <p:nvSpPr>
          <p:cNvPr id="206" name="Google Shape;206;p26"/>
          <p:cNvSpPr/>
          <p:nvPr/>
        </p:nvSpPr>
        <p:spPr>
          <a:xfrm>
            <a:off x="873250" y="1848275"/>
            <a:ext cx="2651700" cy="1221900"/>
          </a:xfrm>
          <a:prstGeom prst="rect">
            <a:avLst/>
          </a:prstGeom>
          <a:solidFill>
            <a:srgbClr val="F3F3F3"/>
          </a:solidFill>
          <a:ln>
            <a:noFill/>
          </a:ln>
          <a:effectLst>
            <a:outerShdw blurRad="57150" dist="19050" dir="5400000" algn="bl" rotWithShape="0">
              <a:srgbClr val="000000">
                <a:alpha val="49800"/>
              </a:srgbClr>
            </a:outerShdw>
          </a:effectLst>
        </p:spPr>
        <p:txBody>
          <a:bodyPr spcFirstLastPara="1" wrap="square" lIns="91425" tIns="91425" rIns="91425" bIns="91425"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100">
                <a:solidFill>
                  <a:srgbClr val="3E3F40"/>
                </a:solidFill>
                <a:latin typeface="Roboto Light"/>
                <a:ea typeface="Roboto Light"/>
                <a:cs typeface="Roboto Light"/>
                <a:sym typeface="Roboto Light"/>
              </a:rPr>
              <a:t>QV_BW_QRY_CPECO202_0001</a:t>
            </a:r>
            <a:endParaRPr sz="1100">
              <a:solidFill>
                <a:srgbClr val="3E3F40"/>
              </a:solidFill>
              <a:latin typeface="Roboto Light"/>
              <a:ea typeface="Roboto Light"/>
              <a:cs typeface="Roboto Light"/>
              <a:sym typeface="Roboto Light"/>
            </a:endParaRPr>
          </a:p>
          <a:p>
            <a:pPr marL="0" lvl="0" indent="0" algn="ctr" rtl="0">
              <a:lnSpc>
                <a:spcPct val="150000"/>
              </a:lnSpc>
              <a:spcBef>
                <a:spcPts val="0"/>
              </a:spcBef>
              <a:spcAft>
                <a:spcPts val="0"/>
              </a:spcAft>
              <a:buClr>
                <a:schemeClr val="dk1"/>
              </a:buClr>
              <a:buSzPts val="1100"/>
              <a:buFont typeface="Arial"/>
              <a:buNone/>
            </a:pPr>
            <a:r>
              <a:rPr lang="en" sz="1100" b="1">
                <a:solidFill>
                  <a:srgbClr val="3E3F40"/>
                </a:solidFill>
                <a:latin typeface="Roboto"/>
                <a:ea typeface="Roboto"/>
                <a:cs typeface="Roboto"/>
                <a:sym typeface="Roboto"/>
              </a:rPr>
              <a:t>CERISE</a:t>
            </a:r>
            <a:endParaRPr sz="1100" b="1">
              <a:solidFill>
                <a:srgbClr val="3E3F40"/>
              </a:solidFill>
              <a:latin typeface="Roboto"/>
              <a:ea typeface="Roboto"/>
              <a:cs typeface="Roboto"/>
              <a:sym typeface="Roboto"/>
            </a:endParaRPr>
          </a:p>
        </p:txBody>
      </p:sp>
      <p:sp>
        <p:nvSpPr>
          <p:cNvPr id="207" name="Google Shape;207;p26"/>
          <p:cNvSpPr/>
          <p:nvPr/>
        </p:nvSpPr>
        <p:spPr>
          <a:xfrm>
            <a:off x="873250" y="3354600"/>
            <a:ext cx="2651700" cy="1221900"/>
          </a:xfrm>
          <a:prstGeom prst="rect">
            <a:avLst/>
          </a:prstGeom>
          <a:solidFill>
            <a:srgbClr val="F3F3F3"/>
          </a:solidFill>
          <a:ln>
            <a:noFill/>
          </a:ln>
          <a:effectLst>
            <a:outerShdw blurRad="57150" dist="19050" dir="5400000" algn="bl" rotWithShape="0">
              <a:srgbClr val="000000">
                <a:alpha val="49800"/>
              </a:srgbClr>
            </a:outerShdw>
          </a:effectLst>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chemeClr val="dk1"/>
              </a:buClr>
              <a:buSzPts val="1100"/>
              <a:buFont typeface="Arial"/>
              <a:buNone/>
            </a:pPr>
            <a:r>
              <a:rPr lang="en" sz="1100" u="sng">
                <a:solidFill>
                  <a:srgbClr val="1155CC"/>
                </a:solidFill>
                <a:latin typeface="Roboto Light"/>
                <a:ea typeface="Roboto Light"/>
                <a:cs typeface="Roboto Light"/>
                <a:sym typeface="Roboto Light"/>
                <a:hlinkClick r:id="rId3">
                  <a:extLst>
                    <a:ext uri="{A12FA001-AC4F-418D-AE19-62706E023703}">
                      <ahyp:hlinkClr xmlns:ahyp="http://schemas.microsoft.com/office/drawing/2018/hyperlinkcolor" val="tx"/>
                    </a:ext>
                  </a:extLst>
                </a:hlinkClick>
              </a:rPr>
              <a:t>2024-06-05 Non CO2 GHG - Google </a:t>
            </a:r>
            <a:endParaRPr sz="1100">
              <a:latin typeface="Roboto Light"/>
              <a:ea typeface="Roboto Light"/>
              <a:cs typeface="Roboto Light"/>
              <a:sym typeface="Roboto Light"/>
            </a:endParaRPr>
          </a:p>
          <a:p>
            <a:pPr marL="0" marR="0" lvl="0" indent="0" algn="ctr" rtl="0">
              <a:lnSpc>
                <a:spcPct val="150000"/>
              </a:lnSpc>
              <a:spcBef>
                <a:spcPts val="0"/>
              </a:spcBef>
              <a:spcAft>
                <a:spcPts val="0"/>
              </a:spcAft>
              <a:buNone/>
            </a:pPr>
            <a:r>
              <a:rPr lang="en" sz="1100" b="1">
                <a:latin typeface="Roboto"/>
                <a:ea typeface="Roboto"/>
                <a:cs typeface="Roboto"/>
                <a:sym typeface="Roboto"/>
              </a:rPr>
              <a:t>Pure</a:t>
            </a:r>
            <a:endParaRPr sz="1100" b="1">
              <a:latin typeface="Roboto"/>
              <a:ea typeface="Roboto"/>
              <a:cs typeface="Roboto"/>
              <a:sym typeface="Roboto"/>
            </a:endParaRPr>
          </a:p>
        </p:txBody>
      </p:sp>
      <p:sp>
        <p:nvSpPr>
          <p:cNvPr id="208" name="Google Shape;208;p26"/>
          <p:cNvSpPr/>
          <p:nvPr/>
        </p:nvSpPr>
        <p:spPr>
          <a:xfrm>
            <a:off x="1391350" y="1768825"/>
            <a:ext cx="1615500" cy="201300"/>
          </a:xfrm>
          <a:prstGeom prst="roundRect">
            <a:avLst>
              <a:gd name="adj" fmla="val 50000"/>
            </a:avLst>
          </a:prstGeom>
          <a:solidFill>
            <a:srgbClr val="5495FC"/>
          </a:solidFill>
          <a:ln>
            <a:noFill/>
          </a:ln>
        </p:spPr>
        <p:txBody>
          <a:bodyPr spcFirstLastPara="1" wrap="square" lIns="91425" tIns="91425" rIns="91425" bIns="91425"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50">
                <a:solidFill>
                  <a:schemeClr val="lt2"/>
                </a:solidFill>
                <a:latin typeface="Roboto"/>
                <a:ea typeface="Roboto"/>
                <a:cs typeface="Roboto"/>
                <a:sym typeface="Roboto"/>
              </a:rPr>
              <a:t>CO2 Energy</a:t>
            </a:r>
            <a:endParaRPr sz="900">
              <a:solidFill>
                <a:schemeClr val="lt2"/>
              </a:solidFill>
              <a:latin typeface="Roboto"/>
              <a:ea typeface="Roboto"/>
              <a:cs typeface="Roboto"/>
              <a:sym typeface="Roboto"/>
            </a:endParaRPr>
          </a:p>
        </p:txBody>
      </p:sp>
      <p:sp>
        <p:nvSpPr>
          <p:cNvPr id="209" name="Google Shape;209;p26"/>
          <p:cNvSpPr/>
          <p:nvPr/>
        </p:nvSpPr>
        <p:spPr>
          <a:xfrm>
            <a:off x="1391350" y="3275150"/>
            <a:ext cx="1615500" cy="201300"/>
          </a:xfrm>
          <a:prstGeom prst="roundRect">
            <a:avLst>
              <a:gd name="adj" fmla="val 50000"/>
            </a:avLst>
          </a:prstGeom>
          <a:solidFill>
            <a:srgbClr val="5495FC"/>
          </a:solidFill>
          <a:ln>
            <a:noFill/>
          </a:ln>
        </p:spPr>
        <p:txBody>
          <a:bodyPr spcFirstLastPara="1" wrap="square" lIns="91425" tIns="91425" rIns="91425" bIns="91425" anchor="ctr" anchorCtr="0">
            <a:noAutofit/>
          </a:bodyPr>
          <a:lstStyle/>
          <a:p>
            <a:pPr marL="0" lvl="0" indent="0" algn="ctr" rtl="0">
              <a:lnSpc>
                <a:spcPct val="150000"/>
              </a:lnSpc>
              <a:spcBef>
                <a:spcPts val="0"/>
              </a:spcBef>
              <a:spcAft>
                <a:spcPts val="0"/>
              </a:spcAft>
              <a:buClr>
                <a:schemeClr val="dk1"/>
              </a:buClr>
              <a:buSzPts val="1100"/>
              <a:buFont typeface="Arial"/>
              <a:buNone/>
            </a:pPr>
            <a:r>
              <a:rPr lang="en" sz="1050">
                <a:solidFill>
                  <a:schemeClr val="lt2"/>
                </a:solidFill>
                <a:latin typeface="Roboto"/>
                <a:ea typeface="Roboto"/>
                <a:cs typeface="Roboto"/>
                <a:sym typeface="Roboto"/>
              </a:rPr>
              <a:t>CO2 Emission</a:t>
            </a:r>
            <a:endParaRPr sz="900">
              <a:solidFill>
                <a:schemeClr val="lt2"/>
              </a:solidFill>
              <a:latin typeface="Roboto"/>
              <a:ea typeface="Roboto"/>
              <a:cs typeface="Roboto"/>
              <a:sym typeface="Roboto"/>
            </a:endParaRPr>
          </a:p>
        </p:txBody>
      </p:sp>
      <p:sp>
        <p:nvSpPr>
          <p:cNvPr id="210" name="Google Shape;210;p26"/>
          <p:cNvSpPr txBox="1"/>
          <p:nvPr/>
        </p:nvSpPr>
        <p:spPr>
          <a:xfrm>
            <a:off x="5315325" y="2746625"/>
            <a:ext cx="30000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100">
              <a:solidFill>
                <a:schemeClr val="dk1"/>
              </a:solidFill>
              <a:latin typeface="Roboto Light"/>
              <a:ea typeface="Roboto Light"/>
              <a:cs typeface="Roboto Light"/>
              <a:sym typeface="Roboto Light"/>
            </a:endParaRPr>
          </a:p>
          <a:p>
            <a:pPr marL="0" lvl="0" indent="0" algn="l" rtl="0">
              <a:spcBef>
                <a:spcPts val="0"/>
              </a:spcBef>
              <a:spcAft>
                <a:spcPts val="0"/>
              </a:spcAft>
              <a:buClr>
                <a:schemeClr val="dk1"/>
              </a:buClr>
              <a:buSzPts val="1100"/>
              <a:buFont typeface="Arial"/>
              <a:buNone/>
            </a:pPr>
            <a:r>
              <a:rPr lang="en" sz="1100">
                <a:solidFill>
                  <a:schemeClr val="dk1"/>
                </a:solidFill>
                <a:latin typeface="Roboto Light"/>
                <a:ea typeface="Roboto Light"/>
                <a:cs typeface="Roboto Light"/>
                <a:sym typeface="Roboto Light"/>
              </a:rPr>
              <a:t>Sum (CO2 energy) + Sum (CO2 process)</a:t>
            </a:r>
            <a:endParaRPr sz="1100">
              <a:solidFill>
                <a:schemeClr val="dk1"/>
              </a:solidFill>
              <a:latin typeface="Roboto Light"/>
              <a:ea typeface="Roboto Light"/>
              <a:cs typeface="Roboto Light"/>
              <a:sym typeface="Roboto Light"/>
            </a:endParaRPr>
          </a:p>
          <a:p>
            <a:pPr marL="0" lvl="0" indent="0" algn="l" rtl="0">
              <a:spcBef>
                <a:spcPts val="0"/>
              </a:spcBef>
              <a:spcAft>
                <a:spcPts val="0"/>
              </a:spcAft>
              <a:buNone/>
            </a:pPr>
            <a:r>
              <a:rPr lang="en" sz="1100">
                <a:solidFill>
                  <a:schemeClr val="dk1"/>
                </a:solidFill>
                <a:latin typeface="Roboto Light"/>
                <a:ea typeface="Roboto Light"/>
                <a:cs typeface="Roboto Light"/>
                <a:sym typeface="Roboto Light"/>
              </a:rPr>
              <a:t> </a:t>
            </a:r>
            <a:endParaRPr sz="1500">
              <a:latin typeface="Roboto Light"/>
              <a:ea typeface="Roboto Light"/>
              <a:cs typeface="Roboto Light"/>
              <a:sym typeface="Roboto Light"/>
            </a:endParaRPr>
          </a:p>
        </p:txBody>
      </p:sp>
      <p:sp>
        <p:nvSpPr>
          <p:cNvPr id="211" name="Google Shape;211;p26"/>
          <p:cNvSpPr/>
          <p:nvPr/>
        </p:nvSpPr>
        <p:spPr>
          <a:xfrm>
            <a:off x="4101175" y="2939825"/>
            <a:ext cx="7806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212" name="Google Shape;212;p26"/>
          <p:cNvSpPr txBox="1"/>
          <p:nvPr/>
        </p:nvSpPr>
        <p:spPr>
          <a:xfrm>
            <a:off x="2064850" y="4368150"/>
            <a:ext cx="3392100" cy="492600"/>
          </a:xfrm>
          <a:prstGeom prst="rect">
            <a:avLst/>
          </a:prstGeom>
          <a:solidFill>
            <a:srgbClr val="E6B2A8"/>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434343"/>
                </a:solidFill>
                <a:latin typeface="Roboto Light"/>
                <a:ea typeface="Roboto Light"/>
                <a:cs typeface="Roboto Light"/>
                <a:sym typeface="Roboto Light"/>
              </a:rPr>
              <a:t>Although data comes from Pure, it is not yet available in GCP, so right now we still use the Excel File</a:t>
            </a:r>
            <a:endParaRPr i="1">
              <a:solidFill>
                <a:srgbClr val="434343"/>
              </a:solidFill>
              <a:latin typeface="Roboto Light"/>
              <a:ea typeface="Roboto Light"/>
              <a:cs typeface="Roboto Light"/>
              <a:sym typeface="Roboto Light"/>
            </a:endParaRPr>
          </a:p>
        </p:txBody>
      </p:sp>
      <p:sp>
        <p:nvSpPr>
          <p:cNvPr id="213" name="Google Shape;213;p26"/>
          <p:cNvSpPr txBox="1"/>
          <p:nvPr/>
        </p:nvSpPr>
        <p:spPr>
          <a:xfrm>
            <a:off x="548625" y="1420075"/>
            <a:ext cx="2264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1"/>
                </a:solidFill>
                <a:latin typeface="Roboto"/>
                <a:ea typeface="Roboto"/>
                <a:cs typeface="Roboto"/>
                <a:sym typeface="Roboto"/>
              </a:rPr>
              <a:t>Data Source: </a:t>
            </a:r>
            <a:r>
              <a:rPr lang="en" sz="1000">
                <a:solidFill>
                  <a:schemeClr val="dk1"/>
                </a:solidFill>
                <a:latin typeface="Roboto Light"/>
                <a:ea typeface="Roboto Light"/>
                <a:cs typeface="Roboto Light"/>
                <a:sym typeface="Roboto Light"/>
              </a:rPr>
              <a:t>Cerise &amp; Pure</a:t>
            </a:r>
            <a:endParaRPr sz="1300">
              <a:latin typeface="Roboto Light"/>
              <a:ea typeface="Roboto Light"/>
              <a:cs typeface="Roboto Light"/>
              <a:sym typeface="Robo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7"/>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GHG Emissions</a:t>
            </a:r>
            <a:endParaRPr sz="1800">
              <a:solidFill>
                <a:srgbClr val="9E9E9E"/>
              </a:solidFill>
            </a:endParaRPr>
          </a:p>
        </p:txBody>
      </p:sp>
      <p:sp>
        <p:nvSpPr>
          <p:cNvPr id="219" name="Google Shape;219;p27"/>
          <p:cNvSpPr/>
          <p:nvPr/>
        </p:nvSpPr>
        <p:spPr>
          <a:xfrm>
            <a:off x="716150" y="783125"/>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CERISE</a:t>
            </a:r>
            <a:endParaRPr sz="1000" b="0" i="1" u="none" strike="noStrike" cap="none">
              <a:solidFill>
                <a:schemeClr val="lt1"/>
              </a:solidFill>
              <a:latin typeface="Roboto"/>
              <a:ea typeface="Roboto"/>
              <a:cs typeface="Roboto"/>
              <a:sym typeface="Roboto"/>
            </a:endParaRPr>
          </a:p>
        </p:txBody>
      </p:sp>
      <p:sp>
        <p:nvSpPr>
          <p:cNvPr id="220" name="Google Shape;220;p27"/>
          <p:cNvSpPr txBox="1"/>
          <p:nvPr/>
        </p:nvSpPr>
        <p:spPr>
          <a:xfrm>
            <a:off x="1476900" y="1264050"/>
            <a:ext cx="300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QV_BW_QRY_CPECO202_0001 </a:t>
            </a:r>
            <a:endParaRPr sz="1200">
              <a:latin typeface="Roboto Light"/>
              <a:ea typeface="Roboto Light"/>
              <a:cs typeface="Roboto Light"/>
              <a:sym typeface="Roboto Light"/>
            </a:endParaRPr>
          </a:p>
        </p:txBody>
      </p:sp>
      <p:sp>
        <p:nvSpPr>
          <p:cNvPr id="221" name="Google Shape;221;p27"/>
          <p:cNvSpPr txBox="1"/>
          <p:nvPr/>
        </p:nvSpPr>
        <p:spPr>
          <a:xfrm>
            <a:off x="790800" y="1248600"/>
            <a:ext cx="686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chemeClr val="dk1"/>
                </a:solidFill>
                <a:latin typeface="Roboto"/>
                <a:ea typeface="Roboto"/>
                <a:cs typeface="Roboto"/>
                <a:sym typeface="Roboto"/>
              </a:rPr>
              <a:t>Query</a:t>
            </a:r>
            <a:endParaRPr b="1">
              <a:latin typeface="Roboto"/>
              <a:ea typeface="Roboto"/>
              <a:cs typeface="Roboto"/>
              <a:sym typeface="Roboto"/>
            </a:endParaRPr>
          </a:p>
        </p:txBody>
      </p:sp>
      <p:graphicFrame>
        <p:nvGraphicFramePr>
          <p:cNvPr id="222" name="Google Shape;222;p27"/>
          <p:cNvGraphicFramePr/>
          <p:nvPr/>
        </p:nvGraphicFramePr>
        <p:xfrm>
          <a:off x="827325" y="1747700"/>
          <a:ext cx="3679550" cy="2680975"/>
        </p:xfrm>
        <a:graphic>
          <a:graphicData uri="http://schemas.openxmlformats.org/drawingml/2006/table">
            <a:tbl>
              <a:tblPr>
                <a:noFill/>
                <a:tableStyleId>{9B9DF763-15A7-47BC-BBCD-E4C2617936EA}</a:tableStyleId>
              </a:tblPr>
              <a:tblGrid>
                <a:gridCol w="1457725">
                  <a:extLst>
                    <a:ext uri="{9D8B030D-6E8A-4147-A177-3AD203B41FA5}">
                      <a16:colId xmlns:a16="http://schemas.microsoft.com/office/drawing/2014/main" val="20000"/>
                    </a:ext>
                  </a:extLst>
                </a:gridCol>
                <a:gridCol w="2221825">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 sz="900" b="1">
                          <a:solidFill>
                            <a:schemeClr val="dk1"/>
                          </a:solidFill>
                          <a:latin typeface="Roboto"/>
                          <a:ea typeface="Roboto"/>
                          <a:cs typeface="Roboto"/>
                          <a:sym typeface="Roboto"/>
                        </a:rPr>
                        <a:t>Fields</a:t>
                      </a:r>
                      <a:endParaRPr sz="900" b="1">
                        <a:solidFill>
                          <a:schemeClr val="dk1"/>
                        </a:solidFill>
                        <a:latin typeface="Roboto"/>
                        <a:ea typeface="Roboto"/>
                        <a:cs typeface="Roboto"/>
                        <a:sym typeface="Roboto"/>
                      </a:endParaRPr>
                    </a:p>
                  </a:txBody>
                  <a:tcPr marL="91425" marR="91425" marT="91425" marB="91425">
                    <a:solidFill>
                      <a:srgbClr val="D8D8D8"/>
                    </a:solidFill>
                  </a:tcPr>
                </a:tc>
                <a:tc>
                  <a:txBody>
                    <a:bodyPr/>
                    <a:lstStyle/>
                    <a:p>
                      <a:pPr marL="0" lvl="0" indent="0" algn="l" rtl="0">
                        <a:spcBef>
                          <a:spcPts val="0"/>
                        </a:spcBef>
                        <a:spcAft>
                          <a:spcPts val="0"/>
                        </a:spcAft>
                        <a:buNone/>
                      </a:pPr>
                      <a:r>
                        <a:rPr lang="en" sz="900" b="1">
                          <a:latin typeface="Roboto"/>
                          <a:ea typeface="Roboto"/>
                          <a:cs typeface="Roboto"/>
                          <a:sym typeface="Roboto"/>
                        </a:rPr>
                        <a:t>Description</a:t>
                      </a:r>
                      <a:endParaRPr sz="900" b="1">
                        <a:latin typeface="Roboto"/>
                        <a:ea typeface="Roboto"/>
                        <a:cs typeface="Roboto"/>
                        <a:sym typeface="Roboto"/>
                      </a:endParaRPr>
                    </a:p>
                  </a:txBody>
                  <a:tcPr marL="91425" marR="91425" marT="91425" marB="91425">
                    <a:solidFill>
                      <a:srgbClr val="D8D8D8"/>
                    </a:solidFill>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 sz="900">
                          <a:solidFill>
                            <a:schemeClr val="dk1"/>
                          </a:solidFill>
                          <a:latin typeface="Roboto Light"/>
                          <a:ea typeface="Roboto Light"/>
                          <a:cs typeface="Roboto Light"/>
                          <a:sym typeface="Roboto Light"/>
                        </a:rPr>
                        <a:t>key_of_C_ZZRCSIT</a:t>
                      </a:r>
                      <a:endParaRPr sz="900">
                        <a:latin typeface="Roboto Light"/>
                        <a:ea typeface="Roboto Light"/>
                        <a:cs typeface="Roboto Light"/>
                        <a:sym typeface="Roboto Light"/>
                      </a:endParaRPr>
                    </a:p>
                  </a:txBody>
                  <a:tcPr marL="91425" marR="91425" marT="91425" marB="91425"/>
                </a:tc>
                <a:tc>
                  <a:txBody>
                    <a:bodyPr/>
                    <a:lstStyle/>
                    <a:p>
                      <a:pPr marL="0" lvl="0" indent="0" algn="l" rtl="0">
                        <a:spcBef>
                          <a:spcPts val="0"/>
                        </a:spcBef>
                        <a:spcAft>
                          <a:spcPts val="0"/>
                        </a:spcAft>
                        <a:buNone/>
                      </a:pPr>
                      <a:r>
                        <a:rPr lang="en" sz="900">
                          <a:latin typeface="Roboto Light"/>
                          <a:ea typeface="Roboto Light"/>
                          <a:cs typeface="Roboto Light"/>
                          <a:sym typeface="Roboto Light"/>
                        </a:rPr>
                        <a:t>Site</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1"/>
                  </a:ext>
                </a:extLst>
              </a:tr>
              <a:tr h="394975">
                <a:tc>
                  <a:txBody>
                    <a:bodyPr/>
                    <a:lstStyle/>
                    <a:p>
                      <a:pPr marL="0" lvl="0" indent="0" algn="l" rtl="0">
                        <a:lnSpc>
                          <a:spcPct val="115000"/>
                        </a:lnSpc>
                        <a:spcBef>
                          <a:spcPts val="0"/>
                        </a:spcBef>
                        <a:spcAft>
                          <a:spcPts val="0"/>
                        </a:spcAft>
                        <a:buNone/>
                      </a:pPr>
                      <a:r>
                        <a:rPr lang="en" sz="900">
                          <a:solidFill>
                            <a:schemeClr val="dk1"/>
                          </a:solidFill>
                          <a:latin typeface="Roboto Light"/>
                          <a:ea typeface="Roboto Light"/>
                          <a:cs typeface="Roboto Light"/>
                          <a:sym typeface="Roboto Light"/>
                        </a:rPr>
                        <a:t>key_of_CPFCTR1_2</a:t>
                      </a:r>
                      <a:endParaRPr sz="900">
                        <a:latin typeface="Roboto Light"/>
                        <a:ea typeface="Roboto Light"/>
                        <a:cs typeface="Roboto Light"/>
                        <a:sym typeface="Roboto Light"/>
                      </a:endParaRPr>
                    </a:p>
                  </a:txBody>
                  <a:tcPr marL="91425" marR="91425" marT="91425" marB="91425"/>
                </a:tc>
                <a:tc>
                  <a:txBody>
                    <a:bodyPr/>
                    <a:lstStyle/>
                    <a:p>
                      <a:pPr marL="0" lvl="0" indent="0" algn="l" rtl="0">
                        <a:spcBef>
                          <a:spcPts val="0"/>
                        </a:spcBef>
                        <a:spcAft>
                          <a:spcPts val="0"/>
                        </a:spcAft>
                        <a:buNone/>
                      </a:pPr>
                      <a:r>
                        <a:rPr lang="en" sz="900">
                          <a:latin typeface="Roboto Light"/>
                          <a:ea typeface="Roboto Light"/>
                          <a:cs typeface="Roboto Light"/>
                          <a:sym typeface="Roboto Light"/>
                        </a:rPr>
                        <a:t>GBU</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0FISCPER</a:t>
                      </a:r>
                      <a:endParaRPr sz="900">
                        <a:latin typeface="Roboto Light"/>
                        <a:ea typeface="Roboto Light"/>
                        <a:cs typeface="Roboto Light"/>
                        <a:sym typeface="Roboto Light"/>
                      </a:endParaRPr>
                    </a:p>
                  </a:txBody>
                  <a:tcPr marL="91425" marR="91425" marT="91425" marB="91425"/>
                </a:tc>
                <a:tc>
                  <a:txBody>
                    <a:bodyPr/>
                    <a:lstStyle/>
                    <a:p>
                      <a:pPr marL="0" lvl="0" indent="0" algn="l" rtl="0">
                        <a:spcBef>
                          <a:spcPts val="0"/>
                        </a:spcBef>
                        <a:spcAft>
                          <a:spcPts val="0"/>
                        </a:spcAft>
                        <a:buNone/>
                      </a:pPr>
                      <a:r>
                        <a:rPr lang="en" sz="900">
                          <a:latin typeface="Roboto Light"/>
                          <a:ea typeface="Roboto Light"/>
                          <a:cs typeface="Roboto Light"/>
                          <a:sym typeface="Roboto Light"/>
                        </a:rPr>
                        <a:t>Date</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K_SC1EMIS</a:t>
                      </a:r>
                      <a:endParaRPr sz="900">
                        <a:latin typeface="Roboto Light"/>
                        <a:ea typeface="Roboto Light"/>
                        <a:cs typeface="Roboto Light"/>
                        <a:sym typeface="Roboto Light"/>
                      </a:endParaRPr>
                    </a:p>
                  </a:txBody>
                  <a:tcPr marL="91425" marR="91425" marT="91425" marB="91425"/>
                </a:tc>
                <a:tc>
                  <a:txBody>
                    <a:bodyPr/>
                    <a:lstStyle/>
                    <a:p>
                      <a:pPr marL="0" lvl="0" indent="0" algn="l" rtl="0">
                        <a:lnSpc>
                          <a:spcPct val="150000"/>
                        </a:lnSpc>
                        <a:spcBef>
                          <a:spcPts val="800"/>
                        </a:spcBef>
                        <a:spcAft>
                          <a:spcPts val="0"/>
                        </a:spcAft>
                        <a:buNone/>
                      </a:pPr>
                      <a:r>
                        <a:rPr lang="en" sz="900">
                          <a:solidFill>
                            <a:srgbClr val="3E3F40"/>
                          </a:solidFill>
                          <a:highlight>
                            <a:srgbClr val="FFFFFF"/>
                          </a:highlight>
                          <a:latin typeface="Roboto Light"/>
                          <a:ea typeface="Roboto Light"/>
                          <a:cs typeface="Roboto Light"/>
                          <a:sym typeface="Roboto Light"/>
                        </a:rPr>
                        <a:t>CO2 emission in Scope 1 NRJ</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K_SC1EMPR</a:t>
                      </a:r>
                      <a:endParaRPr sz="900">
                        <a:latin typeface="Roboto Light"/>
                        <a:ea typeface="Roboto Light"/>
                        <a:cs typeface="Roboto Light"/>
                        <a:sym typeface="Roboto Light"/>
                      </a:endParaRPr>
                    </a:p>
                  </a:txBody>
                  <a:tcPr marL="91425" marR="91425" marT="91425" marB="91425"/>
                </a:tc>
                <a:tc>
                  <a:txBody>
                    <a:bodyPr/>
                    <a:lstStyle/>
                    <a:p>
                      <a:pPr marL="0" lvl="0" indent="0" algn="l" rtl="0">
                        <a:lnSpc>
                          <a:spcPct val="150000"/>
                        </a:lnSpc>
                        <a:spcBef>
                          <a:spcPts val="800"/>
                        </a:spcBef>
                        <a:spcAft>
                          <a:spcPts val="0"/>
                        </a:spcAft>
                        <a:buNone/>
                      </a:pPr>
                      <a:r>
                        <a:rPr lang="en" sz="900">
                          <a:solidFill>
                            <a:srgbClr val="3E3F40"/>
                          </a:solidFill>
                          <a:highlight>
                            <a:srgbClr val="FFFFFF"/>
                          </a:highlight>
                          <a:latin typeface="Roboto Light"/>
                          <a:ea typeface="Roboto Light"/>
                          <a:cs typeface="Roboto Light"/>
                          <a:sym typeface="Roboto Light"/>
                        </a:rPr>
                        <a:t>CO2 emission in Scope 1 Process</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Roboto Light"/>
                          <a:ea typeface="Roboto Light"/>
                          <a:cs typeface="Roboto Light"/>
                          <a:sym typeface="Roboto Light"/>
                        </a:rPr>
                        <a:t>K_SC2EMIS</a:t>
                      </a:r>
                      <a:endParaRPr sz="900">
                        <a:latin typeface="Roboto Light"/>
                        <a:ea typeface="Roboto Light"/>
                        <a:cs typeface="Roboto Light"/>
                        <a:sym typeface="Roboto Light"/>
                      </a:endParaRPr>
                    </a:p>
                  </a:txBody>
                  <a:tcPr marL="91425" marR="91425" marT="91425" marB="91425"/>
                </a:tc>
                <a:tc>
                  <a:txBody>
                    <a:bodyPr/>
                    <a:lstStyle/>
                    <a:p>
                      <a:pPr marL="0" lvl="0" indent="0" algn="l" rtl="0">
                        <a:lnSpc>
                          <a:spcPct val="150000"/>
                        </a:lnSpc>
                        <a:spcBef>
                          <a:spcPts val="800"/>
                        </a:spcBef>
                        <a:spcAft>
                          <a:spcPts val="0"/>
                        </a:spcAft>
                        <a:buNone/>
                      </a:pPr>
                      <a:r>
                        <a:rPr lang="en" sz="900">
                          <a:solidFill>
                            <a:srgbClr val="3E3F40"/>
                          </a:solidFill>
                          <a:highlight>
                            <a:srgbClr val="FFFFFF"/>
                          </a:highlight>
                          <a:latin typeface="Roboto Light"/>
                          <a:ea typeface="Roboto Light"/>
                          <a:cs typeface="Roboto Light"/>
                          <a:sym typeface="Roboto Light"/>
                        </a:rPr>
                        <a:t>CO2 emission in Scope 2 </a:t>
                      </a:r>
                      <a:endParaRPr sz="900">
                        <a:latin typeface="Roboto Light"/>
                        <a:ea typeface="Roboto Light"/>
                        <a:cs typeface="Roboto Light"/>
                        <a:sym typeface="Roboto Light"/>
                      </a:endParaRPr>
                    </a:p>
                  </a:txBody>
                  <a:tcPr marL="91425" marR="91425" marT="91425" marB="91425"/>
                </a:tc>
                <a:extLst>
                  <a:ext uri="{0D108BD9-81ED-4DB2-BD59-A6C34878D82A}">
                    <a16:rowId xmlns:a16="http://schemas.microsoft.com/office/drawing/2014/main" val="10006"/>
                  </a:ext>
                </a:extLst>
              </a:tr>
            </a:tbl>
          </a:graphicData>
        </a:graphic>
      </p:graphicFrame>
      <p:sp>
        <p:nvSpPr>
          <p:cNvPr id="223" name="Google Shape;223;p27"/>
          <p:cNvSpPr/>
          <p:nvPr/>
        </p:nvSpPr>
        <p:spPr>
          <a:xfrm>
            <a:off x="4770975" y="3487750"/>
            <a:ext cx="7806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a:solidFill>
                <a:srgbClr val="5495FC"/>
              </a:solidFill>
              <a:latin typeface="Roboto Light"/>
              <a:ea typeface="Roboto Light"/>
              <a:cs typeface="Roboto Light"/>
              <a:sym typeface="Roboto Light"/>
            </a:endParaRPr>
          </a:p>
        </p:txBody>
      </p:sp>
      <p:sp>
        <p:nvSpPr>
          <p:cNvPr id="224" name="Google Shape;224;p27"/>
          <p:cNvSpPr/>
          <p:nvPr/>
        </p:nvSpPr>
        <p:spPr>
          <a:xfrm>
            <a:off x="4770975" y="4098525"/>
            <a:ext cx="780600" cy="306300"/>
          </a:xfrm>
          <a:prstGeom prst="rightArrow">
            <a:avLst>
              <a:gd name="adj1" fmla="val 50000"/>
              <a:gd name="adj2" fmla="val 50000"/>
            </a:avLst>
          </a:prstGeom>
          <a:solidFill>
            <a:srgbClr val="5495FC"/>
          </a:solidFill>
          <a:ln w="9525" cap="flat" cmpd="sng">
            <a:solidFill>
              <a:srgbClr val="5495F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5495FC"/>
              </a:solidFill>
              <a:latin typeface="Roboto Light"/>
              <a:ea typeface="Roboto Light"/>
              <a:cs typeface="Roboto Light"/>
              <a:sym typeface="Roboto Light"/>
            </a:endParaRPr>
          </a:p>
        </p:txBody>
      </p:sp>
      <p:sp>
        <p:nvSpPr>
          <p:cNvPr id="225" name="Google Shape;225;p27"/>
          <p:cNvSpPr txBox="1"/>
          <p:nvPr/>
        </p:nvSpPr>
        <p:spPr>
          <a:xfrm>
            <a:off x="5628050" y="3463900"/>
            <a:ext cx="741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dk1"/>
                </a:solidFill>
                <a:latin typeface="Roboto Light"/>
                <a:ea typeface="Roboto Light"/>
                <a:cs typeface="Roboto Light"/>
                <a:sym typeface="Roboto Light"/>
              </a:rPr>
              <a:t>Scope 1</a:t>
            </a:r>
            <a:endParaRPr>
              <a:latin typeface="Roboto Light"/>
              <a:ea typeface="Roboto Light"/>
              <a:cs typeface="Roboto Light"/>
              <a:sym typeface="Roboto Light"/>
            </a:endParaRPr>
          </a:p>
        </p:txBody>
      </p:sp>
      <p:sp>
        <p:nvSpPr>
          <p:cNvPr id="226" name="Google Shape;226;p27"/>
          <p:cNvSpPr txBox="1"/>
          <p:nvPr/>
        </p:nvSpPr>
        <p:spPr>
          <a:xfrm>
            <a:off x="5628050" y="4074675"/>
            <a:ext cx="741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dk1"/>
                </a:solidFill>
                <a:latin typeface="Roboto Light"/>
                <a:ea typeface="Roboto Light"/>
                <a:cs typeface="Roboto Light"/>
                <a:sym typeface="Roboto Light"/>
              </a:rPr>
              <a:t>Scope 2</a:t>
            </a:r>
            <a:endParaRPr>
              <a:latin typeface="Roboto Light"/>
              <a:ea typeface="Roboto Light"/>
              <a:cs typeface="Roboto Light"/>
              <a:sym typeface="Roboto Light"/>
            </a:endParaRPr>
          </a:p>
        </p:txBody>
      </p:sp>
      <p:sp>
        <p:nvSpPr>
          <p:cNvPr id="227" name="Google Shape;227;p27"/>
          <p:cNvSpPr txBox="1"/>
          <p:nvPr/>
        </p:nvSpPr>
        <p:spPr>
          <a:xfrm>
            <a:off x="2329700" y="3281200"/>
            <a:ext cx="2100600" cy="766500"/>
          </a:xfrm>
          <a:prstGeom prst="rect">
            <a:avLst/>
          </a:prstGeom>
          <a:solidFill>
            <a:srgbClr val="A6CCE7">
              <a:alpha val="4557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i="1">
              <a:solidFill>
                <a:srgbClr val="434343"/>
              </a:solidFill>
              <a:latin typeface="Roboto Light"/>
              <a:ea typeface="Roboto Light"/>
              <a:cs typeface="Roboto Light"/>
              <a:sym typeface="Roboto Light"/>
            </a:endParaRPr>
          </a:p>
        </p:txBody>
      </p:sp>
      <p:sp>
        <p:nvSpPr>
          <p:cNvPr id="228" name="Google Shape;228;p27"/>
          <p:cNvSpPr txBox="1"/>
          <p:nvPr/>
        </p:nvSpPr>
        <p:spPr>
          <a:xfrm>
            <a:off x="2329700" y="4061175"/>
            <a:ext cx="2100600" cy="381000"/>
          </a:xfrm>
          <a:prstGeom prst="rect">
            <a:avLst/>
          </a:prstGeom>
          <a:solidFill>
            <a:srgbClr val="7DACED">
              <a:alpha val="1646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i="1">
              <a:solidFill>
                <a:srgbClr val="434343"/>
              </a:solidFill>
              <a:latin typeface="Roboto Light"/>
              <a:ea typeface="Roboto Light"/>
              <a:cs typeface="Roboto Light"/>
              <a:sym typeface="Roboto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8"/>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GHG Emissions</a:t>
            </a:r>
            <a:endParaRPr sz="1800">
              <a:solidFill>
                <a:srgbClr val="9E9E9E"/>
              </a:solidFill>
            </a:endParaRPr>
          </a:p>
        </p:txBody>
      </p:sp>
      <p:graphicFrame>
        <p:nvGraphicFramePr>
          <p:cNvPr id="234" name="Google Shape;234;p28"/>
          <p:cNvGraphicFramePr/>
          <p:nvPr/>
        </p:nvGraphicFramePr>
        <p:xfrm>
          <a:off x="929450" y="3157775"/>
          <a:ext cx="7229150" cy="1028700"/>
        </p:xfrm>
        <a:graphic>
          <a:graphicData uri="http://schemas.openxmlformats.org/drawingml/2006/table">
            <a:tbl>
              <a:tblPr>
                <a:noFill/>
                <a:tableStyleId>{C87B800D-7DE5-4EFF-8AE6-86B4C742D59E}</a:tableStyleId>
              </a:tblPr>
              <a:tblGrid>
                <a:gridCol w="1091900">
                  <a:extLst>
                    <a:ext uri="{9D8B030D-6E8A-4147-A177-3AD203B41FA5}">
                      <a16:colId xmlns:a16="http://schemas.microsoft.com/office/drawing/2014/main" val="20000"/>
                    </a:ext>
                  </a:extLst>
                </a:gridCol>
                <a:gridCol w="1031650">
                  <a:extLst>
                    <a:ext uri="{9D8B030D-6E8A-4147-A177-3AD203B41FA5}">
                      <a16:colId xmlns:a16="http://schemas.microsoft.com/office/drawing/2014/main" val="20001"/>
                    </a:ext>
                  </a:extLst>
                </a:gridCol>
                <a:gridCol w="1076850">
                  <a:extLst>
                    <a:ext uri="{9D8B030D-6E8A-4147-A177-3AD203B41FA5}">
                      <a16:colId xmlns:a16="http://schemas.microsoft.com/office/drawing/2014/main" val="20002"/>
                    </a:ext>
                  </a:extLst>
                </a:gridCol>
                <a:gridCol w="1076850">
                  <a:extLst>
                    <a:ext uri="{9D8B030D-6E8A-4147-A177-3AD203B41FA5}">
                      <a16:colId xmlns:a16="http://schemas.microsoft.com/office/drawing/2014/main" val="20003"/>
                    </a:ext>
                  </a:extLst>
                </a:gridCol>
                <a:gridCol w="1754575">
                  <a:extLst>
                    <a:ext uri="{9D8B030D-6E8A-4147-A177-3AD203B41FA5}">
                      <a16:colId xmlns:a16="http://schemas.microsoft.com/office/drawing/2014/main" val="20004"/>
                    </a:ext>
                  </a:extLst>
                </a:gridCol>
                <a:gridCol w="1197325">
                  <a:extLst>
                    <a:ext uri="{9D8B030D-6E8A-4147-A177-3AD203B41FA5}">
                      <a16:colId xmlns:a16="http://schemas.microsoft.com/office/drawing/2014/main" val="20005"/>
                    </a:ext>
                  </a:extLst>
                </a:gridCol>
              </a:tblGrid>
              <a:tr h="342900">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Site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GBU</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Date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Value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Energy_or_process</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Cerise_pure_attribute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342900">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x</a:t>
                      </a:r>
                      <a:endParaRPr sz="7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solidFill>
                            <a:srgbClr val="FFFFFF"/>
                          </a:solidFill>
                          <a:latin typeface="Roboto Light"/>
                          <a:ea typeface="Roboto Light"/>
                          <a:cs typeface="Roboto Light"/>
                          <a:sym typeface="Roboto Light"/>
                        </a:rPr>
                        <a:t>2.3</a:t>
                      </a:r>
                      <a:endParaRPr sz="800">
                        <a:solidFill>
                          <a:srgbClr val="FFFFFF"/>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741B47"/>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1</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42900">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x</a:t>
                      </a:r>
                      <a:endParaRPr sz="7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2</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235" name="Google Shape;235;p28"/>
          <p:cNvGraphicFramePr/>
          <p:nvPr/>
        </p:nvGraphicFramePr>
        <p:xfrm>
          <a:off x="957425" y="1642250"/>
          <a:ext cx="7229150" cy="685800"/>
        </p:xfrm>
        <a:graphic>
          <a:graphicData uri="http://schemas.openxmlformats.org/drawingml/2006/table">
            <a:tbl>
              <a:tblPr>
                <a:noFill/>
                <a:tableStyleId>{C87B800D-7DE5-4EFF-8AE6-86B4C742D59E}</a:tableStyleId>
              </a:tblPr>
              <a:tblGrid>
                <a:gridCol w="1091900">
                  <a:extLst>
                    <a:ext uri="{9D8B030D-6E8A-4147-A177-3AD203B41FA5}">
                      <a16:colId xmlns:a16="http://schemas.microsoft.com/office/drawing/2014/main" val="20000"/>
                    </a:ext>
                  </a:extLst>
                </a:gridCol>
                <a:gridCol w="1031650">
                  <a:extLst>
                    <a:ext uri="{9D8B030D-6E8A-4147-A177-3AD203B41FA5}">
                      <a16:colId xmlns:a16="http://schemas.microsoft.com/office/drawing/2014/main" val="20001"/>
                    </a:ext>
                  </a:extLst>
                </a:gridCol>
                <a:gridCol w="1076850">
                  <a:extLst>
                    <a:ext uri="{9D8B030D-6E8A-4147-A177-3AD203B41FA5}">
                      <a16:colId xmlns:a16="http://schemas.microsoft.com/office/drawing/2014/main" val="20002"/>
                    </a:ext>
                  </a:extLst>
                </a:gridCol>
                <a:gridCol w="1076850">
                  <a:extLst>
                    <a:ext uri="{9D8B030D-6E8A-4147-A177-3AD203B41FA5}">
                      <a16:colId xmlns:a16="http://schemas.microsoft.com/office/drawing/2014/main" val="20003"/>
                    </a:ext>
                  </a:extLst>
                </a:gridCol>
                <a:gridCol w="1754575">
                  <a:extLst>
                    <a:ext uri="{9D8B030D-6E8A-4147-A177-3AD203B41FA5}">
                      <a16:colId xmlns:a16="http://schemas.microsoft.com/office/drawing/2014/main" val="20004"/>
                    </a:ext>
                  </a:extLst>
                </a:gridCol>
                <a:gridCol w="1197325">
                  <a:extLst>
                    <a:ext uri="{9D8B030D-6E8A-4147-A177-3AD203B41FA5}">
                      <a16:colId xmlns:a16="http://schemas.microsoft.com/office/drawing/2014/main" val="20005"/>
                    </a:ext>
                  </a:extLst>
                </a:gridCol>
              </a:tblGrid>
              <a:tr h="342900">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key_of_C_ZZRCSIT</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key_of_CPFCTR1_2</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0FISCPER</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K_SC1EMIS</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K_SC1EMPR</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b="1">
                          <a:solidFill>
                            <a:schemeClr val="dk1"/>
                          </a:solidFill>
                          <a:latin typeface="Roboto"/>
                          <a:ea typeface="Roboto"/>
                          <a:cs typeface="Roboto"/>
                          <a:sym typeface="Roboto"/>
                        </a:rPr>
                        <a:t>K_SC2EMIS</a:t>
                      </a:r>
                      <a:endParaRPr sz="10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x</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1.2</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AD1DC"/>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CCCCCC"/>
                      </a:solidFill>
                      <a:prstDash val="solid"/>
                      <a:round/>
                      <a:headEnd type="none" w="sm" len="sm"/>
                      <a:tailEnd type="none" w="sm" len="sm"/>
                    </a:lnB>
                    <a:solidFill>
                      <a:srgbClr val="B4A7D6"/>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extLst>
                  <a:ext uri="{0D108BD9-81ED-4DB2-BD59-A6C34878D82A}">
                    <a16:rowId xmlns:a16="http://schemas.microsoft.com/office/drawing/2014/main" val="10001"/>
                  </a:ext>
                </a:extLst>
              </a:tr>
            </a:tbl>
          </a:graphicData>
        </a:graphic>
      </p:graphicFrame>
      <p:sp>
        <p:nvSpPr>
          <p:cNvPr id="236" name="Google Shape;236;p28"/>
          <p:cNvSpPr txBox="1"/>
          <p:nvPr/>
        </p:nvSpPr>
        <p:spPr>
          <a:xfrm>
            <a:off x="675550" y="1237950"/>
            <a:ext cx="942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latin typeface="Roboto Light"/>
                <a:ea typeface="Roboto Light"/>
                <a:cs typeface="Roboto Light"/>
                <a:sym typeface="Roboto Light"/>
              </a:rPr>
              <a:t>AS-IS:</a:t>
            </a:r>
            <a:endParaRPr sz="800">
              <a:latin typeface="Roboto Light"/>
              <a:ea typeface="Roboto Light"/>
              <a:cs typeface="Roboto Light"/>
              <a:sym typeface="Roboto Light"/>
            </a:endParaRPr>
          </a:p>
        </p:txBody>
      </p:sp>
      <p:sp>
        <p:nvSpPr>
          <p:cNvPr id="237" name="Google Shape;237;p28"/>
          <p:cNvSpPr txBox="1"/>
          <p:nvPr/>
        </p:nvSpPr>
        <p:spPr>
          <a:xfrm>
            <a:off x="675550" y="2662250"/>
            <a:ext cx="227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latin typeface="Roboto Light"/>
                <a:ea typeface="Roboto Light"/>
                <a:cs typeface="Roboto Light"/>
                <a:sym typeface="Roboto Light"/>
              </a:rPr>
              <a:t>How we transformed it:</a:t>
            </a:r>
            <a:endParaRPr sz="800">
              <a:latin typeface="Roboto Light"/>
              <a:ea typeface="Roboto Light"/>
              <a:cs typeface="Roboto Light"/>
              <a:sym typeface="Roboto Light"/>
            </a:endParaRPr>
          </a:p>
        </p:txBody>
      </p:sp>
      <p:sp>
        <p:nvSpPr>
          <p:cNvPr id="238" name="Google Shape;238;p28"/>
          <p:cNvSpPr/>
          <p:nvPr/>
        </p:nvSpPr>
        <p:spPr>
          <a:xfrm>
            <a:off x="716150" y="783125"/>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CERISE</a:t>
            </a:r>
            <a:endParaRPr sz="1000" b="0" i="1" u="none" strike="noStrike" cap="none">
              <a:solidFill>
                <a:schemeClr val="lt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9"/>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GHG Emissions</a:t>
            </a:r>
            <a:endParaRPr sz="1800">
              <a:solidFill>
                <a:srgbClr val="9E9E9E"/>
              </a:solidFill>
            </a:endParaRPr>
          </a:p>
        </p:txBody>
      </p:sp>
      <p:graphicFrame>
        <p:nvGraphicFramePr>
          <p:cNvPr id="244" name="Google Shape;244;p29"/>
          <p:cNvGraphicFramePr/>
          <p:nvPr/>
        </p:nvGraphicFramePr>
        <p:xfrm>
          <a:off x="1494700" y="1519288"/>
          <a:ext cx="5753100" cy="685800"/>
        </p:xfrm>
        <a:graphic>
          <a:graphicData uri="http://schemas.openxmlformats.org/drawingml/2006/table">
            <a:tbl>
              <a:tblPr>
                <a:noFill/>
                <a:tableStyleId>{C87B800D-7DE5-4EFF-8AE6-86B4C742D59E}</a:tableStyleId>
              </a:tblPr>
              <a:tblGrid>
                <a:gridCol w="1466850">
                  <a:extLst>
                    <a:ext uri="{9D8B030D-6E8A-4147-A177-3AD203B41FA5}">
                      <a16:colId xmlns:a16="http://schemas.microsoft.com/office/drawing/2014/main" val="20000"/>
                    </a:ext>
                  </a:extLst>
                </a:gridCol>
                <a:gridCol w="139065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342900">
                <a:tc>
                  <a:txBody>
                    <a:bodyPr/>
                    <a:lstStyle/>
                    <a:p>
                      <a:pPr marL="0" marR="0" lvl="0" indent="0" algn="l" rtl="0">
                        <a:lnSpc>
                          <a:spcPct val="115000"/>
                        </a:lnSpc>
                        <a:spcBef>
                          <a:spcPts val="0"/>
                        </a:spcBef>
                        <a:spcAft>
                          <a:spcPts val="0"/>
                        </a:spcAft>
                        <a:buNone/>
                      </a:pPr>
                      <a:r>
                        <a:rPr lang="en" sz="800" b="1">
                          <a:latin typeface="Roboto"/>
                          <a:ea typeface="Roboto"/>
                          <a:cs typeface="Roboto"/>
                          <a:sym typeface="Roboto"/>
                        </a:rPr>
                        <a:t>Month</a:t>
                      </a:r>
                      <a:endParaRPr sz="800" b="1">
                        <a:solidFill>
                          <a:schemeClr val="dk1"/>
                        </a:solidFill>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GBU</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Site Code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T.CO2-eq</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342900">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Jan 2018</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CT</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1317</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chemeClr val="dk1"/>
                        </a:buClr>
                        <a:buSzPts val="1100"/>
                        <a:buFont typeface="Arial"/>
                        <a:buNone/>
                      </a:pPr>
                      <a:r>
                        <a:rPr lang="en" sz="800">
                          <a:solidFill>
                            <a:schemeClr val="dk1"/>
                          </a:solidFill>
                          <a:latin typeface="Roboto Light"/>
                          <a:ea typeface="Roboto Light"/>
                          <a:cs typeface="Roboto Light"/>
                          <a:sym typeface="Roboto Light"/>
                        </a:rPr>
                        <a:t>7665.</a:t>
                      </a:r>
                      <a:r>
                        <a:rPr lang="en" sz="800">
                          <a:latin typeface="Roboto Light"/>
                          <a:ea typeface="Roboto Light"/>
                          <a:cs typeface="Roboto Light"/>
                          <a:sym typeface="Roboto Light"/>
                        </a:rPr>
                        <a:t>6</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8E7CC3"/>
                    </a:solidFill>
                  </a:tcPr>
                </a:tc>
                <a:extLst>
                  <a:ext uri="{0D108BD9-81ED-4DB2-BD59-A6C34878D82A}">
                    <a16:rowId xmlns:a16="http://schemas.microsoft.com/office/drawing/2014/main" val="10001"/>
                  </a:ext>
                </a:extLst>
              </a:tr>
            </a:tbl>
          </a:graphicData>
        </a:graphic>
      </p:graphicFrame>
      <p:graphicFrame>
        <p:nvGraphicFramePr>
          <p:cNvPr id="245" name="Google Shape;245;p29"/>
          <p:cNvGraphicFramePr/>
          <p:nvPr/>
        </p:nvGraphicFramePr>
        <p:xfrm>
          <a:off x="929450" y="3233975"/>
          <a:ext cx="7229150" cy="685800"/>
        </p:xfrm>
        <a:graphic>
          <a:graphicData uri="http://schemas.openxmlformats.org/drawingml/2006/table">
            <a:tbl>
              <a:tblPr>
                <a:noFill/>
                <a:tableStyleId>{C87B800D-7DE5-4EFF-8AE6-86B4C742D59E}</a:tableStyleId>
              </a:tblPr>
              <a:tblGrid>
                <a:gridCol w="1091900">
                  <a:extLst>
                    <a:ext uri="{9D8B030D-6E8A-4147-A177-3AD203B41FA5}">
                      <a16:colId xmlns:a16="http://schemas.microsoft.com/office/drawing/2014/main" val="20000"/>
                    </a:ext>
                  </a:extLst>
                </a:gridCol>
                <a:gridCol w="1031650">
                  <a:extLst>
                    <a:ext uri="{9D8B030D-6E8A-4147-A177-3AD203B41FA5}">
                      <a16:colId xmlns:a16="http://schemas.microsoft.com/office/drawing/2014/main" val="20001"/>
                    </a:ext>
                  </a:extLst>
                </a:gridCol>
                <a:gridCol w="1076850">
                  <a:extLst>
                    <a:ext uri="{9D8B030D-6E8A-4147-A177-3AD203B41FA5}">
                      <a16:colId xmlns:a16="http://schemas.microsoft.com/office/drawing/2014/main" val="20002"/>
                    </a:ext>
                  </a:extLst>
                </a:gridCol>
                <a:gridCol w="1076850">
                  <a:extLst>
                    <a:ext uri="{9D8B030D-6E8A-4147-A177-3AD203B41FA5}">
                      <a16:colId xmlns:a16="http://schemas.microsoft.com/office/drawing/2014/main" val="20003"/>
                    </a:ext>
                  </a:extLst>
                </a:gridCol>
                <a:gridCol w="1754575">
                  <a:extLst>
                    <a:ext uri="{9D8B030D-6E8A-4147-A177-3AD203B41FA5}">
                      <a16:colId xmlns:a16="http://schemas.microsoft.com/office/drawing/2014/main" val="20004"/>
                    </a:ext>
                  </a:extLst>
                </a:gridCol>
                <a:gridCol w="1197325">
                  <a:extLst>
                    <a:ext uri="{9D8B030D-6E8A-4147-A177-3AD203B41FA5}">
                      <a16:colId xmlns:a16="http://schemas.microsoft.com/office/drawing/2014/main" val="20005"/>
                    </a:ext>
                  </a:extLst>
                </a:gridCol>
              </a:tblGrid>
              <a:tr h="342900">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Site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GBU</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Date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Value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Energy_or_process</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900" b="1">
                          <a:latin typeface="Roboto"/>
                          <a:ea typeface="Roboto"/>
                          <a:cs typeface="Roboto"/>
                          <a:sym typeface="Roboto"/>
                        </a:rPr>
                        <a:t>Cerise_pure_attribute</a:t>
                      </a:r>
                      <a:endParaRPr sz="9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342900">
                <a:tc>
                  <a:txBody>
                    <a:bodyPr/>
                    <a:lstStyle/>
                    <a:p>
                      <a:pPr marL="0" lvl="0" indent="0" algn="l" rtl="0">
                        <a:lnSpc>
                          <a:spcPct val="115000"/>
                        </a:lnSpc>
                        <a:spcBef>
                          <a:spcPts val="0"/>
                        </a:spcBef>
                        <a:spcAft>
                          <a:spcPts val="0"/>
                        </a:spcAft>
                        <a:buNone/>
                      </a:pPr>
                      <a:r>
                        <a:rPr lang="en" sz="700">
                          <a:latin typeface="Roboto Light"/>
                          <a:ea typeface="Roboto Light"/>
                          <a:cs typeface="Roboto Light"/>
                          <a:sym typeface="Roboto Light"/>
                        </a:rPr>
                        <a:t>x</a:t>
                      </a:r>
                      <a:endParaRPr sz="7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Clr>
                          <a:schemeClr val="dk1"/>
                        </a:buClr>
                        <a:buSzPts val="1100"/>
                        <a:buFont typeface="Arial"/>
                        <a:buNone/>
                      </a:pPr>
                      <a:r>
                        <a:rPr lang="en" sz="800">
                          <a:solidFill>
                            <a:schemeClr val="dk1"/>
                          </a:solidFill>
                          <a:latin typeface="Roboto Light"/>
                          <a:ea typeface="Roboto Light"/>
                          <a:cs typeface="Roboto Light"/>
                          <a:sym typeface="Roboto Light"/>
                        </a:rPr>
                        <a:t>7665.6</a:t>
                      </a:r>
                      <a:endParaRPr sz="800">
                        <a:solidFill>
                          <a:srgbClr val="FFFFFF"/>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8E7CC3"/>
                    </a:solidFill>
                  </a:tcPr>
                </a:tc>
                <a:tc>
                  <a:txBody>
                    <a:bodyPr/>
                    <a:lstStyle/>
                    <a:p>
                      <a:pPr marL="0" lvl="0" indent="0" algn="l" rtl="0">
                        <a:lnSpc>
                          <a:spcPct val="115000"/>
                        </a:lnSpc>
                        <a:spcBef>
                          <a:spcPts val="0"/>
                        </a:spcBef>
                        <a:spcAft>
                          <a:spcPts val="0"/>
                        </a:spcAft>
                        <a:buClr>
                          <a:schemeClr val="dk1"/>
                        </a:buClr>
                        <a:buSzPts val="1100"/>
                        <a:buFont typeface="Arial"/>
                        <a:buNone/>
                      </a:pPr>
                      <a:r>
                        <a:rPr lang="en" sz="800">
                          <a:solidFill>
                            <a:schemeClr val="dk1"/>
                          </a:solidFill>
                          <a:latin typeface="Roboto Light"/>
                          <a:ea typeface="Roboto Light"/>
                          <a:cs typeface="Roboto Light"/>
                          <a:sym typeface="Roboto Light"/>
                        </a:rPr>
                        <a:t>Process</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solidFill>
                            <a:schemeClr val="dk1"/>
                          </a:solidFill>
                          <a:latin typeface="Roboto Light"/>
                          <a:ea typeface="Roboto Light"/>
                          <a:cs typeface="Roboto Light"/>
                          <a:sym typeface="Roboto Light"/>
                        </a:rPr>
                        <a:t>T.CO2-eq</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46" name="Google Shape;246;p29"/>
          <p:cNvSpPr/>
          <p:nvPr/>
        </p:nvSpPr>
        <p:spPr>
          <a:xfrm>
            <a:off x="716150" y="783125"/>
            <a:ext cx="7694700" cy="279000"/>
          </a:xfrm>
          <a:prstGeom prst="roundRect">
            <a:avLst>
              <a:gd name="adj" fmla="val 7653"/>
            </a:avLst>
          </a:prstGeom>
          <a:solidFill>
            <a:srgbClr val="4472C4"/>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1100" b="1">
                <a:solidFill>
                  <a:schemeClr val="lt1"/>
                </a:solidFill>
                <a:latin typeface="Roboto"/>
                <a:ea typeface="Roboto"/>
                <a:cs typeface="Roboto"/>
                <a:sym typeface="Roboto"/>
              </a:rPr>
              <a:t>PURE</a:t>
            </a:r>
            <a:endParaRPr sz="1000" b="0" i="1" u="none" strike="noStrike" cap="none">
              <a:solidFill>
                <a:schemeClr val="lt1"/>
              </a:solidFill>
              <a:latin typeface="Roboto"/>
              <a:ea typeface="Roboto"/>
              <a:cs typeface="Roboto"/>
              <a:sym typeface="Roboto"/>
            </a:endParaRPr>
          </a:p>
        </p:txBody>
      </p:sp>
      <p:sp>
        <p:nvSpPr>
          <p:cNvPr id="247" name="Google Shape;247;p29"/>
          <p:cNvSpPr txBox="1"/>
          <p:nvPr/>
        </p:nvSpPr>
        <p:spPr>
          <a:xfrm>
            <a:off x="675550" y="1237950"/>
            <a:ext cx="942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latin typeface="Roboto Light"/>
                <a:ea typeface="Roboto Light"/>
                <a:cs typeface="Roboto Light"/>
                <a:sym typeface="Roboto Light"/>
              </a:rPr>
              <a:t>AS-IS:</a:t>
            </a:r>
            <a:endParaRPr sz="800">
              <a:latin typeface="Roboto Light"/>
              <a:ea typeface="Roboto Light"/>
              <a:cs typeface="Roboto Light"/>
              <a:sym typeface="Roboto Light"/>
            </a:endParaRPr>
          </a:p>
        </p:txBody>
      </p:sp>
      <p:sp>
        <p:nvSpPr>
          <p:cNvPr id="248" name="Google Shape;248;p29"/>
          <p:cNvSpPr txBox="1"/>
          <p:nvPr/>
        </p:nvSpPr>
        <p:spPr>
          <a:xfrm>
            <a:off x="675550" y="2662250"/>
            <a:ext cx="227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dk1"/>
                </a:solidFill>
                <a:latin typeface="Roboto Light"/>
                <a:ea typeface="Roboto Light"/>
                <a:cs typeface="Roboto Light"/>
                <a:sym typeface="Roboto Light"/>
              </a:rPr>
              <a:t>How we transformed it:</a:t>
            </a:r>
            <a:endParaRPr sz="800">
              <a:latin typeface="Roboto Light"/>
              <a:ea typeface="Roboto Light"/>
              <a:cs typeface="Roboto Light"/>
              <a:sym typeface="Roboto 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0"/>
          <p:cNvSpPr txBox="1">
            <a:spLocks noGrp="1"/>
          </p:cNvSpPr>
          <p:nvPr>
            <p:ph type="ctrTitle"/>
          </p:nvPr>
        </p:nvSpPr>
        <p:spPr>
          <a:xfrm>
            <a:off x="493300" y="98475"/>
            <a:ext cx="82626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5495FC"/>
              </a:buClr>
              <a:buSzPts val="1600"/>
              <a:buFont typeface="Roboto Medium"/>
              <a:buNone/>
            </a:pPr>
            <a:r>
              <a:rPr lang="en" sz="2400" b="1">
                <a:solidFill>
                  <a:schemeClr val="accent1"/>
                </a:solidFill>
                <a:latin typeface="Roboto"/>
                <a:ea typeface="Roboto"/>
                <a:cs typeface="Roboto"/>
                <a:sym typeface="Roboto"/>
              </a:rPr>
              <a:t>01 </a:t>
            </a:r>
            <a:r>
              <a:rPr lang="en" sz="2400">
                <a:solidFill>
                  <a:schemeClr val="accent1"/>
                </a:solidFill>
              </a:rPr>
              <a:t>| HSE - GHG Emissions</a:t>
            </a:r>
            <a:endParaRPr sz="1800">
              <a:solidFill>
                <a:srgbClr val="9E9E9E"/>
              </a:solidFill>
            </a:endParaRPr>
          </a:p>
        </p:txBody>
      </p:sp>
      <p:sp>
        <p:nvSpPr>
          <p:cNvPr id="254" name="Google Shape;254;p30"/>
          <p:cNvSpPr/>
          <p:nvPr/>
        </p:nvSpPr>
        <p:spPr>
          <a:xfrm>
            <a:off x="448125" y="783125"/>
            <a:ext cx="967200" cy="279000"/>
          </a:xfrm>
          <a:prstGeom prst="roundRect">
            <a:avLst>
              <a:gd name="adj" fmla="val 7653"/>
            </a:avLst>
          </a:prstGeom>
          <a:solidFill>
            <a:srgbClr val="5495FC">
              <a:alpha val="23140"/>
            </a:srgbClr>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a:solidFill>
                  <a:srgbClr val="5495FC"/>
                </a:solidFill>
                <a:latin typeface="Roboto"/>
                <a:ea typeface="Roboto"/>
                <a:cs typeface="Roboto"/>
                <a:sym typeface="Roboto"/>
              </a:rPr>
              <a:t>Final Table</a:t>
            </a:r>
            <a:endParaRPr sz="800" b="0" i="1" u="none" strike="noStrike" cap="none">
              <a:solidFill>
                <a:srgbClr val="000000"/>
              </a:solidFill>
              <a:latin typeface="Roboto"/>
              <a:ea typeface="Roboto"/>
              <a:cs typeface="Roboto"/>
              <a:sym typeface="Roboto"/>
            </a:endParaRPr>
          </a:p>
        </p:txBody>
      </p:sp>
      <p:sp>
        <p:nvSpPr>
          <p:cNvPr id="255" name="Google Shape;255;p30"/>
          <p:cNvSpPr txBox="1"/>
          <p:nvPr/>
        </p:nvSpPr>
        <p:spPr>
          <a:xfrm>
            <a:off x="448125" y="1267500"/>
            <a:ext cx="9672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Primary Keys:</a:t>
            </a:r>
            <a:endParaRPr sz="700">
              <a:latin typeface="Roboto Light"/>
              <a:ea typeface="Roboto Light"/>
              <a:cs typeface="Roboto Light"/>
              <a:sym typeface="Roboto Light"/>
            </a:endParaRPr>
          </a:p>
        </p:txBody>
      </p:sp>
      <p:graphicFrame>
        <p:nvGraphicFramePr>
          <p:cNvPr id="256" name="Google Shape;256;p30"/>
          <p:cNvGraphicFramePr/>
          <p:nvPr/>
        </p:nvGraphicFramePr>
        <p:xfrm>
          <a:off x="915450" y="2224100"/>
          <a:ext cx="7229150" cy="2400300"/>
        </p:xfrm>
        <a:graphic>
          <a:graphicData uri="http://schemas.openxmlformats.org/drawingml/2006/table">
            <a:tbl>
              <a:tblPr>
                <a:noFill/>
                <a:tableStyleId>{C87B800D-7DE5-4EFF-8AE6-86B4C742D59E}</a:tableStyleId>
              </a:tblPr>
              <a:tblGrid>
                <a:gridCol w="1091900">
                  <a:extLst>
                    <a:ext uri="{9D8B030D-6E8A-4147-A177-3AD203B41FA5}">
                      <a16:colId xmlns:a16="http://schemas.microsoft.com/office/drawing/2014/main" val="20000"/>
                    </a:ext>
                  </a:extLst>
                </a:gridCol>
                <a:gridCol w="1031650">
                  <a:extLst>
                    <a:ext uri="{9D8B030D-6E8A-4147-A177-3AD203B41FA5}">
                      <a16:colId xmlns:a16="http://schemas.microsoft.com/office/drawing/2014/main" val="20001"/>
                    </a:ext>
                  </a:extLst>
                </a:gridCol>
                <a:gridCol w="1076850">
                  <a:extLst>
                    <a:ext uri="{9D8B030D-6E8A-4147-A177-3AD203B41FA5}">
                      <a16:colId xmlns:a16="http://schemas.microsoft.com/office/drawing/2014/main" val="20002"/>
                    </a:ext>
                  </a:extLst>
                </a:gridCol>
                <a:gridCol w="1076850">
                  <a:extLst>
                    <a:ext uri="{9D8B030D-6E8A-4147-A177-3AD203B41FA5}">
                      <a16:colId xmlns:a16="http://schemas.microsoft.com/office/drawing/2014/main" val="20003"/>
                    </a:ext>
                  </a:extLst>
                </a:gridCol>
                <a:gridCol w="1754575">
                  <a:extLst>
                    <a:ext uri="{9D8B030D-6E8A-4147-A177-3AD203B41FA5}">
                      <a16:colId xmlns:a16="http://schemas.microsoft.com/office/drawing/2014/main" val="20004"/>
                    </a:ext>
                  </a:extLst>
                </a:gridCol>
                <a:gridCol w="1197325">
                  <a:extLst>
                    <a:ext uri="{9D8B030D-6E8A-4147-A177-3AD203B41FA5}">
                      <a16:colId xmlns:a16="http://schemas.microsoft.com/office/drawing/2014/main" val="20005"/>
                    </a:ext>
                  </a:extLst>
                </a:gridCol>
              </a:tblGrid>
              <a:tr h="342900">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Site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GBU</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Date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Value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Energy_or_process</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Cerise_pure_attribute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x</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solidFill>
                            <a:srgbClr val="FFFFFF"/>
                          </a:solidFill>
                          <a:latin typeface="Roboto Light"/>
                          <a:ea typeface="Roboto Light"/>
                          <a:cs typeface="Roboto Light"/>
                          <a:sym typeface="Roboto Light"/>
                        </a:rPr>
                        <a:t>2.3</a:t>
                      </a:r>
                      <a:endParaRPr sz="800">
                        <a:solidFill>
                          <a:srgbClr val="FFFFFF"/>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741B47"/>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1</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x</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1.3</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2</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x</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y</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1-1-2023</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7665.6</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8E7CC3"/>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Process</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T.CO2-eq</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f</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g</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1-1-2024</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solidFill>
                            <a:srgbClr val="FFFFFF"/>
                          </a:solidFill>
                          <a:latin typeface="Roboto Light"/>
                          <a:ea typeface="Roboto Light"/>
                          <a:cs typeface="Roboto Light"/>
                          <a:sym typeface="Roboto Light"/>
                        </a:rPr>
                        <a:t>1.5</a:t>
                      </a:r>
                      <a:endParaRPr sz="800">
                        <a:solidFill>
                          <a:srgbClr val="FFFFFF"/>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4D79"/>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1</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f</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g</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1-1-2024</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solidFill>
                            <a:srgbClr val="FFFFFF"/>
                          </a:solidFill>
                          <a:latin typeface="Roboto Light"/>
                          <a:ea typeface="Roboto Light"/>
                          <a:cs typeface="Roboto Light"/>
                          <a:sym typeface="Roboto Light"/>
                        </a:rPr>
                        <a:t>1.7</a:t>
                      </a:r>
                      <a:endParaRPr sz="800">
                        <a:solidFill>
                          <a:srgbClr val="FFFFFF"/>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741B47"/>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Energy</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Scope 2</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42900">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f</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g</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1-1-2024</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r" rtl="0">
                        <a:lnSpc>
                          <a:spcPct val="115000"/>
                        </a:lnSpc>
                        <a:spcBef>
                          <a:spcPts val="0"/>
                        </a:spcBef>
                        <a:spcAft>
                          <a:spcPts val="0"/>
                        </a:spcAft>
                        <a:buNone/>
                      </a:pPr>
                      <a:r>
                        <a:rPr lang="en" sz="800">
                          <a:latin typeface="Roboto Light"/>
                          <a:ea typeface="Roboto Light"/>
                          <a:cs typeface="Roboto Light"/>
                          <a:sym typeface="Roboto Light"/>
                        </a:rPr>
                        <a:t>573.3</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Process</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T.CO2-eq</a:t>
                      </a:r>
                      <a:endParaRPr sz="800">
                        <a:solidFill>
                          <a:schemeClr val="dk1"/>
                        </a:solidFill>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graphicFrame>
        <p:nvGraphicFramePr>
          <p:cNvPr id="257" name="Google Shape;257;p30"/>
          <p:cNvGraphicFramePr/>
          <p:nvPr/>
        </p:nvGraphicFramePr>
        <p:xfrm>
          <a:off x="1876138" y="1097888"/>
          <a:ext cx="5081350" cy="592825"/>
        </p:xfrm>
        <a:graphic>
          <a:graphicData uri="http://schemas.openxmlformats.org/drawingml/2006/table">
            <a:tbl>
              <a:tblPr>
                <a:noFill/>
                <a:tableStyleId>{C87B800D-7DE5-4EFF-8AE6-86B4C742D59E}</a:tableStyleId>
              </a:tblPr>
              <a:tblGrid>
                <a:gridCol w="878650">
                  <a:extLst>
                    <a:ext uri="{9D8B030D-6E8A-4147-A177-3AD203B41FA5}">
                      <a16:colId xmlns:a16="http://schemas.microsoft.com/office/drawing/2014/main" val="20000"/>
                    </a:ext>
                  </a:extLst>
                </a:gridCol>
                <a:gridCol w="1367825">
                  <a:extLst>
                    <a:ext uri="{9D8B030D-6E8A-4147-A177-3AD203B41FA5}">
                      <a16:colId xmlns:a16="http://schemas.microsoft.com/office/drawing/2014/main" val="20001"/>
                    </a:ext>
                  </a:extLst>
                </a:gridCol>
                <a:gridCol w="1339200">
                  <a:extLst>
                    <a:ext uri="{9D8B030D-6E8A-4147-A177-3AD203B41FA5}">
                      <a16:colId xmlns:a16="http://schemas.microsoft.com/office/drawing/2014/main" val="20002"/>
                    </a:ext>
                  </a:extLst>
                </a:gridCol>
                <a:gridCol w="1495675">
                  <a:extLst>
                    <a:ext uri="{9D8B030D-6E8A-4147-A177-3AD203B41FA5}">
                      <a16:colId xmlns:a16="http://schemas.microsoft.com/office/drawing/2014/main" val="20003"/>
                    </a:ext>
                  </a:extLst>
                </a:gridCol>
              </a:tblGrid>
              <a:tr h="192775">
                <a:tc>
                  <a:txBody>
                    <a:bodyPr/>
                    <a:lstStyle/>
                    <a:p>
                      <a:pPr marL="0" lvl="0" indent="0" algn="l" rtl="0">
                        <a:spcBef>
                          <a:spcPts val="0"/>
                        </a:spcBef>
                        <a:spcAft>
                          <a:spcPts val="0"/>
                        </a:spcAft>
                        <a:buNone/>
                      </a:pPr>
                      <a:endParaRPr sz="800">
                        <a:latin typeface="Roboto"/>
                        <a:ea typeface="Roboto"/>
                        <a:cs typeface="Roboto"/>
                        <a:sym typeface="Roboto"/>
                      </a:endParaRPr>
                    </a:p>
                  </a:txBody>
                  <a:tcPr marL="28575" marR="28575" marT="19050" marB="19050" anchor="b">
                    <a:lnL w="9525" cap="flat" cmpd="sng">
                      <a:solidFill>
                        <a:srgbClr val="CCCCCC"/>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Site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6B2A8"/>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Gbu</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6B2A8"/>
                    </a:solidFill>
                  </a:tcPr>
                </a:tc>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Date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6B2A8"/>
                    </a:solidFill>
                  </a:tcPr>
                </a:tc>
                <a:extLst>
                  <a:ext uri="{0D108BD9-81ED-4DB2-BD59-A6C34878D82A}">
                    <a16:rowId xmlns:a16="http://schemas.microsoft.com/office/drawing/2014/main" val="10000"/>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Cerise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key_of_C_ZZRCSIT</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key_of_CPFCTR1_2</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0FISCPER</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00025">
                <a:tc>
                  <a:txBody>
                    <a:bodyPr/>
                    <a:lstStyle/>
                    <a:p>
                      <a:pPr marL="0" lvl="0" indent="0" algn="l" rtl="0">
                        <a:lnSpc>
                          <a:spcPct val="115000"/>
                        </a:lnSpc>
                        <a:spcBef>
                          <a:spcPts val="0"/>
                        </a:spcBef>
                        <a:spcAft>
                          <a:spcPts val="0"/>
                        </a:spcAft>
                        <a:buNone/>
                      </a:pPr>
                      <a:r>
                        <a:rPr lang="en" sz="800" b="1">
                          <a:latin typeface="Roboto"/>
                          <a:ea typeface="Roboto"/>
                          <a:cs typeface="Roboto"/>
                          <a:sym typeface="Roboto"/>
                        </a:rPr>
                        <a:t>Pure</a:t>
                      </a:r>
                      <a:endParaRPr sz="800" b="1">
                        <a:latin typeface="Roboto"/>
                        <a:ea typeface="Roboto"/>
                        <a:cs typeface="Roboto"/>
                        <a:sym typeface="Roboto"/>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Site Code</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GBU</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 sz="800">
                          <a:latin typeface="Roboto Light"/>
                          <a:ea typeface="Roboto Light"/>
                          <a:cs typeface="Roboto Light"/>
                          <a:sym typeface="Roboto Light"/>
                        </a:rPr>
                        <a:t>Month</a:t>
                      </a:r>
                      <a:endParaRPr sz="800">
                        <a:latin typeface="Roboto Light"/>
                        <a:ea typeface="Roboto Light"/>
                        <a:cs typeface="Roboto Light"/>
                        <a:sym typeface="Roboto Light"/>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bl>
          </a:graphicData>
        </a:graphic>
      </p:graphicFrame>
      <p:sp>
        <p:nvSpPr>
          <p:cNvPr id="258" name="Google Shape;258;p30"/>
          <p:cNvSpPr txBox="1"/>
          <p:nvPr/>
        </p:nvSpPr>
        <p:spPr>
          <a:xfrm>
            <a:off x="429075" y="1795975"/>
            <a:ext cx="16395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latin typeface="Roboto Light"/>
                <a:ea typeface="Roboto Light"/>
                <a:cs typeface="Roboto Light"/>
                <a:sym typeface="Roboto Light"/>
              </a:rPr>
              <a:t>Final Concatenation:</a:t>
            </a:r>
            <a:endParaRPr sz="700">
              <a:latin typeface="Roboto Light"/>
              <a:ea typeface="Roboto Light"/>
              <a:cs typeface="Roboto Light"/>
              <a:sym typeface="Roboto Ligh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VAY Theme">
  <a:themeElements>
    <a:clrScheme name="Solvay">
      <a:dk1>
        <a:srgbClr val="000000"/>
      </a:dk1>
      <a:lt1>
        <a:srgbClr val="FFFFFF"/>
      </a:lt1>
      <a:dk2>
        <a:srgbClr val="000000"/>
      </a:dk2>
      <a:lt2>
        <a:srgbClr val="FFFFFF"/>
      </a:lt2>
      <a:accent1>
        <a:srgbClr val="5495FC"/>
      </a:accent1>
      <a:accent2>
        <a:srgbClr val="7DACED"/>
      </a:accent2>
      <a:accent3>
        <a:srgbClr val="A6CCE7"/>
      </a:accent3>
      <a:accent4>
        <a:srgbClr val="FF6D62"/>
      </a:accent4>
      <a:accent5>
        <a:srgbClr val="F39085"/>
      </a:accent5>
      <a:accent6>
        <a:srgbClr val="E6B2A8"/>
      </a:accent6>
      <a:hlink>
        <a:srgbClr val="5495FC"/>
      </a:hlink>
      <a:folHlink>
        <a:srgbClr val="5495F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otalTime>0</TotalTime>
  <Words>2808</Words>
  <Application>Microsoft Office PowerPoint</Application>
  <PresentationFormat>On-screen Show (16:9)</PresentationFormat>
  <Paragraphs>500</Paragraphs>
  <Slides>25</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Roboto</vt:lpstr>
      <vt:lpstr>Arial</vt:lpstr>
      <vt:lpstr>Poppins Light</vt:lpstr>
      <vt:lpstr>Roboto Light</vt:lpstr>
      <vt:lpstr>Open Sans</vt:lpstr>
      <vt:lpstr>Roboto Medium</vt:lpstr>
      <vt:lpstr>Simple Light</vt:lpstr>
      <vt:lpstr>SOLVAY Theme</vt:lpstr>
      <vt:lpstr>Weekly Status Update</vt:lpstr>
      <vt:lpstr>Content</vt:lpstr>
      <vt:lpstr>01 | HSE - TRII</vt:lpstr>
      <vt:lpstr>01 | HSE - PSE &amp; Fires</vt:lpstr>
      <vt:lpstr>01 | HSE - GHG Emissions</vt:lpstr>
      <vt:lpstr>01 | HSE - GHG Emissions</vt:lpstr>
      <vt:lpstr>01 | HSE - GHG Emissions</vt:lpstr>
      <vt:lpstr>01 | HSE - GHG Emissions</vt:lpstr>
      <vt:lpstr>01 | HSE - GHG Emissions</vt:lpstr>
      <vt:lpstr>01 | Costs - Fixed &amp; Variable Costs</vt:lpstr>
      <vt:lpstr>01 | Costs - Fixed &amp; Variable Costs</vt:lpstr>
      <vt:lpstr>01 | Costs - Wave</vt:lpstr>
      <vt:lpstr>01 | Costs - Headcount</vt:lpstr>
      <vt:lpstr>01 | Supply Chain - DIO</vt:lpstr>
      <vt:lpstr>01 | Supply Chain - OTIF</vt:lpstr>
      <vt:lpstr>01 | Supply Chain - Forecast Accuracy</vt:lpstr>
      <vt:lpstr>01 | Productivity - OEE</vt:lpstr>
      <vt:lpstr>01 | Productivity - OEE - Main GCP Table</vt:lpstr>
      <vt:lpstr>01 | Productivity - OEE - Losses GCP Table</vt:lpstr>
      <vt:lpstr>01 | Productivity - OEE - Losses GCP Table</vt:lpstr>
      <vt:lpstr>01 | Quality - Customer Complaints</vt:lpstr>
      <vt:lpstr>01 | Quality - Customer Complaints</vt:lpstr>
      <vt:lpstr>01 | Quality - Customer Complaints</vt:lpstr>
      <vt:lpstr>01 | Quality - Customer Complaints</vt:lpstr>
      <vt:lpstr>02 | Final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Pancracio, Julio Varandas</dc:creator>
  <cp:lastModifiedBy>Pancracio, Julio Varandas</cp:lastModifiedBy>
  <cp:revision>1</cp:revision>
  <dcterms:modified xsi:type="dcterms:W3CDTF">2025-03-13T14:43:51Z</dcterms:modified>
</cp:coreProperties>
</file>