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7"/>
  </p:notesMasterIdLst>
  <p:sldIdLst>
    <p:sldId id="262" r:id="rId2"/>
    <p:sldId id="274" r:id="rId3"/>
    <p:sldId id="276" r:id="rId4"/>
    <p:sldId id="277" r:id="rId5"/>
    <p:sldId id="278" r:id="rId6"/>
  </p:sldIdLst>
  <p:sldSz cx="9144000" cy="5143500" type="screen16x9"/>
  <p:notesSz cx="6858000" cy="9144000"/>
  <p:embeddedFontLst>
    <p:embeddedFont>
      <p:font typeface="Poppins ExtraLight" panose="00000300000000000000" pitchFamily="2" charset="0"/>
      <p:regular r:id="rId8"/>
      <p:bold r:id="rId9"/>
      <p:italic r:id="rId10"/>
      <p:boldItalic r:id="rId11"/>
    </p:embeddedFont>
    <p:embeddedFont>
      <p:font typeface="Poppins Light" panose="00000400000000000000" pitchFamily="2" charset="0"/>
      <p:regular r:id="rId12"/>
      <p:bold r:id="rId13"/>
      <p:italic r:id="rId14"/>
      <p:boldItalic r:id="rId15"/>
    </p:embeddedFont>
    <p:embeddedFont>
      <p:font typeface="Poppins Medium" panose="00000600000000000000" pitchFamily="2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95">
          <p15:clr>
            <a:srgbClr val="747775"/>
          </p15:clr>
        </p15:guide>
        <p15:guide id="2" orient="horz" pos="2981">
          <p15:clr>
            <a:srgbClr val="747775"/>
          </p15:clr>
        </p15:guide>
        <p15:guide id="3" pos="5465">
          <p15:clr>
            <a:srgbClr val="747775"/>
          </p15:clr>
        </p15:guide>
        <p15:guide id="4" orient="horz" pos="10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CE1"/>
    <a:srgbClr val="4B57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282F87E-9481-4383-908E-021545747845}">
  <a:tblStyle styleId="{2282F87E-9481-4383-908E-0215457478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4" autoAdjust="0"/>
    <p:restoredTop sz="94660"/>
  </p:normalViewPr>
  <p:slideViewPr>
    <p:cSldViewPr snapToGrid="0">
      <p:cViewPr varScale="1">
        <p:scale>
          <a:sx n="133" d="100"/>
          <a:sy n="133" d="100"/>
        </p:scale>
        <p:origin x="402" y="120"/>
      </p:cViewPr>
      <p:guideLst>
        <p:guide pos="295"/>
        <p:guide orient="horz" pos="2981"/>
        <p:guide pos="5465"/>
        <p:guide orient="horz" pos="10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6ea0ebfc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6ea0ebfca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3d5beccdfb_0_18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33d5beccdfb_0_18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>
          <a:extLst>
            <a:ext uri="{FF2B5EF4-FFF2-40B4-BE49-F238E27FC236}">
              <a16:creationId xmlns:a16="http://schemas.microsoft.com/office/drawing/2014/main" id="{9640B49F-DAED-AE59-D24C-AD87BE8A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3d5beccdfb_0_1884:notes">
            <a:extLst>
              <a:ext uri="{FF2B5EF4-FFF2-40B4-BE49-F238E27FC236}">
                <a16:creationId xmlns:a16="http://schemas.microsoft.com/office/drawing/2014/main" id="{832CC913-E920-EEC4-3FE7-A5056A53B91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33d5beccdfb_0_1884:notes">
            <a:extLst>
              <a:ext uri="{FF2B5EF4-FFF2-40B4-BE49-F238E27FC236}">
                <a16:creationId xmlns:a16="http://schemas.microsoft.com/office/drawing/2014/main" id="{D5667E72-D821-DB57-2408-7F331258D69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1330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>
          <a:extLst>
            <a:ext uri="{FF2B5EF4-FFF2-40B4-BE49-F238E27FC236}">
              <a16:creationId xmlns:a16="http://schemas.microsoft.com/office/drawing/2014/main" id="{5F216A71-041D-E148-0EF5-94A048490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3d5beccdfb_0_1884:notes">
            <a:extLst>
              <a:ext uri="{FF2B5EF4-FFF2-40B4-BE49-F238E27FC236}">
                <a16:creationId xmlns:a16="http://schemas.microsoft.com/office/drawing/2014/main" id="{E298BF68-46BB-63BE-E374-D404DE95F94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33d5beccdfb_0_1884:notes">
            <a:extLst>
              <a:ext uri="{FF2B5EF4-FFF2-40B4-BE49-F238E27FC236}">
                <a16:creationId xmlns:a16="http://schemas.microsoft.com/office/drawing/2014/main" id="{392C7530-A77F-69E0-D82B-ED9D9714C6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266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>
          <a:extLst>
            <a:ext uri="{FF2B5EF4-FFF2-40B4-BE49-F238E27FC236}">
              <a16:creationId xmlns:a16="http://schemas.microsoft.com/office/drawing/2014/main" id="{CC8E8F80-9762-073A-34FE-B20B37AB5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3d5beccdfb_0_1884:notes">
            <a:extLst>
              <a:ext uri="{FF2B5EF4-FFF2-40B4-BE49-F238E27FC236}">
                <a16:creationId xmlns:a16="http://schemas.microsoft.com/office/drawing/2014/main" id="{4B6735CE-DB17-17AF-150D-746C168B64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33d5beccdfb_0_1884:notes">
            <a:extLst>
              <a:ext uri="{FF2B5EF4-FFF2-40B4-BE49-F238E27FC236}">
                <a16:creationId xmlns:a16="http://schemas.microsoft.com/office/drawing/2014/main" id="{A32045EE-9744-9285-116D-9FF32208E4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6489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 Light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>
            <a:spLocks noGrp="1"/>
          </p:cNvSpPr>
          <p:nvPr>
            <p:ph type="pic" idx="2"/>
          </p:nvPr>
        </p:nvSpPr>
        <p:spPr>
          <a:xfrm>
            <a:off x="1" y="1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467915" y="3699456"/>
            <a:ext cx="4104000" cy="11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76392" y="4507641"/>
            <a:ext cx="1352089" cy="44780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Template 1">
  <p:cSld name="Title Slide_1">
    <p:bg>
      <p:bgPr>
        <a:solidFill>
          <a:srgbClr val="FFFFFF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/>
        </p:nvSpPr>
        <p:spPr>
          <a:xfrm>
            <a:off x="0" y="-534925"/>
            <a:ext cx="7980300" cy="3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12121"/>
                </a:solidFill>
              </a:rPr>
              <a:t> Notice : Images need to be sent to back manually. Logos need to be placed on top of the images.</a:t>
            </a: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>
            <a:off x="750900" y="4323050"/>
            <a:ext cx="42897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>
                <a:latin typeface="Poppins ExtraLight"/>
                <a:ea typeface="Poppins ExtraLight"/>
                <a:cs typeface="Poppins ExtraLight"/>
                <a:sym typeface="Poppins ExtraLight"/>
              </a:defRPr>
            </a:lvl1pPr>
            <a:lvl2pPr lvl="1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2pPr>
            <a:lvl3pPr lvl="2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3pPr>
            <a:lvl4pPr lvl="3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4pPr>
            <a:lvl5pPr lvl="4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ubTitle" idx="2"/>
          </p:nvPr>
        </p:nvSpPr>
        <p:spPr>
          <a:xfrm>
            <a:off x="750900" y="3966025"/>
            <a:ext cx="42897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2000">
                <a:latin typeface="Poppins ExtraLight"/>
                <a:ea typeface="Poppins ExtraLight"/>
                <a:cs typeface="Poppins ExtraLight"/>
                <a:sym typeface="Poppins ExtraLight"/>
              </a:defRPr>
            </a:lvl1pPr>
            <a:lvl2pPr lvl="1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2pPr>
            <a:lvl3pPr lvl="2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3pPr>
            <a:lvl4pPr lvl="3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4pPr>
            <a:lvl5pPr lvl="4" algn="ctr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Poppins ExtraLight"/>
              <a:buNone/>
              <a:defRPr sz="1400">
                <a:latin typeface="Poppins ExtraLight"/>
                <a:ea typeface="Poppins ExtraLight"/>
                <a:cs typeface="Poppins ExtraLight"/>
                <a:sym typeface="Poppins ExtraLight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721200" y="2843400"/>
            <a:ext cx="3712200" cy="10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Medium"/>
              <a:buNone/>
              <a:defRPr sz="4000">
                <a:solidFill>
                  <a:schemeClr val="dk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Medium"/>
              <a:buNone/>
              <a:defRPr sz="4000">
                <a:solidFill>
                  <a:schemeClr val="dk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Medium"/>
              <a:buNone/>
              <a:defRPr sz="4000">
                <a:solidFill>
                  <a:schemeClr val="dk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Medium"/>
              <a:buNone/>
              <a:defRPr sz="4000">
                <a:solidFill>
                  <a:schemeClr val="dk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Medium"/>
              <a:buNone/>
              <a:defRPr sz="4000">
                <a:solidFill>
                  <a:schemeClr val="dk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Medium"/>
              <a:buNone/>
              <a:defRPr sz="4000">
                <a:solidFill>
                  <a:schemeClr val="dk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Medium"/>
              <a:buNone/>
              <a:defRPr sz="4000">
                <a:solidFill>
                  <a:schemeClr val="dk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Medium"/>
              <a:buNone/>
              <a:defRPr sz="4000">
                <a:solidFill>
                  <a:schemeClr val="dk1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>
  <p:cSld name="Section Header">
    <p:bg>
      <p:bgPr>
        <a:solidFill>
          <a:schemeClr val="dk2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ctrTitle"/>
          </p:nvPr>
        </p:nvSpPr>
        <p:spPr>
          <a:xfrm>
            <a:off x="467916" y="411957"/>
            <a:ext cx="6585000" cy="21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oppins Light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7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0" lvl="1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0" lvl="2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0" lvl="3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0" lvl="4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0" lvl="5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0" lvl="6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0" lvl="7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0" lvl="8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" name="Google Shape;33;p5"/>
          <p:cNvPicPr preferRelativeResize="0"/>
          <p:nvPr/>
        </p:nvPicPr>
        <p:blipFill rotWithShape="1">
          <a:blip r:embed="rId2">
            <a:alphaModFix/>
          </a:blip>
          <a:srcRect t="11873" b="11866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220075" y="2172478"/>
            <a:ext cx="1323900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ubTitle" idx="2"/>
          </p:nvPr>
        </p:nvSpPr>
        <p:spPr>
          <a:xfrm>
            <a:off x="1219200" y="1733925"/>
            <a:ext cx="1324800" cy="93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ubTitle" idx="3"/>
          </p:nvPr>
        </p:nvSpPr>
        <p:spPr>
          <a:xfrm>
            <a:off x="1219200" y="3565000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4"/>
          </p:nvPr>
        </p:nvSpPr>
        <p:spPr>
          <a:xfrm>
            <a:off x="3910123" y="2172469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5"/>
          </p:nvPr>
        </p:nvSpPr>
        <p:spPr>
          <a:xfrm>
            <a:off x="3910123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ubTitle" idx="6"/>
          </p:nvPr>
        </p:nvSpPr>
        <p:spPr>
          <a:xfrm>
            <a:off x="3909675" y="1733925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ubTitle" idx="7"/>
          </p:nvPr>
        </p:nvSpPr>
        <p:spPr>
          <a:xfrm>
            <a:off x="3909675" y="3565000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Poppins Light"/>
              <a:buNone/>
              <a:defRPr sz="38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8"/>
          </p:nvPr>
        </p:nvSpPr>
        <p:spPr>
          <a:xfrm>
            <a:off x="6600161" y="2172469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9"/>
          </p:nvPr>
        </p:nvSpPr>
        <p:spPr>
          <a:xfrm>
            <a:off x="1220086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3"/>
          </p:nvPr>
        </p:nvSpPr>
        <p:spPr>
          <a:xfrm>
            <a:off x="6600161" y="4003601"/>
            <a:ext cx="1323900" cy="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sz="800"/>
            </a:lvl1pPr>
            <a:lvl2pPr marL="914400" lvl="1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2pPr>
            <a:lvl3pPr marL="1371600" lvl="2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3pPr>
            <a:lvl4pPr marL="1828800" lvl="3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4pPr>
            <a:lvl5pPr marL="2286000" lvl="4" indent="-279400" algn="l">
              <a:lnSpc>
                <a:spcPct val="114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5pPr>
            <a:lvl6pPr marL="2743200" lvl="5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ubTitle" idx="14"/>
          </p:nvPr>
        </p:nvSpPr>
        <p:spPr>
          <a:xfrm>
            <a:off x="6600150" y="1733925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ubTitle" idx="15"/>
          </p:nvPr>
        </p:nvSpPr>
        <p:spPr>
          <a:xfrm>
            <a:off x="6600150" y="3565000"/>
            <a:ext cx="1324800" cy="4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2pPr>
            <a:lvl3pPr lvl="2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lvl="3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lvl="4"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lvl="5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lvl="6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lvl="7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lvl="8"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bg>
      <p:bgPr>
        <a:solidFill>
          <a:schemeClr val="accen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305991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1pPr>
            <a:lvl2pPr marL="914400" lvl="1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2pPr>
            <a:lvl3pPr marL="1371600" lvl="2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3pPr>
            <a:lvl4pPr marL="1828800" lvl="3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4pPr>
            <a:lvl5pPr marL="2286000" lvl="4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4724996" y="1140619"/>
            <a:ext cx="41130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1pPr>
            <a:lvl2pPr marL="914400" lvl="1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2pPr>
            <a:lvl3pPr marL="1371600" lvl="2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3pPr>
            <a:lvl4pPr marL="1828800" lvl="3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4pPr>
            <a:lvl5pPr marL="2286000" lvl="4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0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  <a:lvl2pPr marL="0" lvl="1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2pPr>
            <a:lvl3pPr marL="0" lvl="2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3pPr>
            <a:lvl4pPr marL="0" lvl="3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4pPr>
            <a:lvl5pPr marL="0" lvl="4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5pPr>
            <a:lvl6pPr marL="0" lvl="5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6pPr>
            <a:lvl7pPr marL="0" lvl="6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7pPr>
            <a:lvl8pPr marL="0" lvl="7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8pPr>
            <a:lvl9pPr marL="0" lvl="8" indent="0" algn="l"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" name="Google Shape;70;p9"/>
          <p:cNvPicPr preferRelativeResize="0"/>
          <p:nvPr/>
        </p:nvPicPr>
        <p:blipFill rotWithShape="1">
          <a:blip r:embed="rId2">
            <a:alphaModFix/>
          </a:blip>
          <a:srcRect t="11873" b="11866"/>
          <a:stretch/>
        </p:blipFill>
        <p:spPr>
          <a:xfrm>
            <a:off x="7338413" y="4461950"/>
            <a:ext cx="1628052" cy="5392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9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7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 userDrawn="1">
  <p:cSld name="1_Agenda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Poppins Light"/>
              <a:buNone/>
              <a:defRPr sz="38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700"/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3CF75-EE63-3895-AC3F-3DDBAEF9B9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5991" y="1243013"/>
            <a:ext cx="8568134" cy="3130550"/>
          </a:xfrm>
        </p:spPr>
        <p:txBody>
          <a:bodyPr/>
          <a:lstStyle>
            <a:lvl1pPr>
              <a:buFont typeface="+mj-lt"/>
              <a:buAutoNum type="arabicPeriod"/>
              <a:defRPr sz="1200"/>
            </a:lvl1pPr>
            <a:lvl2pPr>
              <a:buFont typeface="+mj-lt"/>
              <a:buAutoNum type="arabicPeriod"/>
              <a:defRPr sz="1200"/>
            </a:lvl2pPr>
            <a:lvl3pPr>
              <a:buFont typeface="+mj-lt"/>
              <a:buAutoNum type="arabicPeriod"/>
              <a:defRPr sz="1200"/>
            </a:lvl3pPr>
            <a:lvl4pPr>
              <a:buFont typeface="+mj-lt"/>
              <a:buAutoNum type="arabicPeriod"/>
              <a:defRPr sz="1200"/>
            </a:lvl4pPr>
            <a:lvl5pPr>
              <a:buFont typeface="+mj-lt"/>
              <a:buAutoNum type="arabicPeriod"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848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5991" y="428425"/>
            <a:ext cx="85320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Poppins Light"/>
              <a:buNone/>
              <a:defRPr sz="19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5991" y="1140619"/>
            <a:ext cx="8532000" cy="35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2100" algn="l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ftr" idx="11"/>
          </p:nvPr>
        </p:nvSpPr>
        <p:spPr>
          <a:xfrm>
            <a:off x="937074" y="4871497"/>
            <a:ext cx="30861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305991" y="4871497"/>
            <a:ext cx="322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0" marR="0" lvl="1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0" marR="0" lvl="2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0" marR="0" lvl="3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0" marR="0" lvl="4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0" marR="0" lvl="5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0" marR="0" lvl="6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0" marR="0" lvl="7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0" marR="0" lvl="8" indent="0" algn="l">
              <a:spcBef>
                <a:spcPts val="0"/>
              </a:spcBef>
              <a:buNone/>
              <a:defRPr sz="7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4575901" y="4871497"/>
            <a:ext cx="20574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 sz="7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 Light"/>
              <a:buNone/>
              <a:defRPr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646675" y="4564050"/>
            <a:ext cx="1181800" cy="3914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5" r:id="rId5"/>
    <p:sldLayoutId id="2147483678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>
          <p15:clr>
            <a:srgbClr val="F26B43"/>
          </p15:clr>
        </p15:guide>
        <p15:guide id="2" orient="horz" pos="3240">
          <p15:clr>
            <a:srgbClr val="F26B43"/>
          </p15:clr>
        </p15:guide>
        <p15:guide id="3">
          <p15:clr>
            <a:srgbClr val="F26B43"/>
          </p15:clr>
        </p15:guide>
        <p15:guide id="4" pos="5760">
          <p15:clr>
            <a:srgbClr val="F26B43"/>
          </p15:clr>
        </p15:guide>
        <p15:guide id="5" pos="295">
          <p15:clr>
            <a:srgbClr val="A4A3A4"/>
          </p15:clr>
        </p15:guide>
        <p15:guide id="6" pos="5465">
          <p15:clr>
            <a:srgbClr val="A4A3A4"/>
          </p15:clr>
        </p15:guide>
        <p15:guide id="7" orient="horz" pos="259">
          <p15:clr>
            <a:srgbClr val="A4A3A4"/>
          </p15:clr>
        </p15:guide>
        <p15:guide id="8" orient="horz" pos="2981">
          <p15:clr>
            <a:srgbClr val="A4A3A4"/>
          </p15:clr>
        </p15:guide>
        <p15:guide id="9" pos="193">
          <p15:clr>
            <a:srgbClr val="A4A3A4"/>
          </p15:clr>
        </p15:guide>
        <p15:guide id="10" pos="5567">
          <p15:clr>
            <a:srgbClr val="A4A3A4"/>
          </p15:clr>
        </p15:guide>
        <p15:guide id="11" orient="horz" pos="71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odocs.altirnao.com/?locale=en&amp;aodocs-domain=syensqo.com#Menu_listDoc/LibraryId_UcW7suv76khW2XOARo/ViewId_UcW7xV91MZZvXDZSV5/ViewParams_%257B%2522searchInSubFolders%2522:false,%2522userFilters%2522:%255B%257B%2522property%2522:%2522UcW7wGJ0lp31NsYZEh%2522,%2522operator%2522:%2522EQUAL%2522,%2522values%2522:%255B%2522aUcW7vFT7s198brWziW%2522%255D%257D%255D%257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7" title="shutterstock_offset_2446152515.jpg"/>
          <p:cNvPicPr preferRelativeResize="0"/>
          <p:nvPr/>
        </p:nvPicPr>
        <p:blipFill rotWithShape="1">
          <a:blip r:embed="rId3">
            <a:alphaModFix/>
          </a:blip>
          <a:srcRect r="27023"/>
          <a:stretch/>
        </p:blipFill>
        <p:spPr>
          <a:xfrm>
            <a:off x="3507300" y="0"/>
            <a:ext cx="5637000" cy="514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7"/>
          <p:cNvSpPr/>
          <p:nvPr/>
        </p:nvSpPr>
        <p:spPr>
          <a:xfrm rot="5400000">
            <a:off x="-86250" y="94005"/>
            <a:ext cx="5155200" cy="4982700"/>
          </a:xfrm>
          <a:prstGeom prst="round1Rect">
            <a:avLst>
              <a:gd name="adj" fmla="val 23933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48" name="Google Shape;24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975" y="386750"/>
            <a:ext cx="3938125" cy="1712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9" name="Google Shape;249;p37"/>
          <p:cNvCxnSpPr/>
          <p:nvPr/>
        </p:nvCxnSpPr>
        <p:spPr>
          <a:xfrm>
            <a:off x="762800" y="4389675"/>
            <a:ext cx="3018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0" name="Google Shape;250;p37"/>
          <p:cNvSpPr txBox="1"/>
          <p:nvPr/>
        </p:nvSpPr>
        <p:spPr>
          <a:xfrm>
            <a:off x="687950" y="2642101"/>
            <a:ext cx="4010100" cy="9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spc="-150" dirty="0">
                <a:solidFill>
                  <a:srgbClr val="343C47"/>
                </a:solidFill>
                <a:latin typeface="Poppins Light"/>
                <a:ea typeface="Poppins Light"/>
                <a:cs typeface="Poppins Light"/>
                <a:sym typeface="Poppins Light"/>
              </a:rPr>
              <a:t>LabWare FAQ</a:t>
            </a:r>
          </a:p>
        </p:txBody>
      </p:sp>
      <p:sp>
        <p:nvSpPr>
          <p:cNvPr id="252" name="Google Shape;252;p37"/>
          <p:cNvSpPr txBox="1"/>
          <p:nvPr/>
        </p:nvSpPr>
        <p:spPr>
          <a:xfrm>
            <a:off x="750900" y="4459325"/>
            <a:ext cx="1859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343C47"/>
                </a:solidFill>
                <a:latin typeface="Poppins ExtraLight"/>
                <a:ea typeface="Poppins ExtraLight"/>
                <a:cs typeface="Poppins ExtraLight"/>
                <a:sym typeface="Poppins ExtraLight"/>
              </a:rPr>
              <a:t>April 30, 2026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49"/>
          <p:cNvSpPr/>
          <p:nvPr/>
        </p:nvSpPr>
        <p:spPr>
          <a:xfrm>
            <a:off x="-3600" y="0"/>
            <a:ext cx="9144000" cy="5143500"/>
          </a:xfrm>
          <a:prstGeom prst="round1Rect">
            <a:avLst>
              <a:gd name="adj" fmla="val 0"/>
            </a:avLst>
          </a:prstGeom>
          <a:solidFill>
            <a:srgbClr val="F5EC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84" name="Google Shape;684;p49"/>
          <p:cNvSpPr txBox="1">
            <a:spLocks noGrp="1"/>
          </p:cNvSpPr>
          <p:nvPr>
            <p:ph type="sldNum" idx="12"/>
          </p:nvPr>
        </p:nvSpPr>
        <p:spPr>
          <a:xfrm>
            <a:off x="431641" y="473154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686" name="Google Shape;686;p49"/>
          <p:cNvSpPr/>
          <p:nvPr/>
        </p:nvSpPr>
        <p:spPr>
          <a:xfrm>
            <a:off x="4634124" y="-12626"/>
            <a:ext cx="4506275" cy="5143499"/>
          </a:xfrm>
          <a:prstGeom prst="round1Rect">
            <a:avLst>
              <a:gd name="adj" fmla="val 50000"/>
            </a:avLst>
          </a:prstGeom>
          <a:solidFill>
            <a:srgbClr val="00A5A5">
              <a:alpha val="37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690" name="Google Shape;690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6675" y="4564050"/>
            <a:ext cx="1181800" cy="391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6898B9F1-B8EA-D6D7-5D33-3815E0E973C3}"/>
              </a:ext>
            </a:extLst>
          </p:cNvPr>
          <p:cNvSpPr txBox="1"/>
          <p:nvPr/>
        </p:nvSpPr>
        <p:spPr>
          <a:xfrm>
            <a:off x="106199" y="16515"/>
            <a:ext cx="8990999" cy="5058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 Posso loggare di venerdì?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Si. È possibile inserire la richiesta quando il campione è disponibile e può essere consegnato entro il giorno successivo al laboratorio.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Le </a:t>
            </a:r>
            <a:r>
              <a:rPr lang="it-IT" sz="14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expected</a:t>
            </a: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4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dates</a:t>
            </a: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</a:t>
            </a:r>
            <a:r>
              <a:rPr lang="it-IT" sz="14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LabWare</a:t>
            </a: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sono attendibili?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Sì. Se il laboratorio si rendesse conto che l’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expected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date non potrà essere rispettata, il richiedente verrà informato con una nuova data di completamento.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 Come inserisco un’urgenza (rush)?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Quando la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expected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date non soddisfa le esigenze del richiedente, il richiedente deve contattare direttamente il laboratorio e concordare una nuova data di completamento che potrà essere inserita in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Labware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modificando la “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Request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NEW Date” sia in fase di creazione della richiesta (a carico del richiedente) sia dopo (a carico del richiedente o a carico del laboratorio, a seconda dello status del sample).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endParaRPr lang="it-IT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aseline="30000" dirty="0"/>
              <a:t>Per i CTD, la richiesta può essere creata anche in assenza di campione.</a:t>
            </a:r>
          </a:p>
          <a:p>
            <a:r>
              <a:rPr lang="it-IT" baseline="30000" dirty="0"/>
              <a:t>Per i CTD, la </a:t>
            </a:r>
            <a:r>
              <a:rPr lang="it-IT" baseline="30000" dirty="0" err="1"/>
              <a:t>expected</a:t>
            </a:r>
            <a:r>
              <a:rPr lang="it-IT" baseline="30000" dirty="0"/>
              <a:t> date di riferimento è quella generata al completamento della fase di Sample </a:t>
            </a:r>
            <a:r>
              <a:rPr lang="it-IT" baseline="30000" dirty="0" err="1"/>
              <a:t>Preparation</a:t>
            </a:r>
            <a:r>
              <a:rPr lang="it-IT" baseline="30000" dirty="0"/>
              <a:t> (campione consegnato ed eventuali processing e </a:t>
            </a:r>
            <a:r>
              <a:rPr lang="it-IT" baseline="30000" dirty="0" err="1"/>
              <a:t>machining</a:t>
            </a:r>
            <a:r>
              <a:rPr lang="it-IT" baseline="30000" dirty="0"/>
              <a:t> completati).</a:t>
            </a:r>
          </a:p>
          <a:p>
            <a:r>
              <a:rPr lang="it-IT" baseline="30000" dirty="0"/>
              <a:t>Per i CTD, l’urgenza va sempre concordata via mail con il Front Desk.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>
          <a:extLst>
            <a:ext uri="{FF2B5EF4-FFF2-40B4-BE49-F238E27FC236}">
              <a16:creationId xmlns:a16="http://schemas.microsoft.com/office/drawing/2014/main" id="{2BA64B1D-2F59-F0BE-AD5A-C74D4FC2D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49">
            <a:extLst>
              <a:ext uri="{FF2B5EF4-FFF2-40B4-BE49-F238E27FC236}">
                <a16:creationId xmlns:a16="http://schemas.microsoft.com/office/drawing/2014/main" id="{79489E22-32A5-3B44-F7F7-ABAD8CF7B47F}"/>
              </a:ext>
            </a:extLst>
          </p:cNvPr>
          <p:cNvSpPr/>
          <p:nvPr/>
        </p:nvSpPr>
        <p:spPr>
          <a:xfrm>
            <a:off x="-3600" y="0"/>
            <a:ext cx="9144000" cy="5143500"/>
          </a:xfrm>
          <a:prstGeom prst="round1Rect">
            <a:avLst>
              <a:gd name="adj" fmla="val 0"/>
            </a:avLst>
          </a:prstGeom>
          <a:solidFill>
            <a:srgbClr val="F5EC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84" name="Google Shape;684;p49">
            <a:extLst>
              <a:ext uri="{FF2B5EF4-FFF2-40B4-BE49-F238E27FC236}">
                <a16:creationId xmlns:a16="http://schemas.microsoft.com/office/drawing/2014/main" id="{8FFA5B43-D4FB-62B2-3960-F24933E090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31641" y="473154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686" name="Google Shape;686;p49">
            <a:extLst>
              <a:ext uri="{FF2B5EF4-FFF2-40B4-BE49-F238E27FC236}">
                <a16:creationId xmlns:a16="http://schemas.microsoft.com/office/drawing/2014/main" id="{8AF6D5BC-0797-EC52-E230-B6D4251DF7CF}"/>
              </a:ext>
            </a:extLst>
          </p:cNvPr>
          <p:cNvSpPr/>
          <p:nvPr/>
        </p:nvSpPr>
        <p:spPr>
          <a:xfrm>
            <a:off x="4634124" y="-12626"/>
            <a:ext cx="4506275" cy="5143499"/>
          </a:xfrm>
          <a:prstGeom prst="round1Rect">
            <a:avLst>
              <a:gd name="adj" fmla="val 50000"/>
            </a:avLst>
          </a:prstGeom>
          <a:solidFill>
            <a:srgbClr val="00A5A5">
              <a:alpha val="37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690" name="Google Shape;690;p49">
            <a:extLst>
              <a:ext uri="{FF2B5EF4-FFF2-40B4-BE49-F238E27FC236}">
                <a16:creationId xmlns:a16="http://schemas.microsoft.com/office/drawing/2014/main" id="{C01D5AE8-4C12-27D8-33A2-CD23C16682C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6675" y="4564050"/>
            <a:ext cx="1181800" cy="391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5D9C1CF-8DE5-AB0C-E11B-0BDEBEA89736}"/>
              </a:ext>
            </a:extLst>
          </p:cNvPr>
          <p:cNvSpPr txBox="1"/>
          <p:nvPr/>
        </p:nvSpPr>
        <p:spPr>
          <a:xfrm>
            <a:off x="3600" y="114666"/>
            <a:ext cx="9140400" cy="492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Ho già loggato un campione, posso aggiungere analisi?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Sì. Se il campione non è ancora stato consegnato al laboratorio, il richiedente può cliccare sul sample quindi selezionare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Run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→ Edit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Tests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→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Analysis. Se il campione è stato consegnato, il richiedente può contattare il laboratorio che provvederà ad effettuare la modifica come da sua indicazione.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Posso aggiungere nuovi campioni a un progetto esistente?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Sì. E’ possibile cliccare su “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Add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sample(s) to the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request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nella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Summary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page del progetto.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 Posso aggiungere analisi ad un campione completato e revisionato?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No. E’ necessario creare un nuovo campione.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 Posso cambiare la commessa (WBS) di un progetto?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No. Anche se il campo WBS è tecnicamente modificabile, per garantire la tracciabilità delle attività di laboratorio tutti i campioni di una richiesta devono condividere la stessa WBS.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caso di variazione, è necessario creare una nuova richiesta.</a:t>
            </a:r>
          </a:p>
        </p:txBody>
      </p:sp>
    </p:spTree>
    <p:extLst>
      <p:ext uri="{BB962C8B-B14F-4D97-AF65-F5344CB8AC3E}">
        <p14:creationId xmlns:p14="http://schemas.microsoft.com/office/powerpoint/2010/main" val="4037133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>
          <a:extLst>
            <a:ext uri="{FF2B5EF4-FFF2-40B4-BE49-F238E27FC236}">
              <a16:creationId xmlns:a16="http://schemas.microsoft.com/office/drawing/2014/main" id="{C4DE0F95-76ED-A873-98C9-C20161196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49">
            <a:extLst>
              <a:ext uri="{FF2B5EF4-FFF2-40B4-BE49-F238E27FC236}">
                <a16:creationId xmlns:a16="http://schemas.microsoft.com/office/drawing/2014/main" id="{5615AA83-E33E-985A-1F75-90AD0805CD85}"/>
              </a:ext>
            </a:extLst>
          </p:cNvPr>
          <p:cNvSpPr/>
          <p:nvPr/>
        </p:nvSpPr>
        <p:spPr>
          <a:xfrm>
            <a:off x="-3600" y="0"/>
            <a:ext cx="9144000" cy="5143500"/>
          </a:xfrm>
          <a:prstGeom prst="round1Rect">
            <a:avLst>
              <a:gd name="adj" fmla="val 0"/>
            </a:avLst>
          </a:prstGeom>
          <a:solidFill>
            <a:srgbClr val="F5EC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84" name="Google Shape;684;p49">
            <a:extLst>
              <a:ext uri="{FF2B5EF4-FFF2-40B4-BE49-F238E27FC236}">
                <a16:creationId xmlns:a16="http://schemas.microsoft.com/office/drawing/2014/main" id="{AA2F034C-8ABF-8D2D-D62C-D7E6963AD15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31641" y="473154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686" name="Google Shape;686;p49">
            <a:extLst>
              <a:ext uri="{FF2B5EF4-FFF2-40B4-BE49-F238E27FC236}">
                <a16:creationId xmlns:a16="http://schemas.microsoft.com/office/drawing/2014/main" id="{AA27830C-48C7-F6AC-F9AF-0DDC09A5B849}"/>
              </a:ext>
            </a:extLst>
          </p:cNvPr>
          <p:cNvSpPr/>
          <p:nvPr/>
        </p:nvSpPr>
        <p:spPr>
          <a:xfrm>
            <a:off x="4634124" y="-12626"/>
            <a:ext cx="4506275" cy="5143499"/>
          </a:xfrm>
          <a:prstGeom prst="round1Rect">
            <a:avLst>
              <a:gd name="adj" fmla="val 50000"/>
            </a:avLst>
          </a:prstGeom>
          <a:solidFill>
            <a:srgbClr val="00A5A5">
              <a:alpha val="37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690" name="Google Shape;690;p49">
            <a:extLst>
              <a:ext uri="{FF2B5EF4-FFF2-40B4-BE49-F238E27FC236}">
                <a16:creationId xmlns:a16="http://schemas.microsoft.com/office/drawing/2014/main" id="{DB9912F4-A9E5-AE5E-83DF-947D080913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6675" y="4564050"/>
            <a:ext cx="1181800" cy="391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B50448F-190D-41F1-C528-6CE7EF5A2072}"/>
              </a:ext>
            </a:extLst>
          </p:cNvPr>
          <p:cNvSpPr txBox="1"/>
          <p:nvPr/>
        </p:nvSpPr>
        <p:spPr>
          <a:xfrm>
            <a:off x="3599" y="775715"/>
            <a:ext cx="9136799" cy="4079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 Posso copiare un progetto?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No. Si possono però clonare test e campioni (i campioni anche da un progetto ad un altro).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 Posso cercare un report dei risultati di un’analisi, anche di una richiesta di un altro utente?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Sì. Il report si trova accedendo al link</a:t>
            </a: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400" b="1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Bollate - Reports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con la possibilità di cercare per parole contenute del documento o di utilizzare i filtri disponibili (Test Location, Sample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number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...).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 Voglio consultare il report di un'analisi chiesta da un altro utente ma non ho accesso, come posso fare?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questo caso il report è classificato come confidenziale e quindi soggetto a restrizioni di accesso.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È necessario contattare il 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Requestor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</a:t>
            </a:r>
            <a:r>
              <a:rPr lang="it-IT" sz="1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Owner</a:t>
            </a:r>
            <a:r>
              <a:rPr lang="it-IT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della richiesta, responsabile della gestione e assegnazione dei permessi.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endParaRPr lang="it-IT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485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>
          <a:extLst>
            <a:ext uri="{FF2B5EF4-FFF2-40B4-BE49-F238E27FC236}">
              <a16:creationId xmlns:a16="http://schemas.microsoft.com/office/drawing/2014/main" id="{428468BA-7C78-CD0F-467E-3E60FBEB0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49">
            <a:extLst>
              <a:ext uri="{FF2B5EF4-FFF2-40B4-BE49-F238E27FC236}">
                <a16:creationId xmlns:a16="http://schemas.microsoft.com/office/drawing/2014/main" id="{05381A65-C6A6-273E-C593-E66DE98E48A7}"/>
              </a:ext>
            </a:extLst>
          </p:cNvPr>
          <p:cNvSpPr/>
          <p:nvPr/>
        </p:nvSpPr>
        <p:spPr>
          <a:xfrm>
            <a:off x="-3600" y="0"/>
            <a:ext cx="9144000" cy="5143500"/>
          </a:xfrm>
          <a:prstGeom prst="round1Rect">
            <a:avLst>
              <a:gd name="adj" fmla="val 0"/>
            </a:avLst>
          </a:prstGeom>
          <a:solidFill>
            <a:srgbClr val="F5EC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84" name="Google Shape;684;p49">
            <a:extLst>
              <a:ext uri="{FF2B5EF4-FFF2-40B4-BE49-F238E27FC236}">
                <a16:creationId xmlns:a16="http://schemas.microsoft.com/office/drawing/2014/main" id="{271E8D26-2044-3DD8-E25A-FBEB23FF010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31641" y="4731547"/>
            <a:ext cx="322800" cy="14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686" name="Google Shape;686;p49">
            <a:extLst>
              <a:ext uri="{FF2B5EF4-FFF2-40B4-BE49-F238E27FC236}">
                <a16:creationId xmlns:a16="http://schemas.microsoft.com/office/drawing/2014/main" id="{4FCF5E89-B77B-4E8F-28D3-00E93CA6E741}"/>
              </a:ext>
            </a:extLst>
          </p:cNvPr>
          <p:cNvSpPr/>
          <p:nvPr/>
        </p:nvSpPr>
        <p:spPr>
          <a:xfrm>
            <a:off x="4634124" y="-12626"/>
            <a:ext cx="4506275" cy="5143499"/>
          </a:xfrm>
          <a:prstGeom prst="round1Rect">
            <a:avLst>
              <a:gd name="adj" fmla="val 50000"/>
            </a:avLst>
          </a:prstGeom>
          <a:solidFill>
            <a:srgbClr val="00A5A5">
              <a:alpha val="37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690" name="Google Shape;690;p49">
            <a:extLst>
              <a:ext uri="{FF2B5EF4-FFF2-40B4-BE49-F238E27FC236}">
                <a16:creationId xmlns:a16="http://schemas.microsoft.com/office/drawing/2014/main" id="{E4858013-10B5-C7A4-2E45-E630E97016D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6675" y="4564050"/>
            <a:ext cx="1181800" cy="391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24356F-99B9-2A5C-7D48-3C9AFD74B55B}"/>
              </a:ext>
            </a:extLst>
          </p:cNvPr>
          <p:cNvSpPr txBox="1"/>
          <p:nvPr/>
        </p:nvSpPr>
        <p:spPr>
          <a:xfrm>
            <a:off x="2280600" y="2151485"/>
            <a:ext cx="4575600" cy="823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it-IT" sz="14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disposizione per qualsiasi chiarimento/supporto il Power Users Team: A. Molino, G. </a:t>
            </a:r>
            <a:r>
              <a:rPr lang="it-IT" sz="1400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Canil</a:t>
            </a:r>
            <a:r>
              <a:rPr lang="it-IT" sz="14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P. Fossati,  S. Pigozzi, J. Pisoni e I. Schiattarella.</a:t>
            </a:r>
            <a:endParaRPr lang="it-IT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572690"/>
      </p:ext>
    </p:extLst>
  </p:cSld>
  <p:clrMapOvr>
    <a:masterClrMapping/>
  </p:clrMapOvr>
</p:sld>
</file>

<file path=ppt/theme/theme1.xml><?xml version="1.0" encoding="utf-8"?>
<a:theme xmlns:a="http://schemas.openxmlformats.org/drawingml/2006/main" name="SYENSQO Theme">
  <a:themeElements>
    <a:clrScheme name="SYENSQO Theme 1">
      <a:dk1>
        <a:srgbClr val="353C47"/>
      </a:dk1>
      <a:lt1>
        <a:srgbClr val="FFFFFF"/>
      </a:lt1>
      <a:dk2>
        <a:srgbClr val="626976"/>
      </a:dk2>
      <a:lt2>
        <a:srgbClr val="FFFFFF"/>
      </a:lt2>
      <a:accent1>
        <a:srgbClr val="FF6542"/>
      </a:accent1>
      <a:accent2>
        <a:srgbClr val="FF7C5D"/>
      </a:accent2>
      <a:accent3>
        <a:srgbClr val="00A5A5"/>
      </a:accent3>
      <a:accent4>
        <a:srgbClr val="F5ECE1"/>
      </a:accent4>
      <a:accent5>
        <a:srgbClr val="74AA62"/>
      </a:accent5>
      <a:accent6>
        <a:srgbClr val="004F6D"/>
      </a:accent6>
      <a:hlink>
        <a:srgbClr val="FF6541"/>
      </a:hlink>
      <a:folHlink>
        <a:srgbClr val="FF65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577</Words>
  <Application>Microsoft Office PowerPoint</Application>
  <PresentationFormat>On-screen Show (16:9)</PresentationFormat>
  <Paragraphs>40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Poppins Medium</vt:lpstr>
      <vt:lpstr>Poppins ExtraLight</vt:lpstr>
      <vt:lpstr>Poppins Light</vt:lpstr>
      <vt:lpstr>Aptos</vt:lpstr>
      <vt:lpstr>SYENSQO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Molino, Alice</dc:creator>
  <cp:lastModifiedBy>Restelli, Elisa</cp:lastModifiedBy>
  <cp:revision>33</cp:revision>
  <dcterms:modified xsi:type="dcterms:W3CDTF">2026-05-07T10:24:44Z</dcterms:modified>
</cp:coreProperties>
</file>