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</p:sldIdLst>
  <p:sldSz cy="5143500" cx="9144000"/>
  <p:notesSz cx="6858000" cy="9144000"/>
  <p:embeddedFontLst>
    <p:embeddedFont>
      <p:font typeface="Raleway"/>
      <p:regular r:id="rId49"/>
      <p:bold r:id="rId50"/>
      <p:italic r:id="rId51"/>
      <p:boldItalic r:id="rId52"/>
    </p:embeddedFont>
    <p:embeddedFont>
      <p:font typeface="Roboto"/>
      <p:regular r:id="rId53"/>
      <p:bold r:id="rId54"/>
      <p:italic r:id="rId55"/>
      <p:boldItalic r:id="rId56"/>
    </p:embeddedFont>
    <p:embeddedFont>
      <p:font typeface="Lato"/>
      <p:regular r:id="rId57"/>
      <p:bold r:id="rId58"/>
      <p:italic r:id="rId59"/>
      <p:boldItalic r:id="rId60"/>
    </p:embeddedFont>
    <p:embeddedFont>
      <p:font typeface="Poppins"/>
      <p:regular r:id="rId61"/>
      <p:bold r:id="rId62"/>
      <p:italic r:id="rId63"/>
      <p:boldItalic r:id="rId64"/>
    </p:embeddedFont>
    <p:embeddedFont>
      <p:font typeface="Poppins Light"/>
      <p:regular r:id="rId65"/>
      <p:bold r:id="rId66"/>
      <p:italic r:id="rId67"/>
      <p:boldItalic r:id="rId6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5" name="Gilles Madjarian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0ADF77F-F70D-4FFD-AD05-07C49ADEAEE4}">
  <a:tblStyle styleId="{50ADF77F-F70D-4FFD-AD05-07C49ADEAEE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9" Type="http://schemas.openxmlformats.org/officeDocument/2006/relationships/font" Target="fonts/Raleway-regular.fntdata"/><Relationship Id="rId5" Type="http://schemas.openxmlformats.org/officeDocument/2006/relationships/commentAuthors" Target="commentAuthors.xml"/><Relationship Id="rId6" Type="http://schemas.openxmlformats.org/officeDocument/2006/relationships/slideMaster" Target="slideMasters/slideMaster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62" Type="http://schemas.openxmlformats.org/officeDocument/2006/relationships/font" Target="fonts/Poppins-bold.fntdata"/><Relationship Id="rId61" Type="http://schemas.openxmlformats.org/officeDocument/2006/relationships/font" Target="fonts/Poppins-regular.fntdata"/><Relationship Id="rId20" Type="http://schemas.openxmlformats.org/officeDocument/2006/relationships/slide" Target="slides/slide13.xml"/><Relationship Id="rId64" Type="http://schemas.openxmlformats.org/officeDocument/2006/relationships/font" Target="fonts/Poppins-boldItalic.fntdata"/><Relationship Id="rId63" Type="http://schemas.openxmlformats.org/officeDocument/2006/relationships/font" Target="fonts/Poppins-italic.fntdata"/><Relationship Id="rId22" Type="http://schemas.openxmlformats.org/officeDocument/2006/relationships/slide" Target="slides/slide15.xml"/><Relationship Id="rId66" Type="http://schemas.openxmlformats.org/officeDocument/2006/relationships/font" Target="fonts/PoppinsLight-bold.fntdata"/><Relationship Id="rId21" Type="http://schemas.openxmlformats.org/officeDocument/2006/relationships/slide" Target="slides/slide14.xml"/><Relationship Id="rId65" Type="http://schemas.openxmlformats.org/officeDocument/2006/relationships/font" Target="fonts/PoppinsLight-regular.fntdata"/><Relationship Id="rId24" Type="http://schemas.openxmlformats.org/officeDocument/2006/relationships/slide" Target="slides/slide17.xml"/><Relationship Id="rId68" Type="http://schemas.openxmlformats.org/officeDocument/2006/relationships/font" Target="fonts/PoppinsLight-boldItalic.fntdata"/><Relationship Id="rId23" Type="http://schemas.openxmlformats.org/officeDocument/2006/relationships/slide" Target="slides/slide16.xml"/><Relationship Id="rId67" Type="http://schemas.openxmlformats.org/officeDocument/2006/relationships/font" Target="fonts/PoppinsLight-italic.fntdata"/><Relationship Id="rId60" Type="http://schemas.openxmlformats.org/officeDocument/2006/relationships/font" Target="fonts/Lato-boldItalic.fntdata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font" Target="fonts/Raleway-italic.fntdata"/><Relationship Id="rId50" Type="http://schemas.openxmlformats.org/officeDocument/2006/relationships/font" Target="fonts/Raleway-bold.fntdata"/><Relationship Id="rId53" Type="http://schemas.openxmlformats.org/officeDocument/2006/relationships/font" Target="fonts/Roboto-regular.fntdata"/><Relationship Id="rId52" Type="http://schemas.openxmlformats.org/officeDocument/2006/relationships/font" Target="fonts/Raleway-boldItalic.fntdata"/><Relationship Id="rId11" Type="http://schemas.openxmlformats.org/officeDocument/2006/relationships/slide" Target="slides/slide4.xml"/><Relationship Id="rId55" Type="http://schemas.openxmlformats.org/officeDocument/2006/relationships/font" Target="fonts/Roboto-italic.fntdata"/><Relationship Id="rId10" Type="http://schemas.openxmlformats.org/officeDocument/2006/relationships/slide" Target="slides/slide3.xml"/><Relationship Id="rId54" Type="http://schemas.openxmlformats.org/officeDocument/2006/relationships/font" Target="fonts/Roboto-bold.fntdata"/><Relationship Id="rId13" Type="http://schemas.openxmlformats.org/officeDocument/2006/relationships/slide" Target="slides/slide6.xml"/><Relationship Id="rId57" Type="http://schemas.openxmlformats.org/officeDocument/2006/relationships/font" Target="fonts/Lato-regular.fntdata"/><Relationship Id="rId12" Type="http://schemas.openxmlformats.org/officeDocument/2006/relationships/slide" Target="slides/slide5.xml"/><Relationship Id="rId56" Type="http://schemas.openxmlformats.org/officeDocument/2006/relationships/font" Target="fonts/Roboto-boldItalic.fntdata"/><Relationship Id="rId15" Type="http://schemas.openxmlformats.org/officeDocument/2006/relationships/slide" Target="slides/slide8.xml"/><Relationship Id="rId59" Type="http://schemas.openxmlformats.org/officeDocument/2006/relationships/font" Target="fonts/Lato-italic.fntdata"/><Relationship Id="rId14" Type="http://schemas.openxmlformats.org/officeDocument/2006/relationships/slide" Target="slides/slide7.xml"/><Relationship Id="rId58" Type="http://schemas.openxmlformats.org/officeDocument/2006/relationships/font" Target="fonts/Lato-bold.fntdata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5-07-07T11:39:22.824">
    <p:pos x="500" y="821"/>
    <p:text>This part is critical</p:text>
  </p:cm>
  <p:cm authorId="0" idx="2" dt="2025-07-07T11:43:49.930">
    <p:pos x="500" y="921"/>
    <p:text>This will be a constraint for inventory reporting (but the main view should be in group currency anyway)</p:text>
  </p:cm>
  <p:cm authorId="0" idx="3" dt="2025-07-07T11:39:48.056">
    <p:pos x="500" y="1021"/>
    <p:text>This is useful</p:text>
  </p:cm>
  <p:cm authorId="0" idx="4" dt="2025-07-07T12:07:36.419">
    <p:pos x="500" y="1121"/>
    <p:text>I guess we can live with this, but it means that conso/ group reporting does not rely on group valuation view (to be discussed with GR team)</p:text>
  </p:cm>
  <p:cm authorId="0" idx="5" dt="2025-07-07T12:07:36.419">
    <p:pos x="500" y="1121"/>
    <p:text>Here we refer to Inventories, but we have the same issue for assets, I guess.</p:tex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16a6753633_1_1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316a6753633_1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16a6753633_1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16a6753633_1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a6753633_1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316a6753633_1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16a6753633_1_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7" name="Google Shape;167;g316a6753633_1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16a6753633_1_1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316a6753633_1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16a6753633_1_1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316a6753633_1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16a6753633_1_1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316a6753633_1_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16a6753633_1_2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316a6753633_1_2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16a6753633_1_2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16a6753633_1_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16a6753633_1_2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316a6753633_1_2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17a59e4b4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" name="Google Shape;82;g317a59e4b4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16a6753633_1_2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316a6753633_1_2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16a6753633_1_2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316a6753633_1_2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16a6753633_1_2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1" name="Google Shape;241;g316a6753633_1_2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16a6753633_1_2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0" name="Google Shape;250;g316a6753633_1_2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16a6753633_1_2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2" name="Google Shape;262;g316a6753633_1_2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16a6753633_1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3" name="Google Shape;273;g316a6753633_1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16a6753633_1_3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3" name="Google Shape;283;g316a6753633_1_3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316a6753633_1_3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3" name="Google Shape;293;g316a6753633_1_3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16a6753633_1_3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4" name="Google Shape;304;g316a6753633_1_3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16a6753633_1_3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6" name="Google Shape;316;g316a6753633_1_3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16a6753633_1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" name="Google Shape;91;g316a6753633_1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316a6753633_1_3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7" name="Google Shape;327;g316a6753633_1_3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316a6753633_1_3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316a6753633_1_3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316a6753633_1_3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3" name="Google Shape;343;g316a6753633_1_3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316a6753633_1_3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3" name="Google Shape;353;g316a6753633_1_3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316a6753633_1_4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3" name="Google Shape;363;g316a6753633_1_4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316a6753633_1_4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3" name="Google Shape;373;g316a6753633_1_4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316a6753633_1_3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316a6753633_1_3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316a6753633_1_3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8" name="Google Shape;388;g316a6753633_1_3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36a17f2670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" name="Google Shape;397;g36a17f2670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36a17f2670f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2" name="Google Shape;402;g36a17f2670f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16a6753633_1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16a6753633_1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36a17f2670f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7" name="Google Shape;417;g36a17f2670f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36a17f2670f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7" name="Google Shape;427;g36a17f2670f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16a6753633_1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16a6753633_1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16a6753633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16a6753633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16a6753633_1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" name="Google Shape;119;g316a6753633_1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16a6753633_1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16a6753633_1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16a6753633_1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16a6753633_1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" name="Google Shape;12;p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1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" name="Google Shape;62;p11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3" name="Google Shape;63;p11"/>
          <p:cNvSpPr txBox="1"/>
          <p:nvPr>
            <p:ph hasCustomPrompt="1"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Picture with Caption_1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/>
          <p:nvPr>
            <p:ph idx="1" type="body"/>
          </p:nvPr>
        </p:nvSpPr>
        <p:spPr>
          <a:xfrm>
            <a:off x="305991" y="1140619"/>
            <a:ext cx="8532000" cy="326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114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1pPr>
            <a:lvl2pPr indent="-228600" lvl="1" marL="914400" rtl="0" algn="l">
              <a:lnSpc>
                <a:spcPct val="114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2pPr>
            <a:lvl3pPr indent="-228600" lvl="2" marL="1371600" rtl="0" algn="l">
              <a:lnSpc>
                <a:spcPct val="114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3pPr>
            <a:lvl4pPr indent="-228600" lvl="3" marL="1828800" rtl="0" algn="l">
              <a:lnSpc>
                <a:spcPct val="114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4pPr>
            <a:lvl5pPr indent="-228600" lvl="4" marL="2286000" rtl="0" algn="l">
              <a:lnSpc>
                <a:spcPct val="114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9pPr>
          </a:lstStyle>
          <a:p/>
        </p:txBody>
      </p:sp>
      <p:sp>
        <p:nvSpPr>
          <p:cNvPr id="70" name="Google Shape;70;p13"/>
          <p:cNvSpPr txBox="1"/>
          <p:nvPr>
            <p:ph type="title"/>
          </p:nvPr>
        </p:nvSpPr>
        <p:spPr>
          <a:xfrm>
            <a:off x="305991" y="428425"/>
            <a:ext cx="8532000" cy="5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1" name="Google Shape;71;p13"/>
          <p:cNvSpPr txBox="1"/>
          <p:nvPr>
            <p:ph idx="11" type="ftr"/>
          </p:nvPr>
        </p:nvSpPr>
        <p:spPr>
          <a:xfrm>
            <a:off x="937074" y="4871497"/>
            <a:ext cx="30861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Google Shape;72;p13"/>
          <p:cNvSpPr txBox="1"/>
          <p:nvPr>
            <p:ph idx="12" type="sldNum"/>
          </p:nvPr>
        </p:nvSpPr>
        <p:spPr>
          <a:xfrm>
            <a:off x="305991" y="4871497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" name="Google Shape;73;p13"/>
          <p:cNvSpPr txBox="1"/>
          <p:nvPr>
            <p:ph idx="10" type="dt"/>
          </p:nvPr>
        </p:nvSpPr>
        <p:spPr>
          <a:xfrm>
            <a:off x="4575901" y="4871497"/>
            <a:ext cx="20574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7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" name="Google Shape;18;p3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" name="Google Shape;19;p3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oogle Shape;22;p4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" name="Google Shape;23;p4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" name="Google Shape;24;p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" name="Google Shape;25;p4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Google Shape;29;p5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0" name="Google Shape;30;p5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5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" name="Google Shape;32;p5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Google Shape;40;p7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7"/>
          <p:cNvSpPr txBox="1"/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3" name="Google Shape;43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Google Shape;45;p8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6" name="Google Shape;46;p8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0" name="Google Shape;5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1" name="Google Shape;51;p9"/>
          <p:cNvSpPr txBox="1"/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9"/>
          <p:cNvSpPr txBox="1"/>
          <p:nvPr>
            <p:ph idx="1" type="subTitle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" name="Google Shape;54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10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1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8" name="Google Shape;58;p10"/>
          <p:cNvSpPr txBox="1"/>
          <p:nvPr>
            <p:ph idx="1" type="body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9" name="Google Shape;59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wiss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png"/><Relationship Id="rId4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drive.google.com/file/d/13TCVu6aayEU0ELkNIuhw8eGczoh2BOhv/view?usp=drive_link" TargetMode="External"/><Relationship Id="rId4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drive.google.com/file/d/13TCVu6aayEU0ELkNIuhw8eGczoh2BOhv/view?usp=drive_link" TargetMode="External"/><Relationship Id="rId4" Type="http://schemas.openxmlformats.org/officeDocument/2006/relationships/image" Target="../media/image7.png"/><Relationship Id="rId5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iki.syensqo.com/display/ER/KDD018+-+GAAP+Ledgers+and+Currency+Types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wiki.syensqo.com/pages/viewpage.action?pageId=893919717" TargetMode="Externa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s://wiki.syensqo.com/display/ER/KDD047+-+Universal+Parallel+Accounting+Approach" TargetMode="External"/><Relationship Id="rId4" Type="http://schemas.openxmlformats.org/officeDocument/2006/relationships/image" Target="../media/image18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4.xml"/><Relationship Id="rId3" Type="http://schemas.openxmlformats.org/officeDocument/2006/relationships/hyperlink" Target="https://wiki.syensqo.com/display/ER/KDD018+-+GAAP+Ledgers+and+Currency+Types" TargetMode="External"/><Relationship Id="rId4" Type="http://schemas.openxmlformats.org/officeDocument/2006/relationships/image" Target="../media/image23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5.xml"/><Relationship Id="rId3" Type="http://schemas.openxmlformats.org/officeDocument/2006/relationships/hyperlink" Target="https://me.sap.com/case/002075129500011974412024/overview" TargetMode="External"/><Relationship Id="rId4" Type="http://schemas.openxmlformats.org/officeDocument/2006/relationships/image" Target="../media/image25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7.xml"/><Relationship Id="rId3" Type="http://schemas.openxmlformats.org/officeDocument/2006/relationships/hyperlink" Target="https://wiki.syensqo.com/display/ER/KDD018+-+GAAP+Ledgers+and+Currency+Types" TargetMode="Externa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1.xml"/><Relationship Id="rId3" Type="http://schemas.openxmlformats.org/officeDocument/2006/relationships/comments" Target="../comments/comment1.xml"/><Relationship Id="rId4" Type="http://schemas.openxmlformats.org/officeDocument/2006/relationships/hyperlink" Target="https://docs.google.com/spreadsheets/d/1Bj1Zq5HMcbVapcEJvi9PH0DbYNW6Vt7VcJ7XMsE2eNw/edit?gid=0#gid=0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9.png"/><Relationship Id="rId5" Type="http://schemas.openxmlformats.org/officeDocument/2006/relationships/hyperlink" Target="https://drive.google.com/file/d/13TCVu6aayEU0ELkNIuhw8eGczoh2BOhv/view?usp=drive_link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PoC -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Single Valuation Ledger for Group Valuation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33"/>
          </a:p>
        </p:txBody>
      </p:sp>
      <p:sp>
        <p:nvSpPr>
          <p:cNvPr id="79" name="Google Shape;79;p14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Alexander Bechter, 14/11/2024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3"/>
          <p:cNvSpPr txBox="1"/>
          <p:nvPr>
            <p:ph type="title"/>
          </p:nvPr>
        </p:nvSpPr>
        <p:spPr>
          <a:xfrm>
            <a:off x="152391" y="93585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3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.) 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Explore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Workarounds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8" name="Google Shape;148;p23"/>
          <p:cNvSpPr/>
          <p:nvPr/>
        </p:nvSpPr>
        <p:spPr>
          <a:xfrm>
            <a:off x="152400" y="3509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Fixed Asset Depreciation Areas for Group Valuation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9" name="Google Shape;149;p23"/>
          <p:cNvSpPr txBox="1"/>
          <p:nvPr/>
        </p:nvSpPr>
        <p:spPr>
          <a:xfrm>
            <a:off x="4781625" y="1398525"/>
            <a:ext cx="3695400" cy="138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What’s proposed?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ato"/>
                <a:ea typeface="Lato"/>
                <a:cs typeface="Lato"/>
                <a:sym typeface="Lato"/>
              </a:rPr>
              <a:t>1.) </a:t>
            </a:r>
            <a:r>
              <a:rPr lang="en" sz="1300">
                <a:latin typeface="Lato"/>
                <a:ea typeface="Lato"/>
                <a:cs typeface="Lato"/>
                <a:sym typeface="Lato"/>
              </a:rPr>
              <a:t>Create new ledger group ‘0G’ which contains both legal and group valuation ledger. The legal valuation ledger ‘0L’ gets defined as representative ledger of the new ledger group ‘0G’.</a:t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ato"/>
                <a:ea typeface="Lato"/>
                <a:cs typeface="Lato"/>
                <a:sym typeface="Lato"/>
              </a:rPr>
              <a:t>2.) Assign ledger group ‘0G’ to new depreciation areas created for group valuation in Fixed Asset Accounting.</a:t>
            </a:r>
            <a:endParaRPr sz="13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50" name="Google Shape;150;p23"/>
          <p:cNvPicPr preferRelativeResize="0"/>
          <p:nvPr/>
        </p:nvPicPr>
        <p:blipFill rotWithShape="1">
          <a:blip r:embed="rId3">
            <a:alphaModFix/>
          </a:blip>
          <a:srcRect b="0" l="0" r="31286" t="0"/>
          <a:stretch/>
        </p:blipFill>
        <p:spPr>
          <a:xfrm>
            <a:off x="413800" y="2780625"/>
            <a:ext cx="4260200" cy="2233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3"/>
          <p:cNvPicPr preferRelativeResize="0"/>
          <p:nvPr/>
        </p:nvPicPr>
        <p:blipFill rotWithShape="1">
          <a:blip r:embed="rId4">
            <a:alphaModFix/>
          </a:blip>
          <a:srcRect b="0" l="0" r="54421" t="1681"/>
          <a:stretch/>
        </p:blipFill>
        <p:spPr>
          <a:xfrm>
            <a:off x="152400" y="1235100"/>
            <a:ext cx="3239801" cy="209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4"/>
          <p:cNvSpPr txBox="1"/>
          <p:nvPr>
            <p:ph type="title"/>
          </p:nvPr>
        </p:nvSpPr>
        <p:spPr>
          <a:xfrm>
            <a:off x="152391" y="93585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3.) Explore Workarounds (2/2)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7" name="Google Shape;157;p24"/>
          <p:cNvSpPr/>
          <p:nvPr/>
        </p:nvSpPr>
        <p:spPr>
          <a:xfrm>
            <a:off x="152400" y="3509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Fixed Asset Depreciation Areas for Group Valuation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8" name="Google Shape;158;p24"/>
          <p:cNvSpPr txBox="1"/>
          <p:nvPr/>
        </p:nvSpPr>
        <p:spPr>
          <a:xfrm>
            <a:off x="5388975" y="1176525"/>
            <a:ext cx="3695400" cy="30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What’s the problem?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ato"/>
                <a:ea typeface="Lato"/>
                <a:cs typeface="Lato"/>
                <a:sym typeface="Lato"/>
              </a:rPr>
              <a:t>Ledger group ‘0L’ and Ledger Group ‘0G’ contain ‘0L’ as representative ledger. In S/4 HANA, one representative ledger can only be linked to one depreciation area. </a:t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What’s the conclusion?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It is not possible in S/4 HANA to define a depreciation area in Fixed Asset Accounting linked to a dedicated group valuation ledger.</a:t>
            </a: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This is further explained in </a:t>
            </a:r>
            <a:r>
              <a:rPr lang="en" sz="1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SAP note 2554992. </a:t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What’s next?</a:t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Check implications on Fixed Asset depreciation calculation without dedicated depreciation area for group valuation.</a:t>
            </a:r>
            <a:endParaRPr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59" name="Google Shape;15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625" y="1398075"/>
            <a:ext cx="5170977" cy="274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5"/>
          <p:cNvSpPr txBox="1"/>
          <p:nvPr>
            <p:ph type="ctrTitle"/>
          </p:nvPr>
        </p:nvSpPr>
        <p:spPr>
          <a:xfrm>
            <a:off x="2351500" y="993050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Focus 2: </a:t>
            </a:r>
            <a:br>
              <a:rPr lang="en"/>
            </a:br>
            <a:r>
              <a:rPr lang="en"/>
              <a:t>Capitalization of CAPEX project costs to Fixed Assets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33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6"/>
          <p:cNvSpPr txBox="1"/>
          <p:nvPr>
            <p:ph type="title"/>
          </p:nvPr>
        </p:nvSpPr>
        <p:spPr>
          <a:xfrm>
            <a:off x="611991" y="352225"/>
            <a:ext cx="8532000" cy="5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Objectives</a:t>
            </a:r>
            <a:endParaRPr/>
          </a:p>
        </p:txBody>
      </p:sp>
      <p:sp>
        <p:nvSpPr>
          <p:cNvPr id="170" name="Google Shape;170;p26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1" name="Google Shape;171;p26"/>
          <p:cNvSpPr/>
          <p:nvPr/>
        </p:nvSpPr>
        <p:spPr>
          <a:xfrm>
            <a:off x="550100" y="873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Capitalization of CAPEX project costs to Fixed Assets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2" name="Google Shape;172;p26"/>
          <p:cNvSpPr/>
          <p:nvPr/>
        </p:nvSpPr>
        <p:spPr>
          <a:xfrm>
            <a:off x="612000" y="1526500"/>
            <a:ext cx="6036000" cy="28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●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Identify shortcomings of workaround solution proposed by SAP for single valuation ledgers in Fixed Asset capitalization scenarios based on a simplified yet potentially relevant example of value flows across various </a:t>
            </a: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modules</a:t>
            </a: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in SAP.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●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Scenario and sequence of events: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○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1.) Identify material and plant combination in the system with stock on hand and different material prices maintained in legal and group valuation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○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2.) Create CAPEX project in entity of respective plant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○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3.) Perform goods issue/consumption of material against CAPEX project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○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4.) Settle CAPEX project costs to Asset under Construction (AuC)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○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5.) Check asset values in legal valuation ledger (‘0L’) and group valuation ledger (‘GV’)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en" sz="1450">
                <a:solidFill>
                  <a:srgbClr val="FF000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Ideal Result: AuC capitalized as per legal valuation costs in ledger ‘0L’ and as per group valuation costs in ledger ‘GV’.</a:t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73" name="Google Shape;173;p26"/>
          <p:cNvCxnSpPr/>
          <p:nvPr/>
        </p:nvCxnSpPr>
        <p:spPr>
          <a:xfrm>
            <a:off x="550103" y="1316577"/>
            <a:ext cx="0" cy="31620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7"/>
          <p:cNvSpPr txBox="1"/>
          <p:nvPr>
            <p:ph type="title"/>
          </p:nvPr>
        </p:nvSpPr>
        <p:spPr>
          <a:xfrm>
            <a:off x="152391" y="93585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1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.) Check Depreciation Area Setup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9" name="Google Shape;179;p27"/>
          <p:cNvSpPr/>
          <p:nvPr/>
        </p:nvSpPr>
        <p:spPr>
          <a:xfrm>
            <a:off x="152400" y="3509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Focus: Capitalization of CAPEX project costs to Fixed Assets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0" name="Google Shape;180;p27"/>
          <p:cNvSpPr txBox="1"/>
          <p:nvPr/>
        </p:nvSpPr>
        <p:spPr>
          <a:xfrm>
            <a:off x="5527375" y="1683950"/>
            <a:ext cx="3490500" cy="30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What’s proposed?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ato"/>
                <a:ea typeface="Lato"/>
                <a:cs typeface="Lato"/>
                <a:sym typeface="Lato"/>
              </a:rPr>
              <a:t>For this scenario, we follow the recommendation provided in </a:t>
            </a:r>
            <a:r>
              <a:rPr lang="en" sz="1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SAP note</a:t>
            </a:r>
            <a:r>
              <a:rPr lang="en" sz="1300">
                <a:latin typeface="Lato"/>
                <a:ea typeface="Lato"/>
                <a:cs typeface="Lato"/>
                <a:sym typeface="Lato"/>
              </a:rPr>
              <a:t> 2554992</a:t>
            </a:r>
            <a:r>
              <a:rPr lang="en" sz="1300">
                <a:latin typeface="Lato"/>
                <a:ea typeface="Lato"/>
                <a:cs typeface="Lato"/>
                <a:sym typeface="Lato"/>
              </a:rPr>
              <a:t> and proceed </a:t>
            </a:r>
            <a:r>
              <a:rPr b="1" lang="en" sz="1300">
                <a:latin typeface="Lato"/>
                <a:ea typeface="Lato"/>
                <a:cs typeface="Lato"/>
                <a:sym typeface="Lato"/>
              </a:rPr>
              <a:t>without</a:t>
            </a:r>
            <a:r>
              <a:rPr lang="en" sz="1300">
                <a:latin typeface="Lato"/>
                <a:ea typeface="Lato"/>
                <a:cs typeface="Lato"/>
                <a:sym typeface="Lato"/>
              </a:rPr>
              <a:t> a dedicated depreciation area in Fixed Asset Accounting for group valuation ledger ‘GV’.</a:t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ato"/>
                <a:ea typeface="Lato"/>
                <a:cs typeface="Lato"/>
                <a:sym typeface="Lato"/>
              </a:rPr>
              <a:t>As ledger group ‘0G’ contains both the legal (‘0L’) and group valuation (‘GV’) ledger, it is expected that the system will post asset capitalizations in both ledgers accordingly. </a:t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81" name="Google Shape;181;p27"/>
          <p:cNvPicPr preferRelativeResize="0"/>
          <p:nvPr/>
        </p:nvPicPr>
        <p:blipFill rotWithShape="1">
          <a:blip r:embed="rId4">
            <a:alphaModFix/>
          </a:blip>
          <a:srcRect b="0" l="0" r="33967" t="0"/>
          <a:stretch/>
        </p:blipFill>
        <p:spPr>
          <a:xfrm>
            <a:off x="152400" y="1907625"/>
            <a:ext cx="5244275" cy="323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27"/>
          <p:cNvPicPr preferRelativeResize="0"/>
          <p:nvPr/>
        </p:nvPicPr>
        <p:blipFill rotWithShape="1">
          <a:blip r:embed="rId5">
            <a:alphaModFix/>
          </a:blip>
          <a:srcRect b="0" l="0" r="54421" t="1681"/>
          <a:stretch/>
        </p:blipFill>
        <p:spPr>
          <a:xfrm>
            <a:off x="152400" y="1235100"/>
            <a:ext cx="3239801" cy="209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8"/>
          <p:cNvSpPr txBox="1"/>
          <p:nvPr>
            <p:ph type="title"/>
          </p:nvPr>
        </p:nvSpPr>
        <p:spPr>
          <a:xfrm>
            <a:off x="152391" y="85130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2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.) Identify material/plant 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combination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with different prices in legal &amp; group valuation: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8" name="Google Shape;188;p28"/>
          <p:cNvSpPr/>
          <p:nvPr/>
        </p:nvSpPr>
        <p:spPr>
          <a:xfrm>
            <a:off x="152400" y="3509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Focus: Capitalization of CAPEX project costs to Fixed Assets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89" name="Google Shape;18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5425" y="1267425"/>
            <a:ext cx="5724807" cy="3431499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8"/>
          <p:cNvSpPr txBox="1"/>
          <p:nvPr/>
        </p:nvSpPr>
        <p:spPr>
          <a:xfrm>
            <a:off x="6080950" y="1599375"/>
            <a:ext cx="3198300" cy="30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What’s selected?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ato"/>
                <a:ea typeface="Lato"/>
                <a:cs typeface="Lato"/>
                <a:sym typeface="Lato"/>
              </a:rPr>
              <a:t>Company Code: 1010</a:t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ato"/>
                <a:ea typeface="Lato"/>
                <a:cs typeface="Lato"/>
                <a:sym typeface="Lato"/>
              </a:rPr>
              <a:t>Plant: 1010</a:t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ato"/>
                <a:ea typeface="Lato"/>
                <a:cs typeface="Lato"/>
                <a:sym typeface="Lato"/>
              </a:rPr>
              <a:t>Material: RM-19</a:t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ato"/>
                <a:ea typeface="Lato"/>
                <a:cs typeface="Lato"/>
                <a:sym typeface="Lato"/>
              </a:rPr>
              <a:t>Unit Price in</a:t>
            </a:r>
            <a:r>
              <a:rPr b="1" lang="en" sz="1300">
                <a:latin typeface="Lato"/>
                <a:ea typeface="Lato"/>
                <a:cs typeface="Lato"/>
                <a:sym typeface="Lato"/>
              </a:rPr>
              <a:t> Legal Valuation: 0.15 USD</a:t>
            </a:r>
            <a:endParaRPr b="1"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ato"/>
                <a:ea typeface="Lato"/>
                <a:cs typeface="Lato"/>
                <a:sym typeface="Lato"/>
              </a:rPr>
              <a:t>Unit Price in</a:t>
            </a:r>
            <a:r>
              <a:rPr b="1" lang="en" sz="1300">
                <a:latin typeface="Lato"/>
                <a:ea typeface="Lato"/>
                <a:cs typeface="Lato"/>
                <a:sym typeface="Lato"/>
              </a:rPr>
              <a:t> Group Valuation: 1,00 USD</a:t>
            </a:r>
            <a:endParaRPr b="1"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9"/>
          <p:cNvSpPr txBox="1"/>
          <p:nvPr>
            <p:ph type="title"/>
          </p:nvPr>
        </p:nvSpPr>
        <p:spPr>
          <a:xfrm>
            <a:off x="152391" y="85130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3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.) Create CAPEX projects in company code of plant: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6" name="Google Shape;196;p29"/>
          <p:cNvSpPr/>
          <p:nvPr/>
        </p:nvSpPr>
        <p:spPr>
          <a:xfrm>
            <a:off x="152400" y="3509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Focus: Capitalization of CAPEX project costs to Fixed Assets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7" name="Google Shape;197;p29"/>
          <p:cNvSpPr txBox="1"/>
          <p:nvPr/>
        </p:nvSpPr>
        <p:spPr>
          <a:xfrm>
            <a:off x="6011750" y="1560925"/>
            <a:ext cx="3198300" cy="30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What’s been created?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ato"/>
                <a:ea typeface="Lato"/>
                <a:cs typeface="Lato"/>
                <a:sym typeface="Lato"/>
              </a:rPr>
              <a:t>Project: C.101001</a:t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ato"/>
                <a:ea typeface="Lato"/>
                <a:cs typeface="Lato"/>
                <a:sym typeface="Lato"/>
              </a:rPr>
              <a:t>WBS Element (Account Assignment Element): C.101001</a:t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Company Code: 1010</a:t>
            </a:r>
            <a:endParaRPr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Asset under Construction (linked to WBS element): 40000008</a:t>
            </a:r>
            <a:endParaRPr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98" name="Google Shape;19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321250"/>
            <a:ext cx="5776152" cy="2706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9"/>
          <p:cNvPicPr preferRelativeResize="0"/>
          <p:nvPr/>
        </p:nvPicPr>
        <p:blipFill rotWithShape="1">
          <a:blip r:embed="rId4">
            <a:alphaModFix/>
          </a:blip>
          <a:srcRect b="8450" l="0" r="27442" t="0"/>
          <a:stretch/>
        </p:blipFill>
        <p:spPr>
          <a:xfrm>
            <a:off x="3082450" y="2633250"/>
            <a:ext cx="2846099" cy="2354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0"/>
          <p:cNvSpPr txBox="1"/>
          <p:nvPr>
            <p:ph type="title"/>
          </p:nvPr>
        </p:nvSpPr>
        <p:spPr>
          <a:xfrm>
            <a:off x="152391" y="85130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4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.) Post goods issue against WBS element from CAPEX project (Consumption of 500 Units)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5" name="Google Shape;205;p30"/>
          <p:cNvSpPr/>
          <p:nvPr/>
        </p:nvSpPr>
        <p:spPr>
          <a:xfrm>
            <a:off x="152400" y="3509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Focus: Capitalization of CAPEX project costs to Fixed Assets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06" name="Google Shape;20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6025" y="2202831"/>
            <a:ext cx="8531999" cy="2363469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30"/>
          <p:cNvSpPr txBox="1"/>
          <p:nvPr>
            <p:ph type="title"/>
          </p:nvPr>
        </p:nvSpPr>
        <p:spPr>
          <a:xfrm>
            <a:off x="152391" y="122035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a) Ledger ‘0L - Legal Valuation’:</a:t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- Costs in Local Currency: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60 EUR (500*0.12)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- Costs in Group Currency: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75 USD (500*0.15)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1"/>
          <p:cNvSpPr txBox="1"/>
          <p:nvPr>
            <p:ph type="title"/>
          </p:nvPr>
        </p:nvSpPr>
        <p:spPr>
          <a:xfrm>
            <a:off x="152391" y="85130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4.) Post goods issue against WBS element from CAPEX project 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(Consumption of 500 Units)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3" name="Google Shape;213;p31"/>
          <p:cNvSpPr/>
          <p:nvPr/>
        </p:nvSpPr>
        <p:spPr>
          <a:xfrm>
            <a:off x="152400" y="3509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Focus: Capitalization of CAPEX project costs to Fixed Assets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4" name="Google Shape;214;p31"/>
          <p:cNvSpPr txBox="1"/>
          <p:nvPr>
            <p:ph type="title"/>
          </p:nvPr>
        </p:nvSpPr>
        <p:spPr>
          <a:xfrm>
            <a:off x="152391" y="122035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b</a:t>
            </a:r>
            <a:r>
              <a:rPr b="0" lang="en" sz="1400">
                <a:latin typeface="Lato"/>
                <a:ea typeface="Lato"/>
                <a:cs typeface="Lato"/>
                <a:sym typeface="Lato"/>
              </a:rPr>
              <a:t>) Ledger ‘GV - Group Valuation’:</a:t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- Costs in Local Currency: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396.83 EUR (translated from Group Currency based on spot rate)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- Costs in Group Currency: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500 USD (500*1.00)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15" name="Google Shape;21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825" y="2282300"/>
            <a:ext cx="8839201" cy="2472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2"/>
          <p:cNvSpPr txBox="1"/>
          <p:nvPr>
            <p:ph type="title"/>
          </p:nvPr>
        </p:nvSpPr>
        <p:spPr>
          <a:xfrm>
            <a:off x="152391" y="85130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5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.) Settle CAPEX project costs to Asset under Construction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1" name="Google Shape;221;p32"/>
          <p:cNvSpPr/>
          <p:nvPr/>
        </p:nvSpPr>
        <p:spPr>
          <a:xfrm>
            <a:off x="152400" y="3509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Focus: Capitalization of CAPEX project costs to Fixed Assets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2" name="Google Shape;222;p32"/>
          <p:cNvSpPr txBox="1"/>
          <p:nvPr>
            <p:ph type="title"/>
          </p:nvPr>
        </p:nvSpPr>
        <p:spPr>
          <a:xfrm>
            <a:off x="152391" y="122035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a) Ledger ‘0L - Legal Valuation’:</a:t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- </a:t>
            </a:r>
            <a:r>
              <a:rPr b="0" lang="en" sz="1400">
                <a:latin typeface="Lato"/>
                <a:ea typeface="Lato"/>
                <a:cs typeface="Lato"/>
                <a:sym typeface="Lato"/>
              </a:rPr>
              <a:t>Historic Costs in Local Currency: 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60 EUR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- Historic Costs in Group Currency: 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75 USD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- Capitalized Amounts in Local Currency: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400">
                <a:solidFill>
                  <a:srgbClr val="00FF00"/>
                </a:solidFill>
                <a:latin typeface="Lato"/>
                <a:ea typeface="Lato"/>
                <a:cs typeface="Lato"/>
                <a:sym typeface="Lato"/>
              </a:rPr>
              <a:t>60 EUR </a:t>
            </a:r>
            <a:endParaRPr sz="1400">
              <a:solidFill>
                <a:srgbClr val="00FF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- Capitalized Amounts in Group Currency: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400">
                <a:solidFill>
                  <a:srgbClr val="00FF00"/>
                </a:solidFill>
                <a:latin typeface="Lato"/>
                <a:ea typeface="Lato"/>
                <a:cs typeface="Lato"/>
                <a:sym typeface="Lato"/>
              </a:rPr>
              <a:t>75 USD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23" name="Google Shape;22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350" y="2600500"/>
            <a:ext cx="8673301" cy="2011575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32"/>
          <p:cNvSpPr txBox="1"/>
          <p:nvPr/>
        </p:nvSpPr>
        <p:spPr>
          <a:xfrm>
            <a:off x="5710350" y="1335650"/>
            <a:ext cx="3198300" cy="21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What’s been settled/capitalized?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ato"/>
                <a:ea typeface="Lato"/>
                <a:cs typeface="Lato"/>
                <a:sym typeface="Lato"/>
              </a:rPr>
              <a:t>Original costs incurred at goods issue stage for both legal and group currency. </a:t>
            </a:r>
            <a:r>
              <a:rPr b="1" lang="en" sz="1300">
                <a:latin typeface="Lato"/>
                <a:ea typeface="Lato"/>
                <a:cs typeface="Lato"/>
                <a:sym typeface="Lato"/>
              </a:rPr>
              <a:t>AuC capitalized at historic legal costs.</a:t>
            </a:r>
            <a:endParaRPr b="1"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212121"/>
                </a:solidFill>
                <a:latin typeface="Lato"/>
                <a:ea typeface="Lato"/>
                <a:cs typeface="Lato"/>
                <a:sym typeface="Lato"/>
              </a:rPr>
              <a:t>Results as expected.</a:t>
            </a:r>
            <a:endParaRPr b="1" sz="1800">
              <a:solidFill>
                <a:srgbClr val="21212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5"/>
          <p:cNvSpPr txBox="1"/>
          <p:nvPr>
            <p:ph type="title"/>
          </p:nvPr>
        </p:nvSpPr>
        <p:spPr>
          <a:xfrm>
            <a:off x="611991" y="352225"/>
            <a:ext cx="8532000" cy="5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Objectives</a:t>
            </a:r>
            <a:endParaRPr/>
          </a:p>
        </p:txBody>
      </p:sp>
      <p:sp>
        <p:nvSpPr>
          <p:cNvPr id="85" name="Google Shape;85;p15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6" name="Google Shape;86;p15"/>
          <p:cNvSpPr/>
          <p:nvPr/>
        </p:nvSpPr>
        <p:spPr>
          <a:xfrm>
            <a:off x="550100" y="873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Proof of Concept - </a:t>
            </a:r>
            <a:b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Single Valuation Ledger for Group Valuation in S/4 HANA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7" name="Google Shape;87;p15"/>
          <p:cNvSpPr/>
          <p:nvPr/>
        </p:nvSpPr>
        <p:spPr>
          <a:xfrm>
            <a:off x="612000" y="1374100"/>
            <a:ext cx="5732100" cy="28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-301625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●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Perform testing of integration and capitalization scenarios and its impact on group valuation values in the single valuation ledger set up for group valuation purposes in S/4 HANA as recommended in </a:t>
            </a:r>
            <a:r>
              <a:rPr lang="en" sz="1150" u="sng">
                <a:solidFill>
                  <a:schemeClr val="hlink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3"/>
              </a:rPr>
              <a:t>‘KDD018 - GAAP Ledgers and Currency Types</a:t>
            </a: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’.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1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○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Focus Areas: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■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Configuration of Depreciation Area for Group Valuation Ledger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■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Capitalization of CAPEX project costs to Fixed Assets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■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Depreciation calculation in Group Valuation ledger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■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UPA Readiness of Ledger Design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88" name="Google Shape;88;p15"/>
          <p:cNvCxnSpPr/>
          <p:nvPr/>
        </p:nvCxnSpPr>
        <p:spPr>
          <a:xfrm>
            <a:off x="550103" y="1316577"/>
            <a:ext cx="0" cy="31620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33"/>
          <p:cNvPicPr preferRelativeResize="0"/>
          <p:nvPr/>
        </p:nvPicPr>
        <p:blipFill rotWithShape="1">
          <a:blip r:embed="rId3">
            <a:alphaModFix/>
          </a:blip>
          <a:srcRect b="0" l="0" r="4934" t="27267"/>
          <a:stretch/>
        </p:blipFill>
        <p:spPr>
          <a:xfrm>
            <a:off x="183138" y="2781150"/>
            <a:ext cx="8470526" cy="184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33"/>
          <p:cNvSpPr txBox="1"/>
          <p:nvPr>
            <p:ph type="title"/>
          </p:nvPr>
        </p:nvSpPr>
        <p:spPr>
          <a:xfrm>
            <a:off x="152391" y="85130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5.) Settle CAPEX project costs to Asset under Construction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1" name="Google Shape;231;p33"/>
          <p:cNvSpPr/>
          <p:nvPr/>
        </p:nvSpPr>
        <p:spPr>
          <a:xfrm>
            <a:off x="152400" y="3509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Focus: Capitalization of CAPEX project costs to Fixed Assets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2" name="Google Shape;232;p33"/>
          <p:cNvSpPr txBox="1"/>
          <p:nvPr>
            <p:ph type="title"/>
          </p:nvPr>
        </p:nvSpPr>
        <p:spPr>
          <a:xfrm>
            <a:off x="152391" y="122035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b</a:t>
            </a:r>
            <a:r>
              <a:rPr b="0" lang="en" sz="1400">
                <a:latin typeface="Lato"/>
                <a:ea typeface="Lato"/>
                <a:cs typeface="Lato"/>
                <a:sym typeface="Lato"/>
              </a:rPr>
              <a:t>) Ledger ‘GV - Group Valuation’:</a:t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- Historic Costs in Local Currency: 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396. 83 EUR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- Historic Costs in Group Currency: 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500 USD</a:t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- Capitalized Amount in Local Currency: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4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60 EUR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- Capitalized Amounts in Group Currency: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4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75 USD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3" name="Google Shape;233;p33"/>
          <p:cNvSpPr txBox="1"/>
          <p:nvPr/>
        </p:nvSpPr>
        <p:spPr>
          <a:xfrm>
            <a:off x="5710350" y="1335650"/>
            <a:ext cx="3198300" cy="21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What’s been settled/capitalized?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latin typeface="Lato"/>
                <a:ea typeface="Lato"/>
                <a:cs typeface="Lato"/>
                <a:sym typeface="Lato"/>
              </a:rPr>
              <a:t>AuC capitalized at historic legal costs in group valuation ledger.</a:t>
            </a:r>
            <a:endParaRPr b="1"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212121"/>
                </a:solidFill>
                <a:latin typeface="Lato"/>
                <a:ea typeface="Lato"/>
                <a:cs typeface="Lato"/>
                <a:sym typeface="Lato"/>
              </a:rPr>
              <a:t>Results not as expected</a:t>
            </a:r>
            <a:endParaRPr b="1" sz="1300">
              <a:solidFill>
                <a:srgbClr val="21212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212121"/>
                </a:solidFill>
                <a:latin typeface="Lato"/>
                <a:ea typeface="Lato"/>
                <a:cs typeface="Lato"/>
                <a:sym typeface="Lato"/>
              </a:rPr>
              <a:t> (inconsistent and non-compliant </a:t>
            </a:r>
            <a:endParaRPr b="1" sz="1300">
              <a:solidFill>
                <a:srgbClr val="21212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212121"/>
                </a:solidFill>
                <a:latin typeface="Lato"/>
                <a:ea typeface="Lato"/>
                <a:cs typeface="Lato"/>
                <a:sym typeface="Lato"/>
              </a:rPr>
              <a:t>value flows).</a:t>
            </a:r>
            <a:endParaRPr b="1" sz="1800">
              <a:solidFill>
                <a:srgbClr val="21212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4"/>
          <p:cNvSpPr txBox="1"/>
          <p:nvPr>
            <p:ph type="ctrTitle"/>
          </p:nvPr>
        </p:nvSpPr>
        <p:spPr>
          <a:xfrm>
            <a:off x="2351500" y="993050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Focus 3: </a:t>
            </a:r>
            <a:br>
              <a:rPr lang="en"/>
            </a:br>
            <a:r>
              <a:rPr lang="en"/>
              <a:t>Depreciation Calculation in Group Valuation Ledger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33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5"/>
          <p:cNvSpPr txBox="1"/>
          <p:nvPr>
            <p:ph type="title"/>
          </p:nvPr>
        </p:nvSpPr>
        <p:spPr>
          <a:xfrm>
            <a:off x="611991" y="352225"/>
            <a:ext cx="8532000" cy="5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Objectives</a:t>
            </a:r>
            <a:endParaRPr/>
          </a:p>
        </p:txBody>
      </p:sp>
      <p:sp>
        <p:nvSpPr>
          <p:cNvPr id="244" name="Google Shape;244;p35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5" name="Google Shape;245;p35"/>
          <p:cNvSpPr/>
          <p:nvPr/>
        </p:nvSpPr>
        <p:spPr>
          <a:xfrm>
            <a:off x="550100" y="873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Depreciation Calculation in Group Valuation Ledger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6" name="Google Shape;246;p35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-3016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●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Depreciation costs of production-relevant assets form part of the product cost calculations in the system and are a key cost component. Product costs will be calculated separately for legal and group valuation, as such depreciation costs should be calculated separately for both ledgers.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●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The following steps will be performed and assessed as part of this focus point: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○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Perform final settlement from AuC to Fixed Asset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○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Check depreciation base amounts and depreciation amounts posted in both legal and group valuation ledger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en" sz="1450">
                <a:solidFill>
                  <a:srgbClr val="FF000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Ideal Result: Depreciation in legal valuation ledger ‘0L’ based </a:t>
            </a:r>
            <a:r>
              <a:rPr b="1" lang="en" sz="1450">
                <a:solidFill>
                  <a:srgbClr val="FF0000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on historic legal valuation costs</a:t>
            </a:r>
            <a:r>
              <a:rPr b="1" lang="en" sz="1450">
                <a:solidFill>
                  <a:srgbClr val="FF000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and in group valuation ledger based on historic group valuation costs.</a:t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247" name="Google Shape;247;p35"/>
          <p:cNvCxnSpPr/>
          <p:nvPr/>
        </p:nvCxnSpPr>
        <p:spPr>
          <a:xfrm>
            <a:off x="550103" y="1316577"/>
            <a:ext cx="0" cy="31620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6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3" name="Google Shape;253;p36"/>
          <p:cNvSpPr/>
          <p:nvPr/>
        </p:nvSpPr>
        <p:spPr>
          <a:xfrm>
            <a:off x="550100" y="492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Depreciation Calculation in Group Valuation Ledger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4" name="Google Shape;254;p36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255" name="Google Shape;255;p36"/>
          <p:cNvCxnSpPr/>
          <p:nvPr/>
        </p:nvCxnSpPr>
        <p:spPr>
          <a:xfrm>
            <a:off x="550100" y="943625"/>
            <a:ext cx="0" cy="35349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6" name="Google Shape;256;p36"/>
          <p:cNvSpPr txBox="1"/>
          <p:nvPr>
            <p:ph type="title"/>
          </p:nvPr>
        </p:nvSpPr>
        <p:spPr>
          <a:xfrm>
            <a:off x="685791" y="100370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1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.) Settle CAPEX project costs from AuC to Fixed Asset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a) 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Create Asset and define Settlement Rule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57" name="Google Shape;257;p36"/>
          <p:cNvPicPr preferRelativeResize="0"/>
          <p:nvPr/>
        </p:nvPicPr>
        <p:blipFill rotWithShape="1">
          <a:blip r:embed="rId3">
            <a:alphaModFix/>
          </a:blip>
          <a:srcRect b="-3295" l="0" r="37170" t="0"/>
          <a:stretch/>
        </p:blipFill>
        <p:spPr>
          <a:xfrm>
            <a:off x="775175" y="1788300"/>
            <a:ext cx="5005974" cy="209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36"/>
          <p:cNvPicPr preferRelativeResize="0"/>
          <p:nvPr/>
        </p:nvPicPr>
        <p:blipFill rotWithShape="1">
          <a:blip r:embed="rId4">
            <a:alphaModFix/>
          </a:blip>
          <a:srcRect b="0" l="0" r="40614" t="0"/>
          <a:stretch/>
        </p:blipFill>
        <p:spPr>
          <a:xfrm>
            <a:off x="3181250" y="2724150"/>
            <a:ext cx="3346649" cy="225965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36"/>
          <p:cNvSpPr txBox="1"/>
          <p:nvPr/>
        </p:nvSpPr>
        <p:spPr>
          <a:xfrm>
            <a:off x="6325425" y="1087975"/>
            <a:ext cx="3198300" cy="21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What’s been maintained?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- 100% of current AuC balance shall </a:t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be transferred to </a:t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"/>
              <a:buChar char="-"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Fixed Asset: 6000000</a:t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"/>
              <a:buChar char="-"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Useful Life: 2 years</a:t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7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5" name="Google Shape;265;p37"/>
          <p:cNvSpPr/>
          <p:nvPr/>
        </p:nvSpPr>
        <p:spPr>
          <a:xfrm>
            <a:off x="550100" y="492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Depreciation Calculation in Group Valuation Ledger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6" name="Google Shape;266;p37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267" name="Google Shape;267;p37"/>
          <p:cNvCxnSpPr/>
          <p:nvPr/>
        </p:nvCxnSpPr>
        <p:spPr>
          <a:xfrm>
            <a:off x="550100" y="943625"/>
            <a:ext cx="0" cy="35349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68" name="Google Shape;268;p37"/>
          <p:cNvSpPr txBox="1"/>
          <p:nvPr>
            <p:ph type="title"/>
          </p:nvPr>
        </p:nvSpPr>
        <p:spPr>
          <a:xfrm>
            <a:off x="685791" y="100370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1.) Settle CAPEX project costs from AuC to Fixed Asset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b) P&amp;L before settlement to Final Asset (Group Currency only)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graphicFrame>
        <p:nvGraphicFramePr>
          <p:cNvPr id="269" name="Google Shape;269;p37"/>
          <p:cNvGraphicFramePr/>
          <p:nvPr/>
        </p:nvGraphicFramePr>
        <p:xfrm>
          <a:off x="631238" y="1901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{50ADF77F-F70D-4FFD-AD05-07C49ADEAEE4}</a:tableStyleId>
              </a:tblPr>
              <a:tblGrid>
                <a:gridCol w="2186475"/>
                <a:gridCol w="2186475"/>
                <a:gridCol w="18097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Step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Legal Valuation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Ledger (0L)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Group Valuation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Ledger (GV)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Material Consumption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75 USD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500 USD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Capitalized to AuC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75 USD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75 USD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FF0000"/>
                          </a:solidFill>
                        </a:rPr>
                        <a:t>P&amp;L Result (Actual)</a:t>
                      </a:r>
                      <a:endParaRPr b="1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0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FF0000"/>
                          </a:solidFill>
                        </a:rPr>
                        <a:t>425 USD</a:t>
                      </a:r>
                      <a:endParaRPr b="1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P&amp;L Result (Expected)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0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0</a:t>
                      </a:r>
                      <a:endParaRPr b="1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270" name="Google Shape;270;p37"/>
          <p:cNvSpPr txBox="1"/>
          <p:nvPr/>
        </p:nvSpPr>
        <p:spPr>
          <a:xfrm>
            <a:off x="6742700" y="1570025"/>
            <a:ext cx="2520300" cy="21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What’s noticeable?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"/>
              <a:buChar char="-"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P&amp;L in group valuation not zeroised by periodic settlement posting to AuC.</a:t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"/>
              <a:buChar char="-"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AuC value in B/S understated by </a:t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425 USD.</a:t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8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6" name="Google Shape;276;p38"/>
          <p:cNvSpPr/>
          <p:nvPr/>
        </p:nvSpPr>
        <p:spPr>
          <a:xfrm>
            <a:off x="550100" y="492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Depreciation Calculation in Group Valuation Ledger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7" name="Google Shape;277;p38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278" name="Google Shape;278;p38"/>
          <p:cNvCxnSpPr/>
          <p:nvPr/>
        </p:nvCxnSpPr>
        <p:spPr>
          <a:xfrm>
            <a:off x="550100" y="943625"/>
            <a:ext cx="0" cy="35349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9" name="Google Shape;279;p38"/>
          <p:cNvSpPr txBox="1"/>
          <p:nvPr>
            <p:ph type="title"/>
          </p:nvPr>
        </p:nvSpPr>
        <p:spPr>
          <a:xfrm>
            <a:off x="685791" y="100370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1.) Settle CAPEX project costs from AuC to Fixed Asset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b) Perform Final Settlement - Postings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Legal Valuation ‘0L’:</a:t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80" name="Google Shape;280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4913" y="2301649"/>
            <a:ext cx="7334177" cy="226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9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6" name="Google Shape;286;p39"/>
          <p:cNvSpPr/>
          <p:nvPr/>
        </p:nvSpPr>
        <p:spPr>
          <a:xfrm>
            <a:off x="550100" y="492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Depreciation Calculation in Group Valuation Ledger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7" name="Google Shape;287;p39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288" name="Google Shape;288;p39"/>
          <p:cNvCxnSpPr/>
          <p:nvPr/>
        </p:nvCxnSpPr>
        <p:spPr>
          <a:xfrm>
            <a:off x="550100" y="943625"/>
            <a:ext cx="0" cy="35349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89" name="Google Shape;289;p39"/>
          <p:cNvSpPr txBox="1"/>
          <p:nvPr>
            <p:ph type="title"/>
          </p:nvPr>
        </p:nvSpPr>
        <p:spPr>
          <a:xfrm>
            <a:off x="685791" y="100370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1.) Settle CAPEX project costs from AuC to Fixed Asset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b) Perform Final Settlement - Postings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Group Valuation ‘GV’:</a:t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0" name="Google Shape;290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0200" y="2258454"/>
            <a:ext cx="6647899" cy="24804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0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6" name="Google Shape;296;p40"/>
          <p:cNvSpPr/>
          <p:nvPr/>
        </p:nvSpPr>
        <p:spPr>
          <a:xfrm>
            <a:off x="550100" y="492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Depreciation Calculation in Group Valuation Ledger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7" name="Google Shape;297;p40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298" name="Google Shape;298;p40"/>
          <p:cNvCxnSpPr/>
          <p:nvPr/>
        </p:nvCxnSpPr>
        <p:spPr>
          <a:xfrm>
            <a:off x="550100" y="943625"/>
            <a:ext cx="0" cy="35349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99" name="Google Shape;299;p40"/>
          <p:cNvSpPr txBox="1"/>
          <p:nvPr>
            <p:ph type="title"/>
          </p:nvPr>
        </p:nvSpPr>
        <p:spPr>
          <a:xfrm>
            <a:off x="685791" y="100370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1.) Settle CAPEX project costs from AuC to Fixed Asset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c) P&amp;L after settlement to Final Asset (Group Currency only)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graphicFrame>
        <p:nvGraphicFramePr>
          <p:cNvPr id="300" name="Google Shape;300;p40"/>
          <p:cNvGraphicFramePr/>
          <p:nvPr/>
        </p:nvGraphicFramePr>
        <p:xfrm>
          <a:off x="685788" y="19482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{50ADF77F-F70D-4FFD-AD05-07C49ADEAEE4}</a:tableStyleId>
              </a:tblPr>
              <a:tblGrid>
                <a:gridCol w="2186475"/>
                <a:gridCol w="2186475"/>
                <a:gridCol w="18097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Step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Legal Valuation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Ledger (0L)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Group Valuation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Ledger (GV)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Material Consumption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75 USD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500 USD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Capitalized to AuC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75 USD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75 USD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Settled from AuC to Fixed Asset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75</a:t>
                      </a:r>
                      <a:r>
                        <a:rPr lang="en"/>
                        <a:t> USD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75</a:t>
                      </a:r>
                      <a:r>
                        <a:rPr lang="en"/>
                        <a:t> USD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FF0000"/>
                          </a:solidFill>
                        </a:rPr>
                        <a:t>P&amp;L Result (Actual)</a:t>
                      </a:r>
                      <a:endParaRPr b="1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0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FF0000"/>
                          </a:solidFill>
                        </a:rPr>
                        <a:t>425 USD</a:t>
                      </a:r>
                      <a:endParaRPr b="1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P&amp;L Result (Expected)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0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0</a:t>
                      </a:r>
                      <a:endParaRPr b="1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301" name="Google Shape;301;p40"/>
          <p:cNvSpPr txBox="1"/>
          <p:nvPr/>
        </p:nvSpPr>
        <p:spPr>
          <a:xfrm>
            <a:off x="6742700" y="1493825"/>
            <a:ext cx="2520300" cy="21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What’s noticeable?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"/>
              <a:buChar char="-"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P&amp;L in group valuation not zeroised by settlement posting.</a:t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"/>
              <a:buChar char="-"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Fixed Asset acquisition costs in group valuation ledger understated by 425 USD.</a:t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1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7" name="Google Shape;307;p41"/>
          <p:cNvSpPr/>
          <p:nvPr/>
        </p:nvSpPr>
        <p:spPr>
          <a:xfrm>
            <a:off x="550100" y="492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Depreciation Calculation in Group Valuation Ledger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8" name="Google Shape;308;p41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309" name="Google Shape;309;p41"/>
          <p:cNvCxnSpPr/>
          <p:nvPr/>
        </p:nvCxnSpPr>
        <p:spPr>
          <a:xfrm>
            <a:off x="550100" y="943625"/>
            <a:ext cx="0" cy="35349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10" name="Google Shape;310;p41"/>
          <p:cNvSpPr txBox="1"/>
          <p:nvPr>
            <p:ph type="title"/>
          </p:nvPr>
        </p:nvSpPr>
        <p:spPr>
          <a:xfrm>
            <a:off x="685791" y="100370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1.) Settle CAPEX project costs from AuC to Fixed Asset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d) Run Ledger Comparison Report for FA Acquisition Cost Account: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1" name="Google Shape;311;p41"/>
          <p:cNvSpPr txBox="1"/>
          <p:nvPr/>
        </p:nvSpPr>
        <p:spPr>
          <a:xfrm>
            <a:off x="6742700" y="1493825"/>
            <a:ext cx="2520300" cy="21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What’s noticeable?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"/>
              <a:buChar char="-"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Fixed Asset acquisition costs identical between legal and group valuation ledger.</a:t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"/>
              <a:buChar char="-"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Fixed Asset acquisition costs in group valuation ledger understated by 425 EUR compared to historic group valuation costs.</a:t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12" name="Google Shape;312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8075" y="1838646"/>
            <a:ext cx="5541249" cy="2960478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41"/>
          <p:cNvSpPr txBox="1"/>
          <p:nvPr/>
        </p:nvSpPr>
        <p:spPr>
          <a:xfrm>
            <a:off x="3773625" y="4042025"/>
            <a:ext cx="2745600" cy="63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Expected Difference: 425 EUR </a:t>
            </a:r>
            <a:endParaRPr b="1" sz="1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Actual Difference: 0 EUR  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42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9" name="Google Shape;319;p42"/>
          <p:cNvSpPr/>
          <p:nvPr/>
        </p:nvSpPr>
        <p:spPr>
          <a:xfrm>
            <a:off x="550100" y="492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Depreciation Calculation in Group Valuation Ledger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0" name="Google Shape;320;p42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321" name="Google Shape;321;p42"/>
          <p:cNvCxnSpPr/>
          <p:nvPr/>
        </p:nvCxnSpPr>
        <p:spPr>
          <a:xfrm>
            <a:off x="550100" y="943625"/>
            <a:ext cx="0" cy="35349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2" name="Google Shape;322;p42"/>
          <p:cNvSpPr txBox="1"/>
          <p:nvPr>
            <p:ph type="title"/>
          </p:nvPr>
        </p:nvSpPr>
        <p:spPr>
          <a:xfrm>
            <a:off x="685791" y="100370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2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.) Depreciation Calculation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Expected vs. Actual Depreciation by Ledger (in Group Currency)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graphicFrame>
        <p:nvGraphicFramePr>
          <p:cNvPr id="323" name="Google Shape;323;p42"/>
          <p:cNvGraphicFramePr/>
          <p:nvPr/>
        </p:nvGraphicFramePr>
        <p:xfrm>
          <a:off x="685800" y="1915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{50ADF77F-F70D-4FFD-AD05-07C49ADEAEE4}</a:tableStyleId>
              </a:tblPr>
              <a:tblGrid>
                <a:gridCol w="1427825"/>
                <a:gridCol w="1427825"/>
                <a:gridCol w="1427825"/>
                <a:gridCol w="1427825"/>
                <a:gridCol w="1427825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Legal Valuation Ledger (‘0L’)</a:t>
                      </a:r>
                      <a:endParaRPr b="1"/>
                    </a:p>
                  </a:txBody>
                  <a:tcPr marT="91425" marB="91425" marR="91425" marL="91425"/>
                </a:tc>
                <a:tc hMerge="1"/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Group Valuation Ledger (‘GV’)</a:t>
                      </a:r>
                      <a:endParaRPr b="1"/>
                    </a:p>
                  </a:txBody>
                  <a:tcPr marT="91425" marB="91425" marR="91425" marL="91425"/>
                </a:tc>
                <a:tc hMerge="1"/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Actual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Expected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Actual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Expected</a:t>
                      </a:r>
                      <a:endParaRPr b="1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Depreciation Base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00FF00"/>
                          </a:solidFill>
                        </a:rPr>
                        <a:t>75</a:t>
                      </a:r>
                      <a:endParaRPr b="1">
                        <a:solidFill>
                          <a:srgbClr val="00FF00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00FF00"/>
                          </a:solidFill>
                        </a:rPr>
                        <a:t>75</a:t>
                      </a:r>
                      <a:endParaRPr b="1">
                        <a:solidFill>
                          <a:srgbClr val="00FF00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FF0000"/>
                          </a:solidFill>
                        </a:rPr>
                        <a:t>75</a:t>
                      </a:r>
                      <a:endParaRPr b="1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500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Depreciation Amount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00FF00"/>
                          </a:solidFill>
                        </a:rPr>
                        <a:t>3</a:t>
                      </a:r>
                      <a:endParaRPr b="1">
                        <a:solidFill>
                          <a:srgbClr val="00FF00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00FF00"/>
                          </a:solidFill>
                        </a:rPr>
                        <a:t>3</a:t>
                      </a:r>
                      <a:endParaRPr b="1">
                        <a:solidFill>
                          <a:srgbClr val="00FF00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FF0000"/>
                          </a:solidFill>
                        </a:rPr>
                        <a:t>3</a:t>
                      </a:r>
                      <a:endParaRPr b="1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20.83</a:t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324" name="Google Shape;324;p42"/>
          <p:cNvSpPr txBox="1"/>
          <p:nvPr/>
        </p:nvSpPr>
        <p:spPr>
          <a:xfrm>
            <a:off x="1529475" y="4149375"/>
            <a:ext cx="5834100" cy="5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Monthly Recurring P&amp;L impact in ledger ‘GV’ from misstated depreciation.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/>
          <p:nvPr>
            <p:ph type="title"/>
          </p:nvPr>
        </p:nvSpPr>
        <p:spPr>
          <a:xfrm>
            <a:off x="611991" y="352225"/>
            <a:ext cx="8532000" cy="5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Background</a:t>
            </a:r>
            <a:endParaRPr/>
          </a:p>
        </p:txBody>
      </p:sp>
      <p:sp>
        <p:nvSpPr>
          <p:cNvPr id="94" name="Google Shape;94;p16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5" name="Google Shape;95;p16"/>
          <p:cNvSpPr/>
          <p:nvPr/>
        </p:nvSpPr>
        <p:spPr>
          <a:xfrm>
            <a:off x="550100" y="873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Proposed Ledger Setup in S/4 HANA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6" name="Google Shape;96;p16"/>
          <p:cNvSpPr/>
          <p:nvPr/>
        </p:nvSpPr>
        <p:spPr>
          <a:xfrm>
            <a:off x="612000" y="1374100"/>
            <a:ext cx="5732100" cy="28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-301625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●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As recommended in </a:t>
            </a:r>
            <a:r>
              <a:rPr lang="en" sz="1150" u="sng">
                <a:solidFill>
                  <a:schemeClr val="hlink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3"/>
              </a:rPr>
              <a:t>‘KDD018 -  GAAP Ledgers and Currency Types’</a:t>
            </a: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the following ledgers and currency types were configured in the system: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97" name="Google Shape;97;p16"/>
          <p:cNvCxnSpPr/>
          <p:nvPr/>
        </p:nvCxnSpPr>
        <p:spPr>
          <a:xfrm>
            <a:off x="550103" y="1316577"/>
            <a:ext cx="0" cy="31620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graphicFrame>
        <p:nvGraphicFramePr>
          <p:cNvPr id="98" name="Google Shape;98;p16"/>
          <p:cNvGraphicFramePr/>
          <p:nvPr/>
        </p:nvGraphicFramePr>
        <p:xfrm>
          <a:off x="906375" y="211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{50ADF77F-F70D-4FFD-AD05-07C49ADEAEE4}</a:tableStyleId>
              </a:tblPr>
              <a:tblGrid>
                <a:gridCol w="887150"/>
                <a:gridCol w="2732350"/>
                <a:gridCol w="1809750"/>
                <a:gridCol w="1809750"/>
              </a:tblGrid>
              <a:tr h="381000">
                <a:tc row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Ledger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Description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Currency Types</a:t>
                      </a:r>
                      <a:br>
                        <a:rPr b="1" lang="en"/>
                      </a:br>
                      <a:r>
                        <a:rPr b="1" lang="en"/>
                        <a:t>(fully integrated)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 hMerge="1"/>
              </a:tr>
              <a:tr h="381000">
                <a:tc vMerge="1"/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Company Code Currency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Group Currency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0L</a:t>
                      </a:r>
                      <a:endParaRPr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IFRS (Legal Valuation)</a:t>
                      </a:r>
                      <a:endParaRPr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10</a:t>
                      </a:r>
                      <a:endParaRPr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30</a:t>
                      </a:r>
                      <a:endParaRPr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GV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IFRS (Group Valuation)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11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31</a:t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99" name="Google Shape;99;p16"/>
          <p:cNvSpPr txBox="1"/>
          <p:nvPr/>
        </p:nvSpPr>
        <p:spPr>
          <a:xfrm>
            <a:off x="1029725" y="4364925"/>
            <a:ext cx="71157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→ Single Valuation ledgers (‘0L’ for Legal and ‘GV’ for Group)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3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0" name="Google Shape;330;p43"/>
          <p:cNvSpPr/>
          <p:nvPr/>
        </p:nvSpPr>
        <p:spPr>
          <a:xfrm>
            <a:off x="550100" y="492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Depreciation Calculation in Group Valuation Ledger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1" name="Google Shape;331;p43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332" name="Google Shape;332;p43"/>
          <p:cNvCxnSpPr/>
          <p:nvPr/>
        </p:nvCxnSpPr>
        <p:spPr>
          <a:xfrm>
            <a:off x="550100" y="943625"/>
            <a:ext cx="0" cy="35349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33" name="Google Shape;333;p43"/>
          <p:cNvSpPr txBox="1"/>
          <p:nvPr>
            <p:ph type="title"/>
          </p:nvPr>
        </p:nvSpPr>
        <p:spPr>
          <a:xfrm>
            <a:off x="685791" y="100370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3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.) Depreciation Posting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Depreciation Posting - Legal Valuation ledger ‘0L’</a:t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Depreciation Posting - Group Valuation ledger ‘GV’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34" name="Google Shape;334;p43"/>
          <p:cNvPicPr preferRelativeResize="0"/>
          <p:nvPr/>
        </p:nvPicPr>
        <p:blipFill rotWithShape="1">
          <a:blip r:embed="rId3">
            <a:alphaModFix/>
          </a:blip>
          <a:srcRect b="0" l="0" r="0" t="50483"/>
          <a:stretch/>
        </p:blipFill>
        <p:spPr>
          <a:xfrm>
            <a:off x="685800" y="1681700"/>
            <a:ext cx="7620577" cy="1283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1325" y="3513999"/>
            <a:ext cx="8242750" cy="1092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44"/>
          <p:cNvSpPr txBox="1"/>
          <p:nvPr>
            <p:ph type="ctrTitle"/>
          </p:nvPr>
        </p:nvSpPr>
        <p:spPr>
          <a:xfrm>
            <a:off x="2351500" y="993050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Focus 4: </a:t>
            </a:r>
            <a:br>
              <a:rPr lang="en"/>
            </a:br>
            <a:r>
              <a:rPr lang="en"/>
              <a:t>UPA readiness of Ledger design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33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5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6" name="Google Shape;346;p45"/>
          <p:cNvSpPr/>
          <p:nvPr/>
        </p:nvSpPr>
        <p:spPr>
          <a:xfrm>
            <a:off x="550100" y="492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UPA Readiness of Ledger design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7" name="Google Shape;347;p45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348" name="Google Shape;348;p45"/>
          <p:cNvCxnSpPr/>
          <p:nvPr/>
        </p:nvCxnSpPr>
        <p:spPr>
          <a:xfrm>
            <a:off x="550100" y="943625"/>
            <a:ext cx="0" cy="35349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49" name="Google Shape;349;p45"/>
          <p:cNvSpPr txBox="1"/>
          <p:nvPr>
            <p:ph type="title"/>
          </p:nvPr>
        </p:nvSpPr>
        <p:spPr>
          <a:xfrm>
            <a:off x="685800" y="1003700"/>
            <a:ext cx="8532000" cy="3923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One of the major innovations in S/4 HANA Finance is the advent of ‘Universal Parallel Accounting’ to support multi-GAAP accounting seamlessly across all modules interacting with Finance in S/4 HANA. While it is considered immature in its current state, the project’s recommendation is to design the future system architecture and processes such that a seamless migration to ‘Universal Parallel Accounting’ can be achieved whenever the product has reached better levels of maturity (please refer to </a:t>
            </a:r>
            <a:r>
              <a:rPr b="0" lang="en" sz="14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KDD047 - Universal Parallel Accounting Approach</a:t>
            </a:r>
            <a:r>
              <a:rPr b="0" lang="en" sz="1400">
                <a:latin typeface="Lato"/>
                <a:ea typeface="Lato"/>
                <a:cs typeface="Lato"/>
                <a:sym typeface="Lato"/>
              </a:rPr>
              <a:t>’ for further details). </a:t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Impacts of this recommendation on Ledger design in S/4 HANA:</a:t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ato"/>
                <a:ea typeface="Lato"/>
                <a:cs typeface="Lato"/>
                <a:sym typeface="Lato"/>
              </a:rPr>
              <a:t>1</a:t>
            </a:r>
            <a:r>
              <a:rPr lang="en" sz="1300">
                <a:latin typeface="Lato"/>
                <a:ea typeface="Lato"/>
                <a:cs typeface="Lato"/>
                <a:sym typeface="Lato"/>
              </a:rPr>
              <a:t>.) As per SAP note ‘3191636 - Universal Parallel Accounting: Scope Information’, UPA only supports single valuation ledgers. </a:t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50" name="Google Shape;350;p45"/>
          <p:cNvPicPr preferRelativeResize="0"/>
          <p:nvPr/>
        </p:nvPicPr>
        <p:blipFill rotWithShape="1">
          <a:blip r:embed="rId4">
            <a:alphaModFix/>
          </a:blip>
          <a:srcRect b="11708" l="0" r="0" t="0"/>
          <a:stretch/>
        </p:blipFill>
        <p:spPr>
          <a:xfrm>
            <a:off x="2421300" y="3286575"/>
            <a:ext cx="5674000" cy="171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46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6" name="Google Shape;356;p46"/>
          <p:cNvSpPr/>
          <p:nvPr/>
        </p:nvSpPr>
        <p:spPr>
          <a:xfrm>
            <a:off x="550100" y="492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UPA Readiness of Ledger design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57" name="Google Shape;357;p46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358" name="Google Shape;358;p46"/>
          <p:cNvCxnSpPr/>
          <p:nvPr/>
        </p:nvCxnSpPr>
        <p:spPr>
          <a:xfrm>
            <a:off x="550100" y="943625"/>
            <a:ext cx="0" cy="35349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59" name="Google Shape;359;p46"/>
          <p:cNvSpPr txBox="1"/>
          <p:nvPr>
            <p:ph type="title"/>
          </p:nvPr>
        </p:nvSpPr>
        <p:spPr>
          <a:xfrm>
            <a:off x="685800" y="1003700"/>
            <a:ext cx="8532000" cy="3923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2.) At the time of writing the KDD, SAP stated that there is no migration tool available for multi-valuation ledgers to UPA (still on roadmap item for Q4/2025):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60" name="Google Shape;360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2300" y="1840150"/>
            <a:ext cx="5979252" cy="263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47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6" name="Google Shape;366;p47"/>
          <p:cNvSpPr/>
          <p:nvPr/>
        </p:nvSpPr>
        <p:spPr>
          <a:xfrm>
            <a:off x="550100" y="492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UPA Readiness of Ledger design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7" name="Google Shape;367;p47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368" name="Google Shape;368;p47"/>
          <p:cNvCxnSpPr/>
          <p:nvPr/>
        </p:nvCxnSpPr>
        <p:spPr>
          <a:xfrm>
            <a:off x="550100" y="943625"/>
            <a:ext cx="0" cy="35349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9" name="Google Shape;369;p47"/>
          <p:cNvSpPr txBox="1"/>
          <p:nvPr>
            <p:ph type="title"/>
          </p:nvPr>
        </p:nvSpPr>
        <p:spPr>
          <a:xfrm>
            <a:off x="685800" y="1003700"/>
            <a:ext cx="8532000" cy="3923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3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.) It was therefore concluded in </a:t>
            </a:r>
            <a:r>
              <a:rPr lang="en" sz="14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‘KDD018 - GAAP Ledgers and Currency Types’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 that going with a mixed valuation ledger could be a future roadblock for UPA implementation and used as a key argument against recommending option B.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70" name="Google Shape;370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0350" y="2006612"/>
            <a:ext cx="7316874" cy="231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48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6" name="Google Shape;376;p48"/>
          <p:cNvSpPr/>
          <p:nvPr/>
        </p:nvSpPr>
        <p:spPr>
          <a:xfrm>
            <a:off x="550100" y="492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UPA Readiness of Ledger design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7" name="Google Shape;377;p48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378" name="Google Shape;378;p48"/>
          <p:cNvCxnSpPr/>
          <p:nvPr/>
        </p:nvCxnSpPr>
        <p:spPr>
          <a:xfrm>
            <a:off x="550100" y="943625"/>
            <a:ext cx="0" cy="35349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79" name="Google Shape;379;p48"/>
          <p:cNvSpPr txBox="1"/>
          <p:nvPr>
            <p:ph type="title"/>
          </p:nvPr>
        </p:nvSpPr>
        <p:spPr>
          <a:xfrm>
            <a:off x="685800" y="1003700"/>
            <a:ext cx="7578600" cy="3923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3.) In the meantime SAP has changed their position on supported migration scenarios for UPA activation in a live environments and confirmed via SAP incident </a:t>
            </a:r>
            <a:r>
              <a:rPr lang="en" sz="14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(1197441/2024)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that a transition from a single valuation ledger system to UPA is not supported and no tools are foreseen to be built to migrate values from single valuation ledgers to UPA: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80" name="Google Shape;380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450" y="2174659"/>
            <a:ext cx="6097799" cy="26931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9"/>
          <p:cNvSpPr txBox="1"/>
          <p:nvPr>
            <p:ph type="ctrTitle"/>
          </p:nvPr>
        </p:nvSpPr>
        <p:spPr>
          <a:xfrm>
            <a:off x="2351500" y="993050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33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50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1" name="Google Shape;391;p50"/>
          <p:cNvSpPr/>
          <p:nvPr/>
        </p:nvSpPr>
        <p:spPr>
          <a:xfrm>
            <a:off x="550100" y="492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Conclusion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92" name="Google Shape;392;p50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393" name="Google Shape;393;p50"/>
          <p:cNvCxnSpPr/>
          <p:nvPr/>
        </p:nvCxnSpPr>
        <p:spPr>
          <a:xfrm>
            <a:off x="550100" y="943625"/>
            <a:ext cx="0" cy="35349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4" name="Google Shape;394;p50"/>
          <p:cNvSpPr txBox="1"/>
          <p:nvPr>
            <p:ph type="title"/>
          </p:nvPr>
        </p:nvSpPr>
        <p:spPr>
          <a:xfrm>
            <a:off x="685800" y="1003700"/>
            <a:ext cx="8228700" cy="401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- Proposed Ledger setup for ERP Rebuild needs to be revisited for the following reasons:</a:t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1.) Inconsistent value flows for some integrated end-to-end scenarios leading to inaccurate Financial reporting.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2.) Roadblock for UPA activation in the future.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- Recommendation from SAP and project team:</a:t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Mixed Valuation Ledger with legal and group valuation combined in one single ledger (= evaluated 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as option B in </a:t>
            </a:r>
            <a:r>
              <a:rPr lang="en" sz="14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‘KDD018 - GAAP Ledgers and Currency Types’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) for the following reasons: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- Supports Fixed Asset capitalization scenarios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- Enables future migration to UPA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- Next steps:</a:t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	- Raise Change Request</a:t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	- Update KDD018</a:t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	- Submit for endorsement by DA and Business.</a:t>
            </a:r>
            <a:endParaRPr b="0" sz="14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51"/>
          <p:cNvSpPr txBox="1"/>
          <p:nvPr>
            <p:ph type="ctrTitle"/>
          </p:nvPr>
        </p:nvSpPr>
        <p:spPr>
          <a:xfrm>
            <a:off x="2351500" y="993050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Appendix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33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52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5" name="Google Shape;405;p52"/>
          <p:cNvSpPr/>
          <p:nvPr/>
        </p:nvSpPr>
        <p:spPr>
          <a:xfrm>
            <a:off x="550100" y="492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Problem Statement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06" name="Google Shape;406;p52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407" name="Google Shape;407;p52"/>
          <p:cNvCxnSpPr/>
          <p:nvPr/>
        </p:nvCxnSpPr>
        <p:spPr>
          <a:xfrm>
            <a:off x="550100" y="943625"/>
            <a:ext cx="0" cy="35349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08" name="Google Shape;408;p52"/>
          <p:cNvSpPr txBox="1"/>
          <p:nvPr>
            <p:ph type="title"/>
          </p:nvPr>
        </p:nvSpPr>
        <p:spPr>
          <a:xfrm>
            <a:off x="685800" y="1003700"/>
            <a:ext cx="7881000" cy="401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>
                <a:latin typeface="Lato"/>
                <a:ea typeface="Lato"/>
                <a:cs typeface="Lato"/>
                <a:sym typeface="Lato"/>
              </a:rPr>
              <a:t>In S/4 HANA we can define up to </a:t>
            </a:r>
            <a:r>
              <a:rPr lang="en" sz="1200">
                <a:latin typeface="Lato"/>
                <a:ea typeface="Lato"/>
                <a:cs typeface="Lato"/>
                <a:sym typeface="Lato"/>
              </a:rPr>
              <a:t>3 fully-integrated currency types</a:t>
            </a:r>
            <a:r>
              <a:rPr b="0" lang="en" sz="1200">
                <a:latin typeface="Lato"/>
                <a:ea typeface="Lato"/>
                <a:cs typeface="Lato"/>
                <a:sym typeface="Lato"/>
              </a:rPr>
              <a:t> and up to </a:t>
            </a:r>
            <a:r>
              <a:rPr lang="en" sz="1200">
                <a:latin typeface="Lato"/>
                <a:ea typeface="Lato"/>
                <a:cs typeface="Lato"/>
                <a:sym typeface="Lato"/>
              </a:rPr>
              <a:t>10 freely-defined currency types</a:t>
            </a:r>
            <a:r>
              <a:rPr b="0" lang="en" sz="1200">
                <a:latin typeface="Lato"/>
                <a:ea typeface="Lato"/>
                <a:cs typeface="Lato"/>
                <a:sym typeface="Lato"/>
              </a:rPr>
              <a:t> for every ledger.</a:t>
            </a:r>
            <a:endParaRPr b="0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>
                <a:latin typeface="Lato"/>
                <a:ea typeface="Lato"/>
                <a:cs typeface="Lato"/>
                <a:sym typeface="Lato"/>
              </a:rPr>
              <a:t>2 out of the 3 integrated currency types are fixed and cannot be changed:</a:t>
            </a:r>
            <a:endParaRPr b="0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>
                <a:latin typeface="Lato"/>
                <a:ea typeface="Lato"/>
                <a:cs typeface="Lato"/>
                <a:sym typeface="Lato"/>
              </a:rPr>
              <a:t>1.) 10 (Company Code Currency) → Functional Currency of legal entity</a:t>
            </a:r>
            <a:endParaRPr b="0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>
                <a:latin typeface="Lato"/>
                <a:ea typeface="Lato"/>
                <a:cs typeface="Lato"/>
                <a:sym typeface="Lato"/>
              </a:rPr>
              <a:t>2.) 30 (Global Currency) → EUR</a:t>
            </a:r>
            <a:endParaRPr b="0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>
                <a:latin typeface="Lato"/>
                <a:ea typeface="Lato"/>
                <a:cs typeface="Lato"/>
                <a:sym typeface="Lato"/>
              </a:rPr>
              <a:t>3.) If transfer pricing is activated in the system, a group valuation currency type is highly recommended by SAP as third fully-integrated currency type. We have two options:</a:t>
            </a:r>
            <a:endParaRPr b="0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Option 1:</a:t>
            </a:r>
            <a:r>
              <a:rPr b="0" lang="en" sz="1200">
                <a:latin typeface="Lato"/>
                <a:ea typeface="Lato"/>
                <a:cs typeface="Lato"/>
                <a:sym typeface="Lato"/>
              </a:rPr>
              <a:t> ‘31’ (Group Code Currency, Group Valuation)</a:t>
            </a:r>
            <a:endParaRPr b="0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Option 2:</a:t>
            </a:r>
            <a:r>
              <a:rPr b="0" lang="en" sz="1200">
                <a:latin typeface="Lato"/>
                <a:ea typeface="Lato"/>
                <a:cs typeface="Lato"/>
                <a:sym typeface="Lato"/>
              </a:rPr>
              <a:t> ‘11’ (Company Currency, Group Valuation)</a:t>
            </a:r>
            <a:endParaRPr b="0"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900" u="sng">
                <a:latin typeface="Lato"/>
                <a:ea typeface="Lato"/>
                <a:cs typeface="Lato"/>
                <a:sym typeface="Lato"/>
              </a:rPr>
              <a:t>Option 1 (Current Proposal):						</a:t>
            </a:r>
            <a:r>
              <a:rPr b="0" lang="en" sz="900">
                <a:latin typeface="Lato"/>
                <a:ea typeface="Lato"/>
                <a:cs typeface="Lato"/>
                <a:sym typeface="Lato"/>
              </a:rPr>
              <a:t>            </a:t>
            </a:r>
            <a:r>
              <a:rPr b="0" lang="en" sz="900" u="sng">
                <a:latin typeface="Lato"/>
                <a:ea typeface="Lato"/>
                <a:cs typeface="Lato"/>
                <a:sym typeface="Lato"/>
              </a:rPr>
              <a:t>Option 2:</a:t>
            </a:r>
            <a:endParaRPr b="0" sz="900" u="sng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09" name="Google Shape;409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5800" y="3427350"/>
            <a:ext cx="4195649" cy="150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94000" y="3459800"/>
            <a:ext cx="4000749" cy="1500125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Google Shape;411;p52"/>
          <p:cNvSpPr/>
          <p:nvPr/>
        </p:nvSpPr>
        <p:spPr>
          <a:xfrm>
            <a:off x="6835100" y="4233125"/>
            <a:ext cx="114600" cy="114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12" name="Google Shape;412;p52"/>
          <p:cNvSpPr txBox="1"/>
          <p:nvPr/>
        </p:nvSpPr>
        <p:spPr>
          <a:xfrm>
            <a:off x="6784450" y="4170850"/>
            <a:ext cx="262500" cy="1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solidFill>
                  <a:srgbClr val="666666"/>
                </a:solidFill>
              </a:rPr>
              <a:t>11</a:t>
            </a:r>
            <a:endParaRPr sz="500">
              <a:solidFill>
                <a:srgbClr val="666666"/>
              </a:solidFill>
            </a:endParaRPr>
          </a:p>
        </p:txBody>
      </p:sp>
      <p:sp>
        <p:nvSpPr>
          <p:cNvPr id="413" name="Google Shape;413;p52"/>
          <p:cNvSpPr/>
          <p:nvPr/>
        </p:nvSpPr>
        <p:spPr>
          <a:xfrm>
            <a:off x="2528150" y="3854000"/>
            <a:ext cx="354000" cy="5286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14" name="Google Shape;414;p52"/>
          <p:cNvSpPr/>
          <p:nvPr/>
        </p:nvSpPr>
        <p:spPr>
          <a:xfrm>
            <a:off x="6715400" y="3892800"/>
            <a:ext cx="354000" cy="5286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7"/>
          <p:cNvSpPr txBox="1"/>
          <p:nvPr>
            <p:ph type="title"/>
          </p:nvPr>
        </p:nvSpPr>
        <p:spPr>
          <a:xfrm>
            <a:off x="305991" y="428425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Legal Valuation Ledger ‘0L’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05" name="Google Shape;105;p17"/>
          <p:cNvPicPr preferRelativeResize="0"/>
          <p:nvPr/>
        </p:nvPicPr>
        <p:blipFill rotWithShape="1">
          <a:blip r:embed="rId3">
            <a:alphaModFix/>
          </a:blip>
          <a:srcRect b="0" l="0" r="18520" t="0"/>
          <a:stretch/>
        </p:blipFill>
        <p:spPr>
          <a:xfrm>
            <a:off x="1702525" y="1040000"/>
            <a:ext cx="4870499" cy="3742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53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0" name="Google Shape;420;p53"/>
          <p:cNvSpPr/>
          <p:nvPr/>
        </p:nvSpPr>
        <p:spPr>
          <a:xfrm>
            <a:off x="550100" y="492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Integrated Currency Types in Leading Ledger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1" name="Google Shape;421;p53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422" name="Google Shape;422;p53"/>
          <p:cNvCxnSpPr/>
          <p:nvPr/>
        </p:nvCxnSpPr>
        <p:spPr>
          <a:xfrm>
            <a:off x="550100" y="943625"/>
            <a:ext cx="0" cy="35349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3" name="Google Shape;423;p53"/>
          <p:cNvSpPr txBox="1"/>
          <p:nvPr>
            <p:ph type="title"/>
          </p:nvPr>
        </p:nvSpPr>
        <p:spPr>
          <a:xfrm>
            <a:off x="685800" y="1003700"/>
            <a:ext cx="8228700" cy="401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Distinction between Fully-integrated Currency Types and Freely-Defined Currency Types: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-"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Fully-integrated currency types exist in all FI sub-modules, CO and ML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-"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Holds  historic costs and has consistent translations as per IAS rules</a:t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-"/>
            </a:pPr>
            <a:r>
              <a:t/>
            </a:r>
            <a:endParaRPr b="0" sz="1400"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-"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Freely-defined currency types only exist in FI-GL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-"/>
            </a:pPr>
            <a:r>
              <a:rPr b="0" lang="en" sz="1400">
                <a:latin typeface="Lato"/>
                <a:ea typeface="Lato"/>
                <a:cs typeface="Lato"/>
                <a:sym typeface="Lato"/>
              </a:rPr>
              <a:t>Translated into respective currency as per system spot rate. Doesn’t keep track of historic costs and doesn’t always translate as per IAS rules.</a:t>
            </a:r>
            <a:endParaRPr b="0" sz="1400">
              <a:latin typeface="Lato"/>
              <a:ea typeface="Lato"/>
              <a:cs typeface="Lato"/>
              <a:sym typeface="Lato"/>
            </a:endParaRPr>
          </a:p>
        </p:txBody>
      </p:sp>
      <p:graphicFrame>
        <p:nvGraphicFramePr>
          <p:cNvPr id="424" name="Google Shape;424;p53"/>
          <p:cNvGraphicFramePr/>
          <p:nvPr/>
        </p:nvGraphicFramePr>
        <p:xfrm>
          <a:off x="952500" y="29496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{50ADF77F-F70D-4FFD-AD05-07C49ADEAEE4}</a:tableStyleId>
              </a:tblPr>
              <a:tblGrid>
                <a:gridCol w="2413000"/>
                <a:gridCol w="2413000"/>
                <a:gridCol w="24130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Historic Costs</a:t>
                      </a:r>
                      <a:endParaRPr b="1"/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Translations</a:t>
                      </a:r>
                      <a:endParaRPr b="1"/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Integrated Currency Types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Yes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As per IAS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Freely Defined Currency Types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No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Spot rate-based</a:t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54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0" name="Google Shape;430;p54"/>
          <p:cNvSpPr/>
          <p:nvPr/>
        </p:nvSpPr>
        <p:spPr>
          <a:xfrm>
            <a:off x="550100" y="492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Integrated Currency Types in Leading Ledger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31" name="Google Shape;431;p54"/>
          <p:cNvSpPr/>
          <p:nvPr/>
        </p:nvSpPr>
        <p:spPr>
          <a:xfrm>
            <a:off x="612000" y="1526500"/>
            <a:ext cx="60978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450">
              <a:solidFill>
                <a:srgbClr val="FF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432" name="Google Shape;432;p54"/>
          <p:cNvCxnSpPr/>
          <p:nvPr/>
        </p:nvCxnSpPr>
        <p:spPr>
          <a:xfrm>
            <a:off x="550100" y="943625"/>
            <a:ext cx="0" cy="35349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33" name="Google Shape;433;p54"/>
          <p:cNvSpPr txBox="1"/>
          <p:nvPr>
            <p:ph type="title"/>
          </p:nvPr>
        </p:nvSpPr>
        <p:spPr>
          <a:xfrm>
            <a:off x="685800" y="1040500"/>
            <a:ext cx="8228700" cy="376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Pros/Cons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graphicFrame>
        <p:nvGraphicFramePr>
          <p:cNvPr id="434" name="Google Shape;434;p54"/>
          <p:cNvGraphicFramePr/>
          <p:nvPr/>
        </p:nvGraphicFramePr>
        <p:xfrm>
          <a:off x="795025" y="13045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{50ADF77F-F70D-4FFD-AD05-07C49ADEAEE4}</a:tableStyleId>
              </a:tblPr>
              <a:tblGrid>
                <a:gridCol w="1744100"/>
                <a:gridCol w="3120325"/>
                <a:gridCol w="3297150"/>
              </a:tblGrid>
              <a:tr h="510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Option 1</a:t>
                      </a:r>
                      <a:endParaRPr b="1"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(</a:t>
                      </a:r>
                      <a:r>
                        <a:rPr b="1" lang="en" sz="1200">
                          <a:solidFill>
                            <a:schemeClr val="dk2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‘31’ as fully integrated currency type</a:t>
                      </a:r>
                      <a:r>
                        <a:rPr b="1" lang="en" sz="1200"/>
                        <a:t>)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Option 2</a:t>
                      </a:r>
                      <a:endParaRPr b="1" sz="12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200">
                          <a:solidFill>
                            <a:schemeClr val="dk2"/>
                          </a:solidFill>
                        </a:rPr>
                        <a:t>(</a:t>
                      </a:r>
                      <a:r>
                        <a:rPr b="1" lang="en" sz="1200">
                          <a:solidFill>
                            <a:schemeClr val="dk2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‘11’ as fully integrated currency type</a:t>
                      </a:r>
                      <a:r>
                        <a:rPr b="1" lang="en" sz="1200">
                          <a:solidFill>
                            <a:schemeClr val="dk2"/>
                          </a:solidFill>
                        </a:rPr>
                        <a:t>)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dk1"/>
                    </a:solidFill>
                  </a:tcPr>
                </a:tc>
              </a:tr>
              <a:tr h="1242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Pros</a:t>
                      </a:r>
                      <a:endParaRPr b="1" sz="1200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-292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AA84F"/>
                        </a:buClr>
                        <a:buSzPts val="1000"/>
                        <a:buChar char="●"/>
                      </a:pPr>
                      <a:r>
                        <a:rPr lang="en" sz="1000">
                          <a:solidFill>
                            <a:srgbClr val="6AA84F"/>
                          </a:solidFill>
                        </a:rPr>
                        <a:t>Accurate Global P&amp;L Reporting with I/C revenue and COGS elimination until Contribution Margin in real-time in group currency</a:t>
                      </a:r>
                      <a:endParaRPr sz="1000">
                        <a:solidFill>
                          <a:srgbClr val="6AA84F"/>
                        </a:solidFill>
                      </a:endParaRPr>
                    </a:p>
                    <a:p>
                      <a:pPr indent="-292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AA84F"/>
                        </a:buClr>
                        <a:buSzPts val="1000"/>
                        <a:buChar char="●"/>
                      </a:pPr>
                      <a:r>
                        <a:rPr lang="en" sz="1000">
                          <a:solidFill>
                            <a:srgbClr val="6AA84F"/>
                          </a:solidFill>
                        </a:rPr>
                        <a:t>Profit in Stock elimination accurate in group currency. Can be used as referenc</a:t>
                      </a:r>
                      <a:r>
                        <a:rPr lang="en" sz="1000">
                          <a:solidFill>
                            <a:srgbClr val="6AA84F"/>
                          </a:solidFill>
                        </a:rPr>
                        <a:t>e for PIS eliminations.</a:t>
                      </a:r>
                      <a:endParaRPr sz="1000">
                        <a:solidFill>
                          <a:srgbClr val="6AA84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292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6AA84F"/>
                        </a:buClr>
                        <a:buSzPts val="1000"/>
                        <a:buChar char="●"/>
                      </a:pPr>
                      <a:r>
                        <a:rPr lang="en" sz="1000">
                          <a:solidFill>
                            <a:srgbClr val="6AA84F"/>
                          </a:solidFill>
                        </a:rPr>
                        <a:t>Accurate Global P&amp;L Reporting with I/C revenue and COGS elimination until Contribution Margin in real-time in local currency.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17820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Cons</a:t>
                      </a:r>
                      <a:endParaRPr b="1" sz="1200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-292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" sz="1000">
                          <a:solidFill>
                            <a:srgbClr val="FF0000"/>
                          </a:solidFill>
                        </a:rPr>
                        <a:t>Material costing not available in local currency for group valuation view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-292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" sz="1000">
                          <a:solidFill>
                            <a:srgbClr val="FF0000"/>
                          </a:solidFill>
                        </a:rPr>
                        <a:t>Inaccurate P&amp;L reporting in local currency for group valuation view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292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" sz="1000">
                          <a:solidFill>
                            <a:srgbClr val="FF0000"/>
                          </a:solidFill>
                        </a:rPr>
                        <a:t>No accurate global P&amp;L reporting in group currency due to limitations of freely-defined currencies (</a:t>
                      </a:r>
                      <a:r>
                        <a:rPr lang="en" sz="1000" u="sng">
                          <a:solidFill>
                            <a:schemeClr val="hlink"/>
                          </a:solidFill>
                          <a:hlinkClick r:id="rId4"/>
                        </a:rPr>
                        <a:t>Example</a:t>
                      </a:r>
                      <a:r>
                        <a:rPr lang="en" sz="1000">
                          <a:solidFill>
                            <a:srgbClr val="FF0000"/>
                          </a:solidFill>
                        </a:rPr>
                        <a:t>)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-292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" sz="1000">
                          <a:solidFill>
                            <a:srgbClr val="FF0000"/>
                          </a:solidFill>
                        </a:rPr>
                        <a:t>Potentially unexpected variances between local and group valuation values (e.g. fixed exchange rate, exchange rates at document </a:t>
                      </a:r>
                      <a:r>
                        <a:rPr lang="en" sz="1000">
                          <a:solidFill>
                            <a:srgbClr val="FF0000"/>
                          </a:solidFill>
                        </a:rPr>
                        <a:t>type level) as exchange rates sometimes only apply to legal valuation.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8"/>
          <p:cNvSpPr txBox="1"/>
          <p:nvPr>
            <p:ph type="title"/>
          </p:nvPr>
        </p:nvSpPr>
        <p:spPr>
          <a:xfrm>
            <a:off x="305991" y="428425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Group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Valuation Ledger ‘GV’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1" name="Google Shape;11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4925" y="1081975"/>
            <a:ext cx="4815124" cy="3890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9"/>
          <p:cNvSpPr txBox="1"/>
          <p:nvPr>
            <p:ph type="ctrTitle"/>
          </p:nvPr>
        </p:nvSpPr>
        <p:spPr>
          <a:xfrm>
            <a:off x="2351500" y="993050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Focus 1: </a:t>
            </a:r>
            <a:br>
              <a:rPr lang="en"/>
            </a:br>
            <a:r>
              <a:rPr lang="en"/>
              <a:t>Fixed Asset Depreciation Area for Group Valuation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33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0"/>
          <p:cNvSpPr txBox="1"/>
          <p:nvPr>
            <p:ph type="title"/>
          </p:nvPr>
        </p:nvSpPr>
        <p:spPr>
          <a:xfrm>
            <a:off x="611991" y="352225"/>
            <a:ext cx="8532000" cy="5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Objectives</a:t>
            </a:r>
            <a:endParaRPr/>
          </a:p>
        </p:txBody>
      </p:sp>
      <p:sp>
        <p:nvSpPr>
          <p:cNvPr id="122" name="Google Shape;122;p20"/>
          <p:cNvSpPr txBox="1"/>
          <p:nvPr>
            <p:ph idx="12" type="sldNum"/>
          </p:nvPr>
        </p:nvSpPr>
        <p:spPr>
          <a:xfrm>
            <a:off x="2785966" y="4927472"/>
            <a:ext cx="322800" cy="1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3" name="Google Shape;123;p20"/>
          <p:cNvSpPr/>
          <p:nvPr/>
        </p:nvSpPr>
        <p:spPr>
          <a:xfrm>
            <a:off x="550100" y="8737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Fixed Asset Depreciation Areas for Group Valuation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4" name="Google Shape;124;p20"/>
          <p:cNvSpPr/>
          <p:nvPr/>
        </p:nvSpPr>
        <p:spPr>
          <a:xfrm>
            <a:off x="612000" y="1526500"/>
            <a:ext cx="6036000" cy="28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noAutofit/>
          </a:bodyPr>
          <a:lstStyle/>
          <a:p>
            <a:pPr indent="-301625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●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For accurate consideration of depreciation amounts in product costs in group valuation, a depreciation area is required for the group </a:t>
            </a: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valuation</a:t>
            </a: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ledger. This would allow us to: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1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○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Keep Fixed Assets at historic group costs in group valuation ledger ‘GV’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○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Use historic group costs as depreciation base amount for depreciation calculations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○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Calculate periodic depreciation amounts based on historic group costs.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○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Use depreciation amounts calculated </a:t>
            </a: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based on </a:t>
            </a: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historic group costs in material price/product cost calculations for group </a:t>
            </a: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valuation</a:t>
            </a: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01625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172B4D"/>
              </a:buClr>
              <a:buSzPts val="1150"/>
              <a:buFont typeface="Roboto"/>
              <a:buChar char="●"/>
            </a:pPr>
            <a:r>
              <a:rPr lang="en" sz="1150">
                <a:solidFill>
                  <a:srgbClr val="172B4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Ideal Setup:</a:t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t/>
            </a:r>
            <a:endParaRPr b="0" i="0" sz="1025" u="none" cap="none" strike="noStrike">
              <a:solidFill>
                <a:srgbClr val="26294D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25" name="Google Shape;125;p20"/>
          <p:cNvCxnSpPr/>
          <p:nvPr/>
        </p:nvCxnSpPr>
        <p:spPr>
          <a:xfrm>
            <a:off x="550103" y="1316577"/>
            <a:ext cx="0" cy="3162000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graphicFrame>
        <p:nvGraphicFramePr>
          <p:cNvPr id="126" name="Google Shape;126;p20"/>
          <p:cNvGraphicFramePr/>
          <p:nvPr/>
        </p:nvGraphicFramePr>
        <p:xfrm>
          <a:off x="1114675" y="3913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{50ADF77F-F70D-4FFD-AD05-07C49ADEAEE4}</a:tableStyleId>
              </a:tblPr>
              <a:tblGrid>
                <a:gridCol w="2428375"/>
                <a:gridCol w="1544200"/>
                <a:gridCol w="3312550"/>
              </a:tblGrid>
              <a:tr h="342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/>
                        <a:t>Depreciation Area</a:t>
                      </a:r>
                      <a:endParaRPr b="1" sz="1100"/>
                    </a:p>
                  </a:txBody>
                  <a:tcPr marT="91425" marB="91425" marR="91425" marL="91425"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/>
                        <a:t>Ledger</a:t>
                      </a:r>
                      <a:endParaRPr b="1" sz="1100"/>
                    </a:p>
                  </a:txBody>
                  <a:tcPr marT="91425" marB="91425" marR="91425" marL="91425"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/>
                        <a:t>Purpose</a:t>
                      </a:r>
                      <a:endParaRPr b="1" sz="1100"/>
                    </a:p>
                  </a:txBody>
                  <a:tcPr marT="91425" marB="91425" marR="91425" marL="91425">
                    <a:solidFill>
                      <a:srgbClr val="FCE5CD"/>
                    </a:solidFill>
                  </a:tcPr>
                </a:tc>
              </a:tr>
              <a:tr h="342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XX</a:t>
                      </a:r>
                      <a:endParaRPr sz="11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0L (Legal Valuation)</a:t>
                      </a:r>
                      <a:endParaRPr sz="11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Calculate depreciation as per </a:t>
                      </a:r>
                      <a:r>
                        <a:rPr b="1" lang="en" sz="1100"/>
                        <a:t>legal</a:t>
                      </a:r>
                      <a:r>
                        <a:rPr lang="en" sz="1100"/>
                        <a:t> </a:t>
                      </a:r>
                      <a:r>
                        <a:rPr lang="en" sz="1100"/>
                        <a:t>historic costs</a:t>
                      </a:r>
                      <a:endParaRPr sz="1100"/>
                    </a:p>
                  </a:txBody>
                  <a:tcPr marT="91425" marB="91425" marR="91425" marL="91425"/>
                </a:tc>
              </a:tr>
              <a:tr h="3293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YY</a:t>
                      </a:r>
                      <a:endParaRPr sz="11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GV (Group Valuation)</a:t>
                      </a:r>
                      <a:endParaRPr sz="11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Calculate depreciation as per </a:t>
                      </a:r>
                      <a:r>
                        <a:rPr b="1" lang="en" sz="1100"/>
                        <a:t>group</a:t>
                      </a:r>
                      <a:r>
                        <a:rPr lang="en" sz="1100"/>
                        <a:t> historic costs</a:t>
                      </a:r>
                      <a:endParaRPr sz="11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1"/>
          <p:cNvSpPr txBox="1"/>
          <p:nvPr>
            <p:ph type="title"/>
          </p:nvPr>
        </p:nvSpPr>
        <p:spPr>
          <a:xfrm>
            <a:off x="152391" y="85130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1.) Configure 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Depreciation Area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in S/4 HANA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2" name="Google Shape;13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29050"/>
            <a:ext cx="8839201" cy="3534297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1"/>
          <p:cNvSpPr/>
          <p:nvPr/>
        </p:nvSpPr>
        <p:spPr>
          <a:xfrm>
            <a:off x="152400" y="3509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Fixed Asset Depreciation Areas for Group Valuation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2"/>
          <p:cNvSpPr txBox="1"/>
          <p:nvPr>
            <p:ph type="title"/>
          </p:nvPr>
        </p:nvSpPr>
        <p:spPr>
          <a:xfrm>
            <a:off x="152391" y="851300"/>
            <a:ext cx="8532000" cy="55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2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.) Create new Fixed Asset: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9" name="Google Shape;139;p22"/>
          <p:cNvSpPr/>
          <p:nvPr/>
        </p:nvSpPr>
        <p:spPr>
          <a:xfrm>
            <a:off x="152400" y="350975"/>
            <a:ext cx="6097800" cy="44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Focus: Fixed Asset Depreciation Areas for Group Valuation</a:t>
            </a:r>
            <a:endParaRPr b="0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40" name="Google Shape;14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650" y="1144450"/>
            <a:ext cx="3614375" cy="379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89850" y="3002278"/>
            <a:ext cx="6833679" cy="176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2"/>
          <p:cNvSpPr txBox="1"/>
          <p:nvPr/>
        </p:nvSpPr>
        <p:spPr>
          <a:xfrm>
            <a:off x="4781625" y="1029125"/>
            <a:ext cx="3695400" cy="138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What’s the problem?</a:t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latin typeface="Lato"/>
                <a:ea typeface="Lato"/>
                <a:cs typeface="Lato"/>
                <a:sym typeface="Lato"/>
              </a:rPr>
              <a:t>Fixed Asset cannot be created. </a:t>
            </a:r>
            <a:endParaRPr b="1"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ato"/>
                <a:ea typeface="Lato"/>
                <a:cs typeface="Lato"/>
                <a:sym typeface="Lato"/>
              </a:rPr>
              <a:t>Asset Accounting in S/4 HANA does not support depreciation areas for single valuation ledgers with only group valuation currency types. Refer to the referenced </a:t>
            </a:r>
            <a:r>
              <a:rPr lang="en" sz="1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SAP note </a:t>
            </a:r>
            <a:r>
              <a:rPr lang="en" sz="1300">
                <a:latin typeface="Lato"/>
                <a:ea typeface="Lato"/>
                <a:cs typeface="Lato"/>
                <a:sym typeface="Lato"/>
              </a:rPr>
              <a:t>for further details.</a:t>
            </a:r>
            <a:endParaRPr sz="1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